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85"/>
  </p:notesMasterIdLst>
  <p:sldIdLst>
    <p:sldId id="256" r:id="rId2"/>
    <p:sldId id="259" r:id="rId3"/>
    <p:sldId id="280" r:id="rId4"/>
    <p:sldId id="281" r:id="rId5"/>
    <p:sldId id="282" r:id="rId6"/>
    <p:sldId id="283" r:id="rId7"/>
    <p:sldId id="284" r:id="rId8"/>
    <p:sldId id="328" r:id="rId9"/>
    <p:sldId id="285" r:id="rId10"/>
    <p:sldId id="286" r:id="rId11"/>
    <p:sldId id="332" r:id="rId12"/>
    <p:sldId id="289" r:id="rId13"/>
    <p:sldId id="290" r:id="rId14"/>
    <p:sldId id="291" r:id="rId15"/>
    <p:sldId id="292" r:id="rId16"/>
    <p:sldId id="294" r:id="rId17"/>
    <p:sldId id="295" r:id="rId18"/>
    <p:sldId id="296" r:id="rId19"/>
    <p:sldId id="297" r:id="rId20"/>
    <p:sldId id="334" r:id="rId21"/>
    <p:sldId id="333" r:id="rId22"/>
    <p:sldId id="298" r:id="rId23"/>
    <p:sldId id="331" r:id="rId24"/>
    <p:sldId id="299" r:id="rId25"/>
    <p:sldId id="300" r:id="rId26"/>
    <p:sldId id="301" r:id="rId27"/>
    <p:sldId id="335" r:id="rId28"/>
    <p:sldId id="337" r:id="rId29"/>
    <p:sldId id="338" r:id="rId30"/>
    <p:sldId id="302" r:id="rId31"/>
    <p:sldId id="303" r:id="rId32"/>
    <p:sldId id="304" r:id="rId33"/>
    <p:sldId id="305" r:id="rId34"/>
    <p:sldId id="306" r:id="rId35"/>
    <p:sldId id="336" r:id="rId36"/>
    <p:sldId id="307" r:id="rId37"/>
    <p:sldId id="308" r:id="rId38"/>
    <p:sldId id="309" r:id="rId39"/>
    <p:sldId id="310" r:id="rId40"/>
    <p:sldId id="330" r:id="rId41"/>
    <p:sldId id="339" r:id="rId42"/>
    <p:sldId id="311" r:id="rId43"/>
    <p:sldId id="312"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 id="341" r:id="rId60"/>
    <p:sldId id="261" r:id="rId61"/>
    <p:sldId id="262" r:id="rId62"/>
    <p:sldId id="263" r:id="rId63"/>
    <p:sldId id="264" r:id="rId64"/>
    <p:sldId id="266" r:id="rId65"/>
    <p:sldId id="267" r:id="rId66"/>
    <p:sldId id="268" r:id="rId67"/>
    <p:sldId id="269" r:id="rId68"/>
    <p:sldId id="270" r:id="rId69"/>
    <p:sldId id="271" r:id="rId70"/>
    <p:sldId id="272" r:id="rId71"/>
    <p:sldId id="273" r:id="rId72"/>
    <p:sldId id="274" r:id="rId73"/>
    <p:sldId id="275" r:id="rId74"/>
    <p:sldId id="276" r:id="rId75"/>
    <p:sldId id="277" r:id="rId76"/>
    <p:sldId id="345" r:id="rId77"/>
    <p:sldId id="342" r:id="rId78"/>
    <p:sldId id="343" r:id="rId79"/>
    <p:sldId id="346" r:id="rId80"/>
    <p:sldId id="344" r:id="rId81"/>
    <p:sldId id="329" r:id="rId82"/>
    <p:sldId id="265" r:id="rId83"/>
    <p:sldId id="257" r:id="rId84"/>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406"/>
    <a:srgbClr val="002776"/>
    <a:srgbClr val="29619F"/>
    <a:srgbClr val="003D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64" autoAdjust="0"/>
    <p:restoredTop sz="84176" autoAdjust="0"/>
  </p:normalViewPr>
  <p:slideViewPr>
    <p:cSldViewPr>
      <p:cViewPr>
        <p:scale>
          <a:sx n="123" d="100"/>
          <a:sy n="123" d="100"/>
        </p:scale>
        <p:origin x="-1380" y="24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53.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9B69C3C-C772-4223-9A11-AEC011557290}" type="datetimeFigureOut">
              <a:rPr lang="pl-PL"/>
              <a:pPr>
                <a:defRPr/>
              </a:pPr>
              <a:t>2023-09-04</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l-PL" noProof="0"/>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3D992CD-8D69-4DDF-A92C-9238B15DFBEE}" type="slidenum">
              <a:rPr lang="pl-PL"/>
              <a:pPr>
                <a:defRPr/>
              </a:pPr>
              <a:t>‹#›</a:t>
            </a:fld>
            <a:endParaRPr lang="pl-PL"/>
          </a:p>
        </p:txBody>
      </p:sp>
    </p:spTree>
    <p:extLst>
      <p:ext uri="{BB962C8B-B14F-4D97-AF65-F5344CB8AC3E}">
        <p14:creationId xmlns:p14="http://schemas.microsoft.com/office/powerpoint/2010/main" val="10121626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l-PL" altLang="pl-PL" smtClean="0"/>
              <a:t>Przy tworzeniu nowego slajdu używamy funkcji „nowy slad” (druga ikona po lewej na wstędze Narzędzia główne).</a:t>
            </a:r>
          </a:p>
          <a:p>
            <a:r>
              <a:rPr lang="pl-PL" altLang="pl-PL" smtClean="0"/>
              <a:t>Jeżeli przeklejamy zawartości z innych prezentacji wskazane jest by nie przenosić całych slajdów lecz tylko ich zawartość na stworzony nowy slajd. Przy kopiowaniu całego slajdu ze starej prezentacji kopiują się również jego wzorce co prowadzi do nakładania się treści z różnych wzorców w tworzonej prezentacji.</a:t>
            </a:r>
          </a:p>
          <a:p>
            <a:endParaRPr lang="pl-PL" altLang="pl-PL" smtClean="0"/>
          </a:p>
          <a:p>
            <a:r>
              <a:rPr lang="pl-PL" altLang="pl-PL" smtClean="0"/>
              <a:t>Aby zmienić liczbę całkowitą slajdów wyświetlaną w stopce slajdu należy po zakończeniu prezentacji wejść do menu WIDOK -&gt; WZORZEC SLAJDÓW i wstawić odpowiednią liczbę w układy używane w prezentacji (po najechaniu myszą na poszczególne układy po lewej stronie pojawia się w dymku informacja czy dany układ jest używany) a następnie kliknąć ZAMKNIJ WIDOK WZORCA i sprawdzić.</a:t>
            </a:r>
          </a:p>
        </p:txBody>
      </p:sp>
      <p:sp>
        <p:nvSpPr>
          <p:cNvPr id="4" name="Symbol zastępczy numeru slajdu 3"/>
          <p:cNvSpPr>
            <a:spLocks noGrp="1"/>
          </p:cNvSpPr>
          <p:nvPr>
            <p:ph type="sldNum" sz="quarter" idx="5"/>
          </p:nvPr>
        </p:nvSpPr>
        <p:spPr/>
        <p:txBody>
          <a:bodyPr/>
          <a:lstStyle/>
          <a:p>
            <a:pPr>
              <a:defRPr/>
            </a:pPr>
            <a:fld id="{0BED6E6E-0F8A-4D56-9185-950D7D76985E}" type="slidenum">
              <a:rPr lang="pl-PL" smtClean="0"/>
              <a:pPr>
                <a:defRPr/>
              </a:pPr>
              <a:t>1</a:t>
            </a:fld>
            <a:endParaRPr lang="pl-PL"/>
          </a:p>
        </p:txBody>
      </p:sp>
    </p:spTree>
    <p:extLst>
      <p:ext uri="{BB962C8B-B14F-4D97-AF65-F5344CB8AC3E}">
        <p14:creationId xmlns:p14="http://schemas.microsoft.com/office/powerpoint/2010/main" val="5367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D3D992CD-8D69-4DDF-A92C-9238B15DFBEE}" type="slidenum">
              <a:rPr lang="pl-PL" smtClean="0"/>
              <a:pPr>
                <a:defRPr/>
              </a:pPr>
              <a:t>83</a:t>
            </a:fld>
            <a:endParaRPr lang="pl-PL"/>
          </a:p>
        </p:txBody>
      </p:sp>
    </p:spTree>
    <p:extLst>
      <p:ext uri="{BB962C8B-B14F-4D97-AF65-F5344CB8AC3E}">
        <p14:creationId xmlns:p14="http://schemas.microsoft.com/office/powerpoint/2010/main" val="27476769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Prostokąt 3"/>
          <p:cNvSpPr/>
          <p:nvPr/>
        </p:nvSpPr>
        <p:spPr>
          <a:xfrm>
            <a:off x="3708400" y="2492375"/>
            <a:ext cx="5010150" cy="2736850"/>
          </a:xfrm>
          <a:prstGeom prst="rect">
            <a:avLst/>
          </a:prstGeom>
          <a:noFill/>
          <a:ln w="6350" cap="rnd" cmpd="sng" algn="ctr">
            <a:solidFill>
              <a:srgbClr val="002776"/>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Prostokąt 4"/>
          <p:cNvSpPr/>
          <p:nvPr/>
        </p:nvSpPr>
        <p:spPr>
          <a:xfrm>
            <a:off x="1412875" y="5426075"/>
            <a:ext cx="7315200" cy="685800"/>
          </a:xfrm>
          <a:prstGeom prst="rect">
            <a:avLst/>
          </a:prstGeom>
          <a:noFill/>
          <a:ln w="6350" cap="rnd" cmpd="sng" algn="ctr">
            <a:solidFill>
              <a:srgbClr val="29619F">
                <a:alpha val="49804"/>
              </a:srgb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Prostokąt 5"/>
          <p:cNvSpPr/>
          <p:nvPr/>
        </p:nvSpPr>
        <p:spPr>
          <a:xfrm>
            <a:off x="3708400" y="2492375"/>
            <a:ext cx="228600" cy="2736850"/>
          </a:xfrm>
          <a:prstGeom prst="rect">
            <a:avLst/>
          </a:prstGeom>
          <a:solidFill>
            <a:srgbClr val="002776"/>
          </a:solidFill>
          <a:ln w="6350" cap="rnd" cmpd="sng" algn="ctr">
            <a:solidFill>
              <a:srgbClr val="002776"/>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Prostokąt 6"/>
          <p:cNvSpPr/>
          <p:nvPr/>
        </p:nvSpPr>
        <p:spPr>
          <a:xfrm>
            <a:off x="1412875" y="5426075"/>
            <a:ext cx="228600" cy="685800"/>
          </a:xfrm>
          <a:prstGeom prst="rect">
            <a:avLst/>
          </a:prstGeom>
          <a:solidFill>
            <a:srgbClr val="29619F">
              <a:alpha val="50196"/>
            </a:srgbClr>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ytuł 7"/>
          <p:cNvSpPr>
            <a:spLocks noGrp="1"/>
          </p:cNvSpPr>
          <p:nvPr>
            <p:ph type="ctrTitle"/>
          </p:nvPr>
        </p:nvSpPr>
        <p:spPr>
          <a:xfrm>
            <a:off x="3995936" y="2528392"/>
            <a:ext cx="4680520" cy="2664817"/>
          </a:xfrm>
        </p:spPr>
        <p:txBody>
          <a:bodyPr anchor="t">
            <a:normAutofit/>
          </a:bodyPr>
          <a:lstStyle>
            <a:lvl1pPr algn="r">
              <a:defRPr sz="2800" b="1">
                <a:solidFill>
                  <a:srgbClr val="002776"/>
                </a:solidFill>
              </a:defRPr>
            </a:lvl1pPr>
          </a:lstStyle>
          <a:p>
            <a:r>
              <a:rPr lang="pl-PL" smtClean="0"/>
              <a:t>Kliknij, aby edytować styl</a:t>
            </a:r>
            <a:endParaRPr lang="en-US" dirty="0"/>
          </a:p>
        </p:txBody>
      </p:sp>
      <p:sp>
        <p:nvSpPr>
          <p:cNvPr id="9" name="Podtytuł 8"/>
          <p:cNvSpPr>
            <a:spLocks noGrp="1"/>
          </p:cNvSpPr>
          <p:nvPr>
            <p:ph type="subTitle" idx="1"/>
          </p:nvPr>
        </p:nvSpPr>
        <p:spPr>
          <a:xfrm>
            <a:off x="1691680" y="5445360"/>
            <a:ext cx="6984775" cy="648000"/>
          </a:xfrm>
          <a:ln>
            <a:noFill/>
          </a:ln>
        </p:spPr>
        <p:txBody>
          <a:bodyPr/>
          <a:lstStyle>
            <a:lvl1pPr marL="0" indent="0" algn="r">
              <a:buNone/>
              <a:defRPr sz="1700">
                <a:solidFill>
                  <a:schemeClr val="tx2">
                    <a:lumMod val="75000"/>
                  </a:schemeClr>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l-PL" smtClean="0"/>
              <a:t>Kliknij, aby edytować styl wzorca podtytułu</a:t>
            </a:r>
            <a:endParaRPr lang="en-US" dirty="0"/>
          </a:p>
        </p:txBody>
      </p:sp>
      <p:sp>
        <p:nvSpPr>
          <p:cNvPr id="12" name="pole tekstowe 11"/>
          <p:cNvSpPr txBox="1"/>
          <p:nvPr userDrawn="1"/>
        </p:nvSpPr>
        <p:spPr>
          <a:xfrm>
            <a:off x="756027" y="1772816"/>
            <a:ext cx="1047082" cy="323165"/>
          </a:xfrm>
          <a:prstGeom prst="rect">
            <a:avLst/>
          </a:prstGeom>
          <a:noFill/>
        </p:spPr>
        <p:txBody>
          <a:bodyPr wrap="none" rtlCol="0">
            <a:spAutoFit/>
          </a:bodyPr>
          <a:lstStyle/>
          <a:p>
            <a:r>
              <a:rPr lang="pl-PL" sz="1500" b="1" dirty="0" smtClean="0">
                <a:solidFill>
                  <a:srgbClr val="002776"/>
                </a:solidFill>
                <a:effectLst>
                  <a:outerShdw blurRad="38100" dist="38100" dir="2700000" algn="tl">
                    <a:srgbClr val="000000">
                      <a:alpha val="43137"/>
                    </a:srgbClr>
                  </a:outerShdw>
                </a:effectLst>
                <a:latin typeface="Verdana Pro Semibold" panose="020B0704030504040204" pitchFamily="34" charset="0"/>
              </a:rPr>
              <a:t>od</a:t>
            </a:r>
            <a:r>
              <a:rPr lang="pl-PL" sz="1500" b="1" baseline="0" dirty="0" smtClean="0">
                <a:solidFill>
                  <a:srgbClr val="002776"/>
                </a:solidFill>
                <a:effectLst>
                  <a:outerShdw blurRad="38100" dist="38100" dir="2700000" algn="tl">
                    <a:srgbClr val="000000">
                      <a:alpha val="43137"/>
                    </a:srgbClr>
                  </a:outerShdw>
                </a:effectLst>
                <a:latin typeface="Verdana Pro Semibold" panose="020B0704030504040204" pitchFamily="34" charset="0"/>
              </a:rPr>
              <a:t> </a:t>
            </a:r>
            <a:r>
              <a:rPr lang="pl-PL" sz="1500" b="1" dirty="0" smtClean="0">
                <a:solidFill>
                  <a:srgbClr val="002776"/>
                </a:solidFill>
                <a:effectLst>
                  <a:outerShdw blurRad="38100" dist="38100" dir="2700000" algn="tl">
                    <a:srgbClr val="000000">
                      <a:alpha val="43137"/>
                    </a:srgbClr>
                  </a:outerShdw>
                </a:effectLst>
                <a:latin typeface="Verdana Pro Semibold" panose="020B0704030504040204" pitchFamily="34" charset="0"/>
              </a:rPr>
              <a:t>1955</a:t>
            </a:r>
            <a:endParaRPr lang="pl-PL" sz="1500" b="1" dirty="0">
              <a:solidFill>
                <a:srgbClr val="002776"/>
              </a:solidFill>
              <a:effectLst>
                <a:outerShdw blurRad="38100" dist="38100" dir="2700000" algn="tl">
                  <a:srgbClr val="000000">
                    <a:alpha val="43137"/>
                  </a:srgbClr>
                </a:outerShdw>
              </a:effectLst>
              <a:latin typeface="Verdana Pro Semibold" panose="020B0704030504040204" pitchFamily="34" charset="0"/>
            </a:endParaRPr>
          </a:p>
        </p:txBody>
      </p:sp>
      <p:pic>
        <p:nvPicPr>
          <p:cNvPr id="3" name="Obraz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0688"/>
            <a:ext cx="2488145" cy="971179"/>
          </a:xfrm>
          <a:prstGeom prst="rect">
            <a:avLst/>
          </a:prstGeom>
        </p:spPr>
      </p:pic>
    </p:spTree>
    <p:extLst>
      <p:ext uri="{BB962C8B-B14F-4D97-AF65-F5344CB8AC3E}">
        <p14:creationId xmlns:p14="http://schemas.microsoft.com/office/powerpoint/2010/main" val="11542333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kład niestandardowy">
    <p:spTree>
      <p:nvGrpSpPr>
        <p:cNvPr id="1" name=""/>
        <p:cNvGrpSpPr/>
        <p:nvPr/>
      </p:nvGrpSpPr>
      <p:grpSpPr>
        <a:xfrm>
          <a:off x="0" y="0"/>
          <a:ext cx="0" cy="0"/>
          <a:chOff x="0" y="0"/>
          <a:chExt cx="0" cy="0"/>
        </a:xfrm>
      </p:grpSpPr>
      <p:cxnSp>
        <p:nvCxnSpPr>
          <p:cNvPr id="3" name="Łącznik prostoliniowy 2"/>
          <p:cNvCxnSpPr/>
          <p:nvPr/>
        </p:nvCxnSpPr>
        <p:spPr>
          <a:xfrm>
            <a:off x="457200" y="836613"/>
            <a:ext cx="8229600" cy="0"/>
          </a:xfrm>
          <a:prstGeom prst="line">
            <a:avLst/>
          </a:prstGeom>
          <a:ln>
            <a:solidFill>
              <a:srgbClr val="002776"/>
            </a:solidFill>
            <a:prstDash val="sysDot"/>
          </a:ln>
        </p:spPr>
        <p:style>
          <a:lnRef idx="1">
            <a:schemeClr val="accent1"/>
          </a:lnRef>
          <a:fillRef idx="0">
            <a:schemeClr val="accent1"/>
          </a:fillRef>
          <a:effectRef idx="0">
            <a:schemeClr val="accent1"/>
          </a:effectRef>
          <a:fontRef idx="minor">
            <a:schemeClr val="tx1"/>
          </a:fontRef>
        </p:style>
      </p:cxnSp>
      <p:sp>
        <p:nvSpPr>
          <p:cNvPr id="4" name="Symbol zastępczy tytułu 21"/>
          <p:cNvSpPr>
            <a:spLocks noGrp="1"/>
          </p:cNvSpPr>
          <p:nvPr>
            <p:ph type="title"/>
          </p:nvPr>
        </p:nvSpPr>
        <p:spPr bwMode="auto">
          <a:xfrm>
            <a:off x="457200" y="44624"/>
            <a:ext cx="82296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776"/>
                </a:solidFill>
              </a:defRPr>
            </a:lvl1pPr>
          </a:lstStyle>
          <a:p>
            <a:pPr lvl="0"/>
            <a:r>
              <a:rPr lang="pl-PL" smtClean="0"/>
              <a:t>Kliknij, aby edytować styl</a:t>
            </a:r>
            <a:endParaRPr lang="en-US" dirty="0" smtClean="0"/>
          </a:p>
        </p:txBody>
      </p:sp>
    </p:spTree>
    <p:extLst>
      <p:ext uri="{BB962C8B-B14F-4D97-AF65-F5344CB8AC3E}">
        <p14:creationId xmlns:p14="http://schemas.microsoft.com/office/powerpoint/2010/main" val="16561399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Układ niestandardowy">
    <p:spTree>
      <p:nvGrpSpPr>
        <p:cNvPr id="1" name=""/>
        <p:cNvGrpSpPr/>
        <p:nvPr/>
      </p:nvGrpSpPr>
      <p:grpSpPr>
        <a:xfrm>
          <a:off x="0" y="0"/>
          <a:ext cx="0" cy="0"/>
          <a:chOff x="0" y="0"/>
          <a:chExt cx="0" cy="0"/>
        </a:xfrm>
      </p:grpSpPr>
      <p:sp>
        <p:nvSpPr>
          <p:cNvPr id="3" name="pole tekstowe 5"/>
          <p:cNvSpPr txBox="1">
            <a:spLocks noChangeArrowheads="1"/>
          </p:cNvSpPr>
          <p:nvPr/>
        </p:nvSpPr>
        <p:spPr bwMode="auto">
          <a:xfrm>
            <a:off x="1441451" y="401995"/>
            <a:ext cx="62531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ctr" eaLnBrk="1" hangingPunct="1">
              <a:defRPr/>
            </a:pPr>
            <a:r>
              <a:rPr lang="pl-PL" b="1" dirty="0">
                <a:solidFill>
                  <a:srgbClr val="002776"/>
                </a:solidFill>
                <a:latin typeface="Verdana" pitchFamily="34" charset="0"/>
              </a:rPr>
              <a:t>INSTYTUT </a:t>
            </a:r>
            <a:r>
              <a:rPr lang="pl-PL" b="1" dirty="0" smtClean="0">
                <a:solidFill>
                  <a:srgbClr val="002776"/>
                </a:solidFill>
                <a:latin typeface="Verdana" pitchFamily="34" charset="0"/>
              </a:rPr>
              <a:t> TECHNOLOGII  PALIW  I  ENERGII</a:t>
            </a:r>
            <a:r>
              <a:rPr lang="pl-PL" b="1" dirty="0">
                <a:solidFill>
                  <a:srgbClr val="002776"/>
                </a:solidFill>
                <a:latin typeface="Verdana" pitchFamily="34" charset="0"/>
              </a:rPr>
              <a:t/>
            </a:r>
            <a:br>
              <a:rPr lang="pl-PL" b="1" dirty="0">
                <a:solidFill>
                  <a:srgbClr val="002776"/>
                </a:solidFill>
                <a:latin typeface="Verdana" pitchFamily="34" charset="0"/>
              </a:rPr>
            </a:br>
            <a:r>
              <a:rPr lang="pl-PL" sz="1400" b="1" dirty="0">
                <a:solidFill>
                  <a:srgbClr val="002776"/>
                </a:solidFill>
                <a:latin typeface="Verdana" pitchFamily="34" charset="0"/>
              </a:rPr>
              <a:t>ul. Zamkowa </a:t>
            </a:r>
            <a:r>
              <a:rPr lang="pl-PL" sz="1400" b="1" dirty="0" smtClean="0">
                <a:solidFill>
                  <a:srgbClr val="002776"/>
                </a:solidFill>
                <a:latin typeface="Verdana" pitchFamily="34" charset="0"/>
              </a:rPr>
              <a:t>1 • </a:t>
            </a:r>
            <a:r>
              <a:rPr lang="pl-PL" sz="1400" b="1" dirty="0">
                <a:solidFill>
                  <a:srgbClr val="002776"/>
                </a:solidFill>
                <a:latin typeface="Verdana" pitchFamily="34" charset="0"/>
              </a:rPr>
              <a:t>41-803 Zabrze</a:t>
            </a:r>
          </a:p>
        </p:txBody>
      </p:sp>
      <p:sp>
        <p:nvSpPr>
          <p:cNvPr id="7" name="pole tekstowe 16"/>
          <p:cNvSpPr txBox="1">
            <a:spLocks noChangeArrowheads="1"/>
          </p:cNvSpPr>
          <p:nvPr/>
        </p:nvSpPr>
        <p:spPr bwMode="auto">
          <a:xfrm>
            <a:off x="223838" y="5578355"/>
            <a:ext cx="207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719138" algn="l"/>
              </a:tabLst>
              <a:defRPr>
                <a:solidFill>
                  <a:schemeClr val="tx1"/>
                </a:solidFill>
                <a:latin typeface="Myriad Pro" pitchFamily="34" charset="0"/>
              </a:defRPr>
            </a:lvl1pPr>
            <a:lvl2pPr marL="742950" indent="-285750" eaLnBrk="0" hangingPunct="0">
              <a:tabLst>
                <a:tab pos="719138" algn="l"/>
              </a:tabLst>
              <a:defRPr>
                <a:solidFill>
                  <a:schemeClr val="tx1"/>
                </a:solidFill>
                <a:latin typeface="Myriad Pro" pitchFamily="34" charset="0"/>
              </a:defRPr>
            </a:lvl2pPr>
            <a:lvl3pPr marL="1143000" indent="-228600" eaLnBrk="0" hangingPunct="0">
              <a:tabLst>
                <a:tab pos="719138" algn="l"/>
              </a:tabLst>
              <a:defRPr>
                <a:solidFill>
                  <a:schemeClr val="tx1"/>
                </a:solidFill>
                <a:latin typeface="Myriad Pro" pitchFamily="34" charset="0"/>
              </a:defRPr>
            </a:lvl3pPr>
            <a:lvl4pPr marL="1600200" indent="-228600" eaLnBrk="0" hangingPunct="0">
              <a:tabLst>
                <a:tab pos="719138" algn="l"/>
              </a:tabLst>
              <a:defRPr>
                <a:solidFill>
                  <a:schemeClr val="tx1"/>
                </a:solidFill>
                <a:latin typeface="Myriad Pro" pitchFamily="34" charset="0"/>
              </a:defRPr>
            </a:lvl4pPr>
            <a:lvl5pPr marL="2057400" indent="-228600" eaLnBrk="0" hangingPunct="0">
              <a:tabLst>
                <a:tab pos="719138" algn="l"/>
              </a:tabLst>
              <a:defRPr>
                <a:solidFill>
                  <a:schemeClr val="tx1"/>
                </a:solidFill>
                <a:latin typeface="Myriad Pro" pitchFamily="34" charset="0"/>
              </a:defRPr>
            </a:lvl5pPr>
            <a:lvl6pPr marL="2514600" indent="-228600" eaLnBrk="0" fontAlgn="base" hangingPunct="0">
              <a:spcBef>
                <a:spcPct val="0"/>
              </a:spcBef>
              <a:spcAft>
                <a:spcPct val="0"/>
              </a:spcAft>
              <a:tabLst>
                <a:tab pos="719138" algn="l"/>
              </a:tabLst>
              <a:defRPr>
                <a:solidFill>
                  <a:schemeClr val="tx1"/>
                </a:solidFill>
                <a:latin typeface="Myriad Pro" pitchFamily="34" charset="0"/>
              </a:defRPr>
            </a:lvl6pPr>
            <a:lvl7pPr marL="2971800" indent="-228600" eaLnBrk="0" fontAlgn="base" hangingPunct="0">
              <a:spcBef>
                <a:spcPct val="0"/>
              </a:spcBef>
              <a:spcAft>
                <a:spcPct val="0"/>
              </a:spcAft>
              <a:tabLst>
                <a:tab pos="719138" algn="l"/>
              </a:tabLst>
              <a:defRPr>
                <a:solidFill>
                  <a:schemeClr val="tx1"/>
                </a:solidFill>
                <a:latin typeface="Myriad Pro" pitchFamily="34" charset="0"/>
              </a:defRPr>
            </a:lvl7pPr>
            <a:lvl8pPr marL="3429000" indent="-228600" eaLnBrk="0" fontAlgn="base" hangingPunct="0">
              <a:spcBef>
                <a:spcPct val="0"/>
              </a:spcBef>
              <a:spcAft>
                <a:spcPct val="0"/>
              </a:spcAft>
              <a:tabLst>
                <a:tab pos="719138" algn="l"/>
              </a:tabLst>
              <a:defRPr>
                <a:solidFill>
                  <a:schemeClr val="tx1"/>
                </a:solidFill>
                <a:latin typeface="Myriad Pro" pitchFamily="34" charset="0"/>
              </a:defRPr>
            </a:lvl8pPr>
            <a:lvl9pPr marL="3886200" indent="-228600" eaLnBrk="0" fontAlgn="base" hangingPunct="0">
              <a:spcBef>
                <a:spcPct val="0"/>
              </a:spcBef>
              <a:spcAft>
                <a:spcPct val="0"/>
              </a:spcAft>
              <a:tabLst>
                <a:tab pos="719138" algn="l"/>
              </a:tabLst>
              <a:defRPr>
                <a:solidFill>
                  <a:schemeClr val="tx1"/>
                </a:solidFill>
                <a:latin typeface="Myriad Pro" pitchFamily="34" charset="0"/>
              </a:defRPr>
            </a:lvl9pPr>
          </a:lstStyle>
          <a:p>
            <a:pPr eaLnBrk="1" hangingPunct="1">
              <a:defRPr/>
            </a:pPr>
            <a:r>
              <a:rPr lang="pl-PL" sz="1200" dirty="0">
                <a:solidFill>
                  <a:srgbClr val="002776"/>
                </a:solidFill>
                <a:latin typeface="Verdana" pitchFamily="34" charset="0"/>
              </a:rPr>
              <a:t>Telefon: 	</a:t>
            </a:r>
            <a:r>
              <a:rPr lang="pl-PL" sz="1200" b="1" dirty="0">
                <a:solidFill>
                  <a:srgbClr val="002776"/>
                </a:solidFill>
                <a:latin typeface="Verdana" pitchFamily="34" charset="0"/>
              </a:rPr>
              <a:t>32 271 00 41</a:t>
            </a:r>
          </a:p>
          <a:p>
            <a:pPr eaLnBrk="1" hangingPunct="1">
              <a:defRPr/>
            </a:pPr>
            <a:r>
              <a:rPr lang="pl-PL" sz="1200" dirty="0">
                <a:solidFill>
                  <a:srgbClr val="002776"/>
                </a:solidFill>
                <a:latin typeface="Verdana" pitchFamily="34" charset="0"/>
              </a:rPr>
              <a:t>Fax: 	</a:t>
            </a:r>
            <a:r>
              <a:rPr lang="pl-PL" sz="1200" b="1" dirty="0">
                <a:solidFill>
                  <a:srgbClr val="002776"/>
                </a:solidFill>
                <a:latin typeface="Verdana" pitchFamily="34" charset="0"/>
              </a:rPr>
              <a:t>32 271 08 09</a:t>
            </a:r>
          </a:p>
        </p:txBody>
      </p:sp>
      <p:sp>
        <p:nvSpPr>
          <p:cNvPr id="8" name="pole tekstowe 17"/>
          <p:cNvSpPr txBox="1">
            <a:spLocks noChangeArrowheads="1"/>
          </p:cNvSpPr>
          <p:nvPr/>
        </p:nvSpPr>
        <p:spPr bwMode="auto">
          <a:xfrm>
            <a:off x="6588125" y="5511571"/>
            <a:ext cx="22129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719138" algn="l"/>
              </a:tabLst>
              <a:defRPr>
                <a:solidFill>
                  <a:schemeClr val="tx1"/>
                </a:solidFill>
                <a:latin typeface="Myriad Pro" pitchFamily="34" charset="0"/>
              </a:defRPr>
            </a:lvl1pPr>
            <a:lvl2pPr marL="742950" indent="-285750" eaLnBrk="0" hangingPunct="0">
              <a:tabLst>
                <a:tab pos="719138" algn="l"/>
              </a:tabLst>
              <a:defRPr>
                <a:solidFill>
                  <a:schemeClr val="tx1"/>
                </a:solidFill>
                <a:latin typeface="Myriad Pro" pitchFamily="34" charset="0"/>
              </a:defRPr>
            </a:lvl2pPr>
            <a:lvl3pPr marL="1143000" indent="-228600" eaLnBrk="0" hangingPunct="0">
              <a:tabLst>
                <a:tab pos="719138" algn="l"/>
              </a:tabLst>
              <a:defRPr>
                <a:solidFill>
                  <a:schemeClr val="tx1"/>
                </a:solidFill>
                <a:latin typeface="Myriad Pro" pitchFamily="34" charset="0"/>
              </a:defRPr>
            </a:lvl3pPr>
            <a:lvl4pPr marL="1600200" indent="-228600" eaLnBrk="0" hangingPunct="0">
              <a:tabLst>
                <a:tab pos="719138" algn="l"/>
              </a:tabLst>
              <a:defRPr>
                <a:solidFill>
                  <a:schemeClr val="tx1"/>
                </a:solidFill>
                <a:latin typeface="Myriad Pro" pitchFamily="34" charset="0"/>
              </a:defRPr>
            </a:lvl4pPr>
            <a:lvl5pPr marL="2057400" indent="-228600" eaLnBrk="0" hangingPunct="0">
              <a:tabLst>
                <a:tab pos="719138" algn="l"/>
              </a:tabLst>
              <a:defRPr>
                <a:solidFill>
                  <a:schemeClr val="tx1"/>
                </a:solidFill>
                <a:latin typeface="Myriad Pro" pitchFamily="34" charset="0"/>
              </a:defRPr>
            </a:lvl5pPr>
            <a:lvl6pPr marL="2514600" indent="-228600" eaLnBrk="0" fontAlgn="base" hangingPunct="0">
              <a:spcBef>
                <a:spcPct val="0"/>
              </a:spcBef>
              <a:spcAft>
                <a:spcPct val="0"/>
              </a:spcAft>
              <a:tabLst>
                <a:tab pos="719138" algn="l"/>
              </a:tabLst>
              <a:defRPr>
                <a:solidFill>
                  <a:schemeClr val="tx1"/>
                </a:solidFill>
                <a:latin typeface="Myriad Pro" pitchFamily="34" charset="0"/>
              </a:defRPr>
            </a:lvl6pPr>
            <a:lvl7pPr marL="2971800" indent="-228600" eaLnBrk="0" fontAlgn="base" hangingPunct="0">
              <a:spcBef>
                <a:spcPct val="0"/>
              </a:spcBef>
              <a:spcAft>
                <a:spcPct val="0"/>
              </a:spcAft>
              <a:tabLst>
                <a:tab pos="719138" algn="l"/>
              </a:tabLst>
              <a:defRPr>
                <a:solidFill>
                  <a:schemeClr val="tx1"/>
                </a:solidFill>
                <a:latin typeface="Myriad Pro" pitchFamily="34" charset="0"/>
              </a:defRPr>
            </a:lvl7pPr>
            <a:lvl8pPr marL="3429000" indent="-228600" eaLnBrk="0" fontAlgn="base" hangingPunct="0">
              <a:spcBef>
                <a:spcPct val="0"/>
              </a:spcBef>
              <a:spcAft>
                <a:spcPct val="0"/>
              </a:spcAft>
              <a:tabLst>
                <a:tab pos="719138" algn="l"/>
              </a:tabLst>
              <a:defRPr>
                <a:solidFill>
                  <a:schemeClr val="tx1"/>
                </a:solidFill>
                <a:latin typeface="Myriad Pro" pitchFamily="34" charset="0"/>
              </a:defRPr>
            </a:lvl8pPr>
            <a:lvl9pPr marL="3886200" indent="-228600" eaLnBrk="0" fontAlgn="base" hangingPunct="0">
              <a:spcBef>
                <a:spcPct val="0"/>
              </a:spcBef>
              <a:spcAft>
                <a:spcPct val="0"/>
              </a:spcAft>
              <a:tabLst>
                <a:tab pos="719138" algn="l"/>
              </a:tabLst>
              <a:defRPr>
                <a:solidFill>
                  <a:schemeClr val="tx1"/>
                </a:solidFill>
                <a:latin typeface="Myriad Pro" pitchFamily="34" charset="0"/>
              </a:defRPr>
            </a:lvl9pPr>
          </a:lstStyle>
          <a:p>
            <a:pPr eaLnBrk="1" hangingPunct="1">
              <a:defRPr/>
            </a:pPr>
            <a:r>
              <a:rPr lang="pl-PL" sz="1200" dirty="0">
                <a:solidFill>
                  <a:srgbClr val="002776"/>
                </a:solidFill>
                <a:latin typeface="Verdana" pitchFamily="34" charset="0"/>
              </a:rPr>
              <a:t>NIP:    </a:t>
            </a:r>
            <a:r>
              <a:rPr lang="pl-PL" sz="1200" dirty="0" smtClean="0">
                <a:solidFill>
                  <a:srgbClr val="002776"/>
                </a:solidFill>
                <a:latin typeface="Verdana" pitchFamily="34" charset="0"/>
              </a:rPr>
              <a:t>	</a:t>
            </a:r>
            <a:r>
              <a:rPr lang="pl-PL" sz="1200" b="1" dirty="0" smtClean="0">
                <a:solidFill>
                  <a:srgbClr val="002776"/>
                </a:solidFill>
                <a:latin typeface="Verdana" pitchFamily="34" charset="0"/>
              </a:rPr>
              <a:t>648-000-87-65</a:t>
            </a:r>
            <a:endParaRPr lang="pl-PL" sz="1200" b="1" dirty="0">
              <a:solidFill>
                <a:srgbClr val="002776"/>
              </a:solidFill>
              <a:latin typeface="Verdana" pitchFamily="34" charset="0"/>
            </a:endParaRPr>
          </a:p>
          <a:p>
            <a:pPr eaLnBrk="1" hangingPunct="1">
              <a:defRPr/>
            </a:pPr>
            <a:r>
              <a:rPr lang="pl-PL" sz="1200" dirty="0" smtClean="0">
                <a:solidFill>
                  <a:srgbClr val="002776"/>
                </a:solidFill>
                <a:latin typeface="Verdana" pitchFamily="34" charset="0"/>
              </a:rPr>
              <a:t>Regon:	</a:t>
            </a:r>
            <a:r>
              <a:rPr lang="pl-PL" sz="1200" b="1" dirty="0" smtClean="0">
                <a:solidFill>
                  <a:srgbClr val="002776"/>
                </a:solidFill>
                <a:latin typeface="Verdana" pitchFamily="34" charset="0"/>
              </a:rPr>
              <a:t>000025945</a:t>
            </a:r>
          </a:p>
          <a:p>
            <a:pPr eaLnBrk="1" hangingPunct="1">
              <a:defRPr/>
            </a:pPr>
            <a:r>
              <a:rPr lang="pl-PL" sz="1200" b="0" dirty="0" smtClean="0">
                <a:solidFill>
                  <a:srgbClr val="002776"/>
                </a:solidFill>
                <a:latin typeface="Verdana" pitchFamily="34" charset="0"/>
              </a:rPr>
              <a:t>KRS:</a:t>
            </a:r>
            <a:r>
              <a:rPr lang="pl-PL" sz="1200" b="1" dirty="0" smtClean="0">
                <a:solidFill>
                  <a:srgbClr val="002776"/>
                </a:solidFill>
                <a:latin typeface="Verdana" pitchFamily="34" charset="0"/>
              </a:rPr>
              <a:t> 	0000138095</a:t>
            </a:r>
            <a:endParaRPr lang="pl-PL" sz="1200" b="1" dirty="0">
              <a:solidFill>
                <a:srgbClr val="002776"/>
              </a:solidFill>
              <a:latin typeface="Verdana" pitchFamily="34" charset="0"/>
            </a:endParaRPr>
          </a:p>
        </p:txBody>
      </p:sp>
      <p:sp>
        <p:nvSpPr>
          <p:cNvPr id="9" name="pole tekstowe 8"/>
          <p:cNvSpPr txBox="1">
            <a:spLocks noChangeArrowheads="1"/>
          </p:cNvSpPr>
          <p:nvPr/>
        </p:nvSpPr>
        <p:spPr bwMode="auto">
          <a:xfrm>
            <a:off x="3348038" y="1385888"/>
            <a:ext cx="3233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801688" algn="l"/>
              </a:tabLst>
              <a:defRPr>
                <a:solidFill>
                  <a:schemeClr val="tx1"/>
                </a:solidFill>
                <a:latin typeface="Myriad Pro" pitchFamily="34" charset="0"/>
              </a:defRPr>
            </a:lvl1pPr>
            <a:lvl2pPr marL="742950" indent="-285750" eaLnBrk="0" hangingPunct="0">
              <a:tabLst>
                <a:tab pos="801688" algn="l"/>
              </a:tabLst>
              <a:defRPr>
                <a:solidFill>
                  <a:schemeClr val="tx1"/>
                </a:solidFill>
                <a:latin typeface="Myriad Pro" pitchFamily="34" charset="0"/>
              </a:defRPr>
            </a:lvl2pPr>
            <a:lvl3pPr marL="1143000" indent="-228600" eaLnBrk="0" hangingPunct="0">
              <a:tabLst>
                <a:tab pos="801688" algn="l"/>
              </a:tabLst>
              <a:defRPr>
                <a:solidFill>
                  <a:schemeClr val="tx1"/>
                </a:solidFill>
                <a:latin typeface="Myriad Pro" pitchFamily="34" charset="0"/>
              </a:defRPr>
            </a:lvl3pPr>
            <a:lvl4pPr marL="1600200" indent="-228600" eaLnBrk="0" hangingPunct="0">
              <a:tabLst>
                <a:tab pos="801688" algn="l"/>
              </a:tabLst>
              <a:defRPr>
                <a:solidFill>
                  <a:schemeClr val="tx1"/>
                </a:solidFill>
                <a:latin typeface="Myriad Pro" pitchFamily="34" charset="0"/>
              </a:defRPr>
            </a:lvl4pPr>
            <a:lvl5pPr marL="2057400" indent="-228600" eaLnBrk="0" hangingPunct="0">
              <a:tabLst>
                <a:tab pos="801688" algn="l"/>
              </a:tabLst>
              <a:defRPr>
                <a:solidFill>
                  <a:schemeClr val="tx1"/>
                </a:solidFill>
                <a:latin typeface="Myriad Pro" pitchFamily="34" charset="0"/>
              </a:defRPr>
            </a:lvl5pPr>
            <a:lvl6pPr marL="2514600" indent="-228600" eaLnBrk="0" fontAlgn="base" hangingPunct="0">
              <a:spcBef>
                <a:spcPct val="0"/>
              </a:spcBef>
              <a:spcAft>
                <a:spcPct val="0"/>
              </a:spcAft>
              <a:tabLst>
                <a:tab pos="801688" algn="l"/>
              </a:tabLst>
              <a:defRPr>
                <a:solidFill>
                  <a:schemeClr val="tx1"/>
                </a:solidFill>
                <a:latin typeface="Myriad Pro" pitchFamily="34" charset="0"/>
              </a:defRPr>
            </a:lvl6pPr>
            <a:lvl7pPr marL="2971800" indent="-228600" eaLnBrk="0" fontAlgn="base" hangingPunct="0">
              <a:spcBef>
                <a:spcPct val="0"/>
              </a:spcBef>
              <a:spcAft>
                <a:spcPct val="0"/>
              </a:spcAft>
              <a:tabLst>
                <a:tab pos="801688" algn="l"/>
              </a:tabLst>
              <a:defRPr>
                <a:solidFill>
                  <a:schemeClr val="tx1"/>
                </a:solidFill>
                <a:latin typeface="Myriad Pro" pitchFamily="34" charset="0"/>
              </a:defRPr>
            </a:lvl7pPr>
            <a:lvl8pPr marL="3429000" indent="-228600" eaLnBrk="0" fontAlgn="base" hangingPunct="0">
              <a:spcBef>
                <a:spcPct val="0"/>
              </a:spcBef>
              <a:spcAft>
                <a:spcPct val="0"/>
              </a:spcAft>
              <a:tabLst>
                <a:tab pos="801688" algn="l"/>
              </a:tabLst>
              <a:defRPr>
                <a:solidFill>
                  <a:schemeClr val="tx1"/>
                </a:solidFill>
                <a:latin typeface="Myriad Pro" pitchFamily="34" charset="0"/>
              </a:defRPr>
            </a:lvl8pPr>
            <a:lvl9pPr marL="3886200" indent="-228600" eaLnBrk="0" fontAlgn="base" hangingPunct="0">
              <a:spcBef>
                <a:spcPct val="0"/>
              </a:spcBef>
              <a:spcAft>
                <a:spcPct val="0"/>
              </a:spcAft>
              <a:tabLst>
                <a:tab pos="801688" algn="l"/>
              </a:tabLst>
              <a:defRPr>
                <a:solidFill>
                  <a:schemeClr val="tx1"/>
                </a:solidFill>
                <a:latin typeface="Myriad Pro" pitchFamily="34" charset="0"/>
              </a:defRPr>
            </a:lvl9pPr>
          </a:lstStyle>
          <a:p>
            <a:pPr eaLnBrk="1" hangingPunct="1">
              <a:defRPr/>
            </a:pPr>
            <a:r>
              <a:rPr lang="pl-PL" sz="1200" dirty="0">
                <a:solidFill>
                  <a:srgbClr val="002776"/>
                </a:solidFill>
                <a:latin typeface="Verdana" pitchFamily="34" charset="0"/>
              </a:rPr>
              <a:t>E-mail:	</a:t>
            </a:r>
            <a:r>
              <a:rPr lang="pl-PL" sz="1200" b="1" dirty="0" smtClean="0">
                <a:solidFill>
                  <a:srgbClr val="002776"/>
                </a:solidFill>
                <a:latin typeface="Verdana" pitchFamily="34" charset="0"/>
              </a:rPr>
              <a:t>office@itpe.pl</a:t>
            </a:r>
            <a:endParaRPr lang="pl-PL" sz="1200" b="1" dirty="0">
              <a:solidFill>
                <a:srgbClr val="002776"/>
              </a:solidFill>
              <a:latin typeface="Verdana" pitchFamily="34" charset="0"/>
            </a:endParaRPr>
          </a:p>
          <a:p>
            <a:pPr eaLnBrk="1" hangingPunct="1">
              <a:defRPr/>
            </a:pPr>
            <a:r>
              <a:rPr lang="pl-PL" sz="1200" dirty="0">
                <a:solidFill>
                  <a:srgbClr val="002776"/>
                </a:solidFill>
                <a:latin typeface="Verdana" pitchFamily="34" charset="0"/>
              </a:rPr>
              <a:t>Internet:  </a:t>
            </a:r>
            <a:r>
              <a:rPr lang="pl-PL" sz="1200" b="1" dirty="0" smtClean="0">
                <a:solidFill>
                  <a:srgbClr val="002776"/>
                </a:solidFill>
                <a:latin typeface="Verdana" pitchFamily="34" charset="0"/>
              </a:rPr>
              <a:t>www.itpe.pl</a:t>
            </a:r>
            <a:endParaRPr lang="pl-PL" sz="1200" b="1" dirty="0">
              <a:solidFill>
                <a:srgbClr val="002776"/>
              </a:solidFill>
              <a:latin typeface="Verdana" pitchFamily="34" charset="0"/>
            </a:endParaRPr>
          </a:p>
        </p:txBody>
      </p:sp>
      <p:grpSp>
        <p:nvGrpSpPr>
          <p:cNvPr id="5" name="Grupa 4"/>
          <p:cNvGrpSpPr/>
          <p:nvPr userDrawn="1"/>
        </p:nvGrpSpPr>
        <p:grpSpPr>
          <a:xfrm>
            <a:off x="2797994" y="5301207"/>
            <a:ext cx="3197890" cy="924967"/>
            <a:chOff x="2797994" y="5301207"/>
            <a:chExt cx="3197890" cy="924967"/>
          </a:xfrm>
        </p:grpSpPr>
        <p:pic>
          <p:nvPicPr>
            <p:cNvPr id="13" name="Picture 2" descr="C:\Documents and Settings\Grzegorz\Pulpit\LOGOSY\Instytuty badawcze\gwiazda RGI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5301207"/>
              <a:ext cx="919828" cy="92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7994" y="5408487"/>
              <a:ext cx="1413966" cy="801698"/>
            </a:xfrm>
            <a:prstGeom prst="rect">
              <a:avLst/>
            </a:prstGeom>
          </p:spPr>
        </p:pic>
      </p:grpSp>
      <p:sp>
        <p:nvSpPr>
          <p:cNvPr id="11" name="pole tekstowe 5"/>
          <p:cNvSpPr txBox="1">
            <a:spLocks noChangeArrowheads="1"/>
          </p:cNvSpPr>
          <p:nvPr userDrawn="1"/>
        </p:nvSpPr>
        <p:spPr bwMode="auto">
          <a:xfrm>
            <a:off x="0" y="3167390"/>
            <a:ext cx="9136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ctr" eaLnBrk="1" hangingPunct="1">
              <a:defRPr/>
            </a:pPr>
            <a:r>
              <a:rPr lang="pl-PL" sz="2800" b="1" dirty="0" smtClean="0">
                <a:solidFill>
                  <a:srgbClr val="002776"/>
                </a:solidFill>
                <a:latin typeface="Verdana" pitchFamily="34" charset="0"/>
              </a:rPr>
              <a:t>Serdecznie zapraszamy do współpracy.</a:t>
            </a:r>
            <a:endParaRPr lang="pl-PL" sz="2000" b="1" dirty="0">
              <a:solidFill>
                <a:srgbClr val="002776"/>
              </a:solidFill>
              <a:latin typeface="Verdana" pitchFamily="34" charset="0"/>
            </a:endParaRPr>
          </a:p>
        </p:txBody>
      </p:sp>
    </p:spTree>
    <p:extLst>
      <p:ext uri="{BB962C8B-B14F-4D97-AF65-F5344CB8AC3E}">
        <p14:creationId xmlns:p14="http://schemas.microsoft.com/office/powerpoint/2010/main" val="297817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CBCBCB"/>
            </a:gs>
            <a:gs pos="30000">
              <a:srgbClr val="E7E7E7"/>
            </a:gs>
            <a:gs pos="100000">
              <a:srgbClr val="FFFFFF"/>
            </a:gs>
          </a:gsLst>
          <a:lin ang="16200000" scaled="1"/>
        </a:gradFill>
        <a:effectLst/>
      </p:bgPr>
    </p:bg>
    <p:spTree>
      <p:nvGrpSpPr>
        <p:cNvPr id="1" name=""/>
        <p:cNvGrpSpPr/>
        <p:nvPr/>
      </p:nvGrpSpPr>
      <p:grpSpPr>
        <a:xfrm>
          <a:off x="0" y="0"/>
          <a:ext cx="0" cy="0"/>
          <a:chOff x="0" y="0"/>
          <a:chExt cx="0" cy="0"/>
        </a:xfrm>
      </p:grpSpPr>
      <p:sp>
        <p:nvSpPr>
          <p:cNvPr id="1026" name="Symbol zastępczy tytułu 21"/>
          <p:cNvSpPr>
            <a:spLocks noGrp="1"/>
          </p:cNvSpPr>
          <p:nvPr>
            <p:ph type="title"/>
          </p:nvPr>
        </p:nvSpPr>
        <p:spPr bwMode="auto">
          <a:xfrm>
            <a:off x="457200" y="44450"/>
            <a:ext cx="8229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pl-PL" altLang="pl-PL" dirty="0" smtClean="0"/>
              <a:t>Kliknij, aby edytować styl</a:t>
            </a:r>
            <a:endParaRPr lang="en-US" altLang="pl-PL" dirty="0" smtClean="0"/>
          </a:p>
        </p:txBody>
      </p:sp>
      <p:sp>
        <p:nvSpPr>
          <p:cNvPr id="1027" name="Symbol zastępczy tekstu 12"/>
          <p:cNvSpPr>
            <a:spLocks noGrp="1"/>
          </p:cNvSpPr>
          <p:nvPr>
            <p:ph type="body" idx="1"/>
          </p:nvPr>
        </p:nvSpPr>
        <p:spPr bwMode="auto">
          <a:xfrm>
            <a:off x="457200" y="908050"/>
            <a:ext cx="82296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dirty="0" smtClean="0"/>
              <a:t>Kliknij, aby edytować style wzorca tekstu</a:t>
            </a:r>
          </a:p>
          <a:p>
            <a:pPr lvl="1"/>
            <a:r>
              <a:rPr lang="pl-PL" altLang="pl-PL" dirty="0" smtClean="0"/>
              <a:t>Drugi poziom</a:t>
            </a:r>
          </a:p>
          <a:p>
            <a:pPr lvl="2"/>
            <a:r>
              <a:rPr lang="pl-PL" altLang="pl-PL" dirty="0" smtClean="0"/>
              <a:t>Trzeci poziom</a:t>
            </a:r>
          </a:p>
          <a:p>
            <a:pPr lvl="3"/>
            <a:r>
              <a:rPr lang="pl-PL" altLang="pl-PL" dirty="0" smtClean="0"/>
              <a:t>Czwarty poziom</a:t>
            </a:r>
          </a:p>
          <a:p>
            <a:pPr lvl="4"/>
            <a:r>
              <a:rPr lang="pl-PL" altLang="pl-PL" dirty="0" smtClean="0"/>
              <a:t>Piąty poziom</a:t>
            </a:r>
            <a:endParaRPr lang="en-US" altLang="pl-PL" dirty="0" smtClean="0"/>
          </a:p>
        </p:txBody>
      </p:sp>
      <p:sp>
        <p:nvSpPr>
          <p:cNvPr id="1028" name="Łącznik prostoliniowy 27"/>
          <p:cNvSpPr>
            <a:spLocks noChangeShapeType="1"/>
          </p:cNvSpPr>
          <p:nvPr/>
        </p:nvSpPr>
        <p:spPr bwMode="auto">
          <a:xfrm>
            <a:off x="457200" y="6353175"/>
            <a:ext cx="8229600" cy="0"/>
          </a:xfrm>
          <a:prstGeom prst="line">
            <a:avLst/>
          </a:prstGeom>
          <a:noFill/>
          <a:ln w="9525" algn="ctr">
            <a:solidFill>
              <a:srgbClr val="002776"/>
            </a:solidFill>
            <a:prstDash val="dash"/>
            <a:round/>
            <a:headEnd/>
            <a:tailEnd/>
          </a:ln>
          <a:extLst>
            <a:ext uri="{909E8E84-426E-40DD-AFC4-6F175D3DCCD1}">
              <a14:hiddenFill xmlns:a14="http://schemas.microsoft.com/office/drawing/2010/main">
                <a:noFill/>
              </a14:hiddenFill>
            </a:ext>
          </a:extLst>
        </p:spPr>
        <p:txBody>
          <a:bodyPr/>
          <a:lstStyle/>
          <a:p>
            <a:endParaRPr lang="pl-PL"/>
          </a:p>
        </p:txBody>
      </p:sp>
      <p:sp>
        <p:nvSpPr>
          <p:cNvPr id="10" name="Trójkąt równoramienny 9"/>
          <p:cNvSpPr>
            <a:spLocks noChangeAspect="1"/>
          </p:cNvSpPr>
          <p:nvPr/>
        </p:nvSpPr>
        <p:spPr>
          <a:xfrm rot="5400000">
            <a:off x="419100" y="6464300"/>
            <a:ext cx="190500" cy="120650"/>
          </a:xfrm>
          <a:prstGeom prst="triangle">
            <a:avLst>
              <a:gd name="adj" fmla="val 50000"/>
            </a:avLst>
          </a:prstGeom>
          <a:solidFill>
            <a:srgbClr val="002776"/>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002776"/>
              </a:solidFill>
            </a:endParaRPr>
          </a:p>
        </p:txBody>
      </p:sp>
      <p:sp>
        <p:nvSpPr>
          <p:cNvPr id="2" name="pole tekstowe 1"/>
          <p:cNvSpPr txBox="1"/>
          <p:nvPr/>
        </p:nvSpPr>
        <p:spPr>
          <a:xfrm>
            <a:off x="539552" y="6386845"/>
            <a:ext cx="2160240" cy="276999"/>
          </a:xfrm>
          <a:prstGeom prst="rect">
            <a:avLst/>
          </a:prstGeom>
          <a:noFill/>
        </p:spPr>
        <p:txBody>
          <a:bodyPr wrap="square" rtlCol="0">
            <a:spAutoFit/>
          </a:bodyPr>
          <a:lstStyle/>
          <a:p>
            <a:fld id="{FAFF5D5C-1270-4CB5-BA9E-D0737BF37112}" type="slidenum">
              <a:rPr lang="pl-PL" sz="1200" b="1" smtClean="0">
                <a:solidFill>
                  <a:srgbClr val="002776"/>
                </a:solidFill>
              </a:rPr>
              <a:t>‹#›</a:t>
            </a:fld>
            <a:r>
              <a:rPr lang="pl-PL" sz="1200" b="1" smtClean="0">
                <a:solidFill>
                  <a:srgbClr val="002776"/>
                </a:solidFill>
              </a:rPr>
              <a:t>/78</a:t>
            </a:r>
            <a:endParaRPr lang="pl-PL" sz="1200" b="1" dirty="0">
              <a:solidFill>
                <a:srgbClr val="002776"/>
              </a:solidFill>
            </a:endParaRPr>
          </a:p>
        </p:txBody>
      </p:sp>
      <p:sp>
        <p:nvSpPr>
          <p:cNvPr id="11" name="pole tekstowe 10"/>
          <p:cNvSpPr txBox="1"/>
          <p:nvPr/>
        </p:nvSpPr>
        <p:spPr>
          <a:xfrm>
            <a:off x="2231740" y="6394539"/>
            <a:ext cx="4680520" cy="261610"/>
          </a:xfrm>
          <a:prstGeom prst="rect">
            <a:avLst/>
          </a:prstGeom>
          <a:noFill/>
        </p:spPr>
        <p:txBody>
          <a:bodyPr wrap="square" rtlCol="0">
            <a:spAutoFit/>
          </a:bodyPr>
          <a:lstStyle/>
          <a:p>
            <a:pPr algn="ctr"/>
            <a:r>
              <a:rPr lang="pl-PL" sz="1100" b="1" dirty="0" smtClean="0">
                <a:solidFill>
                  <a:srgbClr val="002776"/>
                </a:solidFill>
                <a:latin typeface="+mn-lt"/>
              </a:rPr>
              <a:t>… tworzymy i wdrażamy technologie!</a:t>
            </a:r>
            <a:endParaRPr lang="pl-PL" sz="1100" b="1" dirty="0">
              <a:solidFill>
                <a:srgbClr val="002776"/>
              </a:solidFill>
              <a:latin typeface="+mn-lt"/>
            </a:endParaRPr>
          </a:p>
        </p:txBody>
      </p:sp>
      <p:pic>
        <p:nvPicPr>
          <p:cNvPr id="3" name="Obraz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7238" y="6402057"/>
            <a:ext cx="1579562" cy="246574"/>
          </a:xfrm>
          <a:prstGeom prst="rect">
            <a:avLst/>
          </a:prstGeom>
        </p:spPr>
      </p:pic>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Lst>
  <p:timing>
    <p:tnLst>
      <p:par>
        <p:cTn id="1" dur="indefinite" restart="never" nodeType="tmRoot"/>
      </p:par>
    </p:tnLst>
  </p:timing>
  <p:hf hdr="0" ftr="0" dt="0"/>
  <p:txStyles>
    <p:titleStyle>
      <a:lvl1pPr algn="l" rtl="0" eaLnBrk="1" fontAlgn="base" hangingPunct="1">
        <a:spcBef>
          <a:spcPct val="0"/>
        </a:spcBef>
        <a:spcAft>
          <a:spcPct val="0"/>
        </a:spcAft>
        <a:defRPr sz="2400" b="1" kern="1200">
          <a:solidFill>
            <a:srgbClr val="002776"/>
          </a:solidFill>
          <a:latin typeface="+mj-lt"/>
          <a:ea typeface="+mj-ea"/>
          <a:cs typeface="+mj-cs"/>
        </a:defRPr>
      </a:lvl1pPr>
      <a:lvl2pPr algn="l" rtl="0" eaLnBrk="1" fontAlgn="base" hangingPunct="1">
        <a:spcBef>
          <a:spcPct val="0"/>
        </a:spcBef>
        <a:spcAft>
          <a:spcPct val="0"/>
        </a:spcAft>
        <a:defRPr sz="2400" b="1">
          <a:solidFill>
            <a:srgbClr val="002776"/>
          </a:solidFill>
          <a:latin typeface="Verdana" pitchFamily="34" charset="0"/>
        </a:defRPr>
      </a:lvl2pPr>
      <a:lvl3pPr algn="l" rtl="0" eaLnBrk="1" fontAlgn="base" hangingPunct="1">
        <a:spcBef>
          <a:spcPct val="0"/>
        </a:spcBef>
        <a:spcAft>
          <a:spcPct val="0"/>
        </a:spcAft>
        <a:defRPr sz="2400" b="1">
          <a:solidFill>
            <a:srgbClr val="002776"/>
          </a:solidFill>
          <a:latin typeface="Verdana" pitchFamily="34" charset="0"/>
        </a:defRPr>
      </a:lvl3pPr>
      <a:lvl4pPr algn="l" rtl="0" eaLnBrk="1" fontAlgn="base" hangingPunct="1">
        <a:spcBef>
          <a:spcPct val="0"/>
        </a:spcBef>
        <a:spcAft>
          <a:spcPct val="0"/>
        </a:spcAft>
        <a:defRPr sz="2400" b="1">
          <a:solidFill>
            <a:srgbClr val="002776"/>
          </a:solidFill>
          <a:latin typeface="Verdana" pitchFamily="34" charset="0"/>
        </a:defRPr>
      </a:lvl4pPr>
      <a:lvl5pPr algn="l" rtl="0" eaLnBrk="1" fontAlgn="base" hangingPunct="1">
        <a:spcBef>
          <a:spcPct val="0"/>
        </a:spcBef>
        <a:spcAft>
          <a:spcPct val="0"/>
        </a:spcAft>
        <a:defRPr sz="2400" b="1">
          <a:solidFill>
            <a:srgbClr val="002776"/>
          </a:solidFill>
          <a:latin typeface="Verdana" pitchFamily="34" charset="0"/>
        </a:defRPr>
      </a:lvl5pPr>
      <a:lvl6pPr marL="457200" algn="l" rtl="0" eaLnBrk="1" fontAlgn="base" hangingPunct="1">
        <a:spcBef>
          <a:spcPct val="0"/>
        </a:spcBef>
        <a:spcAft>
          <a:spcPct val="0"/>
        </a:spcAft>
        <a:defRPr sz="3200">
          <a:solidFill>
            <a:srgbClr val="002776"/>
          </a:solidFill>
          <a:latin typeface="Myriad Web Pro" pitchFamily="34" charset="-18"/>
        </a:defRPr>
      </a:lvl6pPr>
      <a:lvl7pPr marL="914400" algn="l" rtl="0" eaLnBrk="1" fontAlgn="base" hangingPunct="1">
        <a:spcBef>
          <a:spcPct val="0"/>
        </a:spcBef>
        <a:spcAft>
          <a:spcPct val="0"/>
        </a:spcAft>
        <a:defRPr sz="3200">
          <a:solidFill>
            <a:srgbClr val="002776"/>
          </a:solidFill>
          <a:latin typeface="Myriad Web Pro" pitchFamily="34" charset="-18"/>
        </a:defRPr>
      </a:lvl7pPr>
      <a:lvl8pPr marL="1371600" algn="l" rtl="0" eaLnBrk="1" fontAlgn="base" hangingPunct="1">
        <a:spcBef>
          <a:spcPct val="0"/>
        </a:spcBef>
        <a:spcAft>
          <a:spcPct val="0"/>
        </a:spcAft>
        <a:defRPr sz="3200">
          <a:solidFill>
            <a:srgbClr val="002776"/>
          </a:solidFill>
          <a:latin typeface="Myriad Web Pro" pitchFamily="34" charset="-18"/>
        </a:defRPr>
      </a:lvl8pPr>
      <a:lvl9pPr marL="1828800" algn="l" rtl="0" eaLnBrk="1" fontAlgn="base" hangingPunct="1">
        <a:spcBef>
          <a:spcPct val="0"/>
        </a:spcBef>
        <a:spcAft>
          <a:spcPct val="0"/>
        </a:spcAft>
        <a:defRPr sz="3200">
          <a:solidFill>
            <a:srgbClr val="002776"/>
          </a:solidFill>
          <a:latin typeface="Myriad Web Pro" pitchFamily="34" charset="-18"/>
        </a:defRPr>
      </a:lvl9pPr>
    </p:titleStyle>
    <p:bodyStyle>
      <a:lvl1pPr marL="273050" indent="-273050" algn="l" rtl="0" eaLnBrk="1" fontAlgn="base" hangingPunct="1">
        <a:spcBef>
          <a:spcPts val="600"/>
        </a:spcBef>
        <a:spcAft>
          <a:spcPct val="0"/>
        </a:spcAft>
        <a:buClr>
          <a:schemeClr val="accent1"/>
        </a:buClr>
        <a:buSzPct val="76000"/>
        <a:buFont typeface="Wingdings 3" pitchFamily="18" charset="2"/>
        <a:buChar char=""/>
        <a:defRPr sz="2600" kern="1200">
          <a:solidFill>
            <a:srgbClr val="002776"/>
          </a:solidFill>
          <a:latin typeface="+mn-lt"/>
          <a:ea typeface="+mn-ea"/>
          <a:cs typeface="+mn-cs"/>
        </a:defRPr>
      </a:lvl1pPr>
      <a:lvl2pPr marL="547688" indent="-273050" algn="l" rtl="0" eaLnBrk="1" fontAlgn="base" hangingPunct="1">
        <a:spcBef>
          <a:spcPts val="500"/>
        </a:spcBef>
        <a:spcAft>
          <a:spcPct val="0"/>
        </a:spcAft>
        <a:buClr>
          <a:schemeClr val="accent2"/>
        </a:buClr>
        <a:buSzPct val="76000"/>
        <a:buFont typeface="Wingdings 3" pitchFamily="18" charset="2"/>
        <a:buChar char=""/>
        <a:defRPr sz="2300" kern="1200">
          <a:solidFill>
            <a:srgbClr val="002776"/>
          </a:solidFill>
          <a:latin typeface="+mn-lt"/>
          <a:ea typeface="+mn-ea"/>
          <a:cs typeface="+mn-cs"/>
        </a:defRPr>
      </a:lvl2pPr>
      <a:lvl3pPr marL="822325" indent="-228600" algn="l" rtl="0" eaLnBrk="1" fontAlgn="base" hangingPunct="1">
        <a:spcBef>
          <a:spcPts val="500"/>
        </a:spcBef>
        <a:spcAft>
          <a:spcPct val="0"/>
        </a:spcAft>
        <a:buClr>
          <a:srgbClr val="BCBCBC"/>
        </a:buClr>
        <a:buSzPct val="76000"/>
        <a:buFont typeface="Wingdings 3" pitchFamily="18" charset="2"/>
        <a:buChar char=""/>
        <a:defRPr sz="2000" kern="1200">
          <a:solidFill>
            <a:srgbClr val="002776"/>
          </a:solidFill>
          <a:latin typeface="+mn-lt"/>
          <a:ea typeface="+mn-ea"/>
          <a:cs typeface="+mn-cs"/>
        </a:defRPr>
      </a:lvl3pPr>
      <a:lvl4pPr marL="1096963" indent="-228600" algn="l" rtl="0" eaLnBrk="1" fontAlgn="base" hangingPunct="1">
        <a:spcBef>
          <a:spcPts val="400"/>
        </a:spcBef>
        <a:spcAft>
          <a:spcPct val="0"/>
        </a:spcAft>
        <a:buClr>
          <a:srgbClr val="008ABF"/>
        </a:buClr>
        <a:buSzPct val="70000"/>
        <a:buFont typeface="Wingdings" pitchFamily="2" charset="2"/>
        <a:buChar char=""/>
        <a:defRPr kern="1200">
          <a:solidFill>
            <a:srgbClr val="002776"/>
          </a:solidFill>
          <a:latin typeface="+mn-lt"/>
          <a:ea typeface="+mn-ea"/>
          <a:cs typeface="+mn-cs"/>
        </a:defRPr>
      </a:lvl4pPr>
      <a:lvl5pPr marL="1371600" indent="-228600" algn="l" rtl="0" eaLnBrk="1" fontAlgn="base" hangingPunct="1">
        <a:spcBef>
          <a:spcPts val="300"/>
        </a:spcBef>
        <a:spcAft>
          <a:spcPct val="0"/>
        </a:spcAft>
        <a:buClr>
          <a:schemeClr val="accent2"/>
        </a:buClr>
        <a:buSzPct val="70000"/>
        <a:buFont typeface="Wingdings" pitchFamily="2" charset="2"/>
        <a:buChar char=""/>
        <a:defRPr sz="1600" kern="1200">
          <a:solidFill>
            <a:srgbClr val="002776"/>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oleObject" Target="../embeddings/oleObject3.bin"/><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3.emf"/><Relationship Id="rId5" Type="http://schemas.openxmlformats.org/officeDocument/2006/relationships/oleObject" Target="../embeddings/oleObject9.bin"/><Relationship Id="rId4" Type="http://schemas.openxmlformats.org/officeDocument/2006/relationships/image" Target="../media/image52.emf"/></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54.png"/><Relationship Id="rId4" Type="http://schemas.openxmlformats.org/officeDocument/2006/relationships/image" Target="../media/image5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57.png"/><Relationship Id="rId5" Type="http://schemas.openxmlformats.org/officeDocument/2006/relationships/oleObject" Target="../embeddings/oleObject13.bin"/><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ytuł 1"/>
          <p:cNvSpPr>
            <a:spLocks noGrp="1"/>
          </p:cNvSpPr>
          <p:nvPr>
            <p:ph type="ctrTitle"/>
          </p:nvPr>
        </p:nvSpPr>
        <p:spPr>
          <a:xfrm>
            <a:off x="3995738" y="2528888"/>
            <a:ext cx="4679950" cy="2663825"/>
          </a:xfrm>
        </p:spPr>
        <p:txBody>
          <a:bodyPr/>
          <a:lstStyle/>
          <a:p>
            <a:r>
              <a:rPr lang="pl-PL" altLang="pl-PL" dirty="0" smtClean="0"/>
              <a:t>Urządzenia grzewcze zasilane paliwami stałymi w świetle MAZOWIECKIEJ UCHAWŁY ANTYSMOGOWEJ</a:t>
            </a:r>
          </a:p>
        </p:txBody>
      </p:sp>
      <p:sp>
        <p:nvSpPr>
          <p:cNvPr id="3" name="Podtytuł 2"/>
          <p:cNvSpPr>
            <a:spLocks noGrp="1"/>
          </p:cNvSpPr>
          <p:nvPr>
            <p:ph type="subTitle" idx="1"/>
          </p:nvPr>
        </p:nvSpPr>
        <p:spPr>
          <a:xfrm>
            <a:off x="1692275" y="5445125"/>
            <a:ext cx="6983413" cy="647700"/>
          </a:xfrm>
        </p:spPr>
        <p:txBody>
          <a:bodyPr/>
          <a:lstStyle/>
          <a:p>
            <a:pPr>
              <a:defRPr/>
            </a:pPr>
            <a:r>
              <a:rPr lang="pl-PL" dirty="0" smtClean="0"/>
              <a:t>dr inż. Katarzyna Matuszek</a:t>
            </a:r>
            <a:endParaRPr lang="pl-PL" dirty="0"/>
          </a:p>
        </p:txBody>
      </p:sp>
      <p:pic>
        <p:nvPicPr>
          <p:cNvPr id="5" name="Obraz 4" descr="C:\Users\J-2\AppData\Local\Temp\logo-oddech-dla-mazowsza-2019.jpg"/>
          <p:cNvPicPr/>
          <p:nvPr/>
        </p:nvPicPr>
        <p:blipFill>
          <a:blip r:embed="rId3">
            <a:extLst>
              <a:ext uri="{28A0092B-C50C-407E-A947-70E740481C1C}">
                <a14:useLocalDpi xmlns:a14="http://schemas.microsoft.com/office/drawing/2010/main" val="0"/>
              </a:ext>
            </a:extLst>
          </a:blip>
          <a:srcRect/>
          <a:stretch>
            <a:fillRect/>
          </a:stretch>
        </p:blipFill>
        <p:spPr bwMode="auto">
          <a:xfrm>
            <a:off x="2915816" y="332656"/>
            <a:ext cx="2201545" cy="1152127"/>
          </a:xfrm>
          <a:prstGeom prst="rect">
            <a:avLst/>
          </a:prstGeom>
          <a:noFill/>
          <a:ln>
            <a:noFill/>
          </a:ln>
        </p:spPr>
      </p:pic>
      <p:pic>
        <p:nvPicPr>
          <p:cNvPr id="7" name="Obraz 6" descr="Logo 25 lat Mazowsza"/>
          <p:cNvPicPr/>
          <p:nvPr/>
        </p:nvPicPr>
        <p:blipFill>
          <a:blip r:embed="rId4">
            <a:extLst>
              <a:ext uri="{28A0092B-C50C-407E-A947-70E740481C1C}">
                <a14:useLocalDpi xmlns:a14="http://schemas.microsoft.com/office/drawing/2010/main" val="0"/>
              </a:ext>
            </a:extLst>
          </a:blip>
          <a:srcRect/>
          <a:stretch>
            <a:fillRect/>
          </a:stretch>
        </p:blipFill>
        <p:spPr bwMode="auto">
          <a:xfrm>
            <a:off x="5364088" y="332656"/>
            <a:ext cx="3569970" cy="1264285"/>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Urządzenia grzewcze </a:t>
            </a:r>
            <a:r>
              <a:rPr lang="pl-PL" sz="2000" dirty="0" smtClean="0"/>
              <a:t>– „Uchwała Antysmogowa” nowelizacja</a:t>
            </a:r>
            <a:endParaRPr lang="pl-PL" sz="20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93" y="908720"/>
            <a:ext cx="5943011"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259856" y="2692077"/>
            <a:ext cx="8759504" cy="830997"/>
          </a:xfrm>
          <a:prstGeom prst="rect">
            <a:avLst/>
          </a:prstGeom>
          <a:solidFill>
            <a:schemeClr val="accent1">
              <a:alpha val="25000"/>
            </a:schemeClr>
          </a:solidFill>
        </p:spPr>
        <p:txBody>
          <a:bodyPr wrap="square" rtlCol="0">
            <a:spAutoFit/>
          </a:bodyPr>
          <a:lstStyle/>
          <a:p>
            <a:r>
              <a:rPr lang="pl-PL" sz="1200" b="1" dirty="0" smtClean="0"/>
              <a:t>Urządzenia:</a:t>
            </a:r>
            <a:r>
              <a:rPr lang="pl-PL" sz="1200" dirty="0" smtClean="0"/>
              <a:t> kotły i MOP </a:t>
            </a:r>
            <a:r>
              <a:rPr lang="pl-PL" sz="1200" b="1" u="sng" dirty="0" smtClean="0"/>
              <a:t>nie spełniające „</a:t>
            </a:r>
            <a:r>
              <a:rPr lang="pl-PL" sz="1200" b="1" u="sng" dirty="0" err="1" smtClean="0"/>
              <a:t>ekoprojektu</a:t>
            </a:r>
            <a:r>
              <a:rPr lang="pl-PL" sz="1200" b="1" u="sng" dirty="0" smtClean="0"/>
              <a:t>”</a:t>
            </a:r>
          </a:p>
          <a:p>
            <a:r>
              <a:rPr lang="pl-PL" sz="1200" b="1" dirty="0" smtClean="0"/>
              <a:t>Paliwo spalane w urządzeniu: </a:t>
            </a:r>
            <a:r>
              <a:rPr lang="pl-PL" sz="1200" dirty="0" smtClean="0"/>
              <a:t>węgiel kamienny i paliwa stałe produkowane z wykorzystaniem tego węgla</a:t>
            </a:r>
          </a:p>
          <a:p>
            <a:r>
              <a:rPr lang="pl-PL" sz="1200" b="1" dirty="0" smtClean="0"/>
              <a:t>Data rozpoczęcia eksploatacji: </a:t>
            </a:r>
            <a:r>
              <a:rPr lang="pl-PL" sz="1200" dirty="0" smtClean="0"/>
              <a:t>bez znaczenia</a:t>
            </a:r>
          </a:p>
          <a:p>
            <a:r>
              <a:rPr lang="pl-PL" sz="1200" b="1" dirty="0" smtClean="0"/>
              <a:t>Koniec eksploatacji: </a:t>
            </a:r>
            <a:r>
              <a:rPr lang="pl-PL" sz="1200" b="1" dirty="0" smtClean="0">
                <a:solidFill>
                  <a:srgbClr val="FF0000"/>
                </a:solidFill>
              </a:rPr>
              <a:t>przed 01.01.2028 r.</a:t>
            </a:r>
            <a:endParaRPr lang="pl-PL" sz="1200" b="1" dirty="0">
              <a:solidFill>
                <a:srgbClr val="FF0000"/>
              </a:solidFill>
            </a:endParaRPr>
          </a:p>
        </p:txBody>
      </p:sp>
      <p:sp>
        <p:nvSpPr>
          <p:cNvPr id="9" name="pole tekstowe 8"/>
          <p:cNvSpPr txBox="1"/>
          <p:nvPr/>
        </p:nvSpPr>
        <p:spPr>
          <a:xfrm>
            <a:off x="271383" y="4908069"/>
            <a:ext cx="8784976" cy="1384995"/>
          </a:xfrm>
          <a:prstGeom prst="rect">
            <a:avLst/>
          </a:prstGeom>
          <a:solidFill>
            <a:srgbClr val="7030A0">
              <a:alpha val="25000"/>
            </a:srgbClr>
          </a:solidFill>
        </p:spPr>
        <p:txBody>
          <a:bodyPr wrap="square" rtlCol="0">
            <a:spAutoFit/>
          </a:bodyPr>
          <a:lstStyle/>
          <a:p>
            <a:r>
              <a:rPr lang="pl-PL" sz="1200" b="1" dirty="0" smtClean="0"/>
              <a:t>Urządzenia:</a:t>
            </a:r>
            <a:r>
              <a:rPr lang="pl-PL" sz="1200" dirty="0" smtClean="0"/>
              <a:t> kotły i MOP </a:t>
            </a:r>
            <a:r>
              <a:rPr lang="pl-PL" sz="1200" b="1" u="sng" dirty="0" smtClean="0"/>
              <a:t>spełniające „</a:t>
            </a:r>
            <a:r>
              <a:rPr lang="pl-PL" sz="1200" b="1" u="sng" dirty="0" err="1" smtClean="0"/>
              <a:t>ekoprojekt</a:t>
            </a:r>
            <a:r>
              <a:rPr lang="pl-PL" sz="1200" b="1" u="sng" dirty="0" smtClean="0"/>
              <a:t>”</a:t>
            </a:r>
          </a:p>
          <a:p>
            <a:r>
              <a:rPr lang="pl-PL" sz="1200" b="1" i="1" dirty="0">
                <a:solidFill>
                  <a:srgbClr val="002776"/>
                </a:solidFill>
              </a:rPr>
              <a:t>Przypadek I:</a:t>
            </a:r>
          </a:p>
          <a:p>
            <a:r>
              <a:rPr lang="pl-PL" sz="1200" b="1" dirty="0" smtClean="0"/>
              <a:t>Data </a:t>
            </a:r>
            <a:r>
              <a:rPr lang="pl-PL" sz="1200" b="1" dirty="0"/>
              <a:t>rozpoczęcia eksploatacji</a:t>
            </a:r>
            <a:r>
              <a:rPr lang="pl-PL" sz="1200" b="1" dirty="0" smtClean="0"/>
              <a:t>: </a:t>
            </a:r>
            <a:r>
              <a:rPr lang="pl-PL" sz="1200" dirty="0" smtClean="0"/>
              <a:t>do 01.06.2022 r.</a:t>
            </a:r>
            <a:endParaRPr lang="pl-PL" sz="1200" dirty="0"/>
          </a:p>
          <a:p>
            <a:r>
              <a:rPr lang="pl-PL" sz="1200" b="1" dirty="0" smtClean="0"/>
              <a:t>Koniec eksploatacji : </a:t>
            </a:r>
            <a:r>
              <a:rPr lang="pl-PL" sz="1200" b="1" dirty="0" smtClean="0">
                <a:solidFill>
                  <a:srgbClr val="FF0000"/>
                </a:solidFill>
              </a:rPr>
              <a:t>do czasu ustania ich żywotności</a:t>
            </a:r>
          </a:p>
          <a:p>
            <a:r>
              <a:rPr lang="pl-PL" sz="1200" b="1" i="1" dirty="0" smtClean="0">
                <a:solidFill>
                  <a:srgbClr val="002776"/>
                </a:solidFill>
              </a:rPr>
              <a:t>Przypadek II:</a:t>
            </a:r>
          </a:p>
          <a:p>
            <a:r>
              <a:rPr lang="pl-PL" sz="1200" b="1" dirty="0"/>
              <a:t>Data rozpoczęcia eksploatacji: </a:t>
            </a:r>
            <a:r>
              <a:rPr lang="pl-PL" sz="1200" dirty="0"/>
              <a:t>po 01.06.2022 r.</a:t>
            </a:r>
          </a:p>
          <a:p>
            <a:r>
              <a:rPr lang="pl-PL" sz="1200" b="1" dirty="0"/>
              <a:t>Koniec eksploatacji : </a:t>
            </a:r>
            <a:r>
              <a:rPr lang="pl-PL" sz="1200" b="1" dirty="0">
                <a:solidFill>
                  <a:srgbClr val="FF0000"/>
                </a:solidFill>
              </a:rPr>
              <a:t>przed </a:t>
            </a:r>
            <a:r>
              <a:rPr lang="pl-PL" sz="1200" b="1" dirty="0" smtClean="0">
                <a:solidFill>
                  <a:srgbClr val="FF0000"/>
                </a:solidFill>
              </a:rPr>
              <a:t>01.01.2028 </a:t>
            </a:r>
            <a:r>
              <a:rPr lang="pl-PL" sz="1200" b="1" dirty="0">
                <a:solidFill>
                  <a:srgbClr val="FF0000"/>
                </a:solidFill>
              </a:rPr>
              <a:t>r.</a:t>
            </a:r>
          </a:p>
        </p:txBody>
      </p:sp>
      <p:sp>
        <p:nvSpPr>
          <p:cNvPr id="11" name="pole tekstowe 10"/>
          <p:cNvSpPr txBox="1"/>
          <p:nvPr/>
        </p:nvSpPr>
        <p:spPr>
          <a:xfrm>
            <a:off x="259856" y="3523074"/>
            <a:ext cx="8784976" cy="1384995"/>
          </a:xfrm>
          <a:prstGeom prst="rect">
            <a:avLst/>
          </a:prstGeom>
          <a:solidFill>
            <a:srgbClr val="FFFF00">
              <a:alpha val="25000"/>
            </a:srgbClr>
          </a:solidFill>
        </p:spPr>
        <p:txBody>
          <a:bodyPr wrap="square" rtlCol="0">
            <a:spAutoFit/>
          </a:bodyPr>
          <a:lstStyle/>
          <a:p>
            <a:r>
              <a:rPr lang="pl-PL" sz="1200" b="1" dirty="0" smtClean="0"/>
              <a:t>Urządzenia:</a:t>
            </a:r>
            <a:r>
              <a:rPr lang="pl-PL" sz="1200" dirty="0" smtClean="0"/>
              <a:t> kotły </a:t>
            </a:r>
            <a:r>
              <a:rPr lang="pl-PL" sz="1200" b="1" u="sng" dirty="0" smtClean="0"/>
              <a:t>nie spełniające „</a:t>
            </a:r>
            <a:r>
              <a:rPr lang="pl-PL" sz="1200" b="1" u="sng" dirty="0" err="1" smtClean="0"/>
              <a:t>ekoprojektu</a:t>
            </a:r>
            <a:r>
              <a:rPr lang="pl-PL" sz="1200" b="1" u="sng" dirty="0" smtClean="0"/>
              <a:t>” jednocześnie spełniające „5 klasę” wg PN-EN 303-5:2012 </a:t>
            </a:r>
          </a:p>
          <a:p>
            <a:r>
              <a:rPr lang="pl-PL" sz="1200" b="1" i="1" dirty="0">
                <a:solidFill>
                  <a:srgbClr val="002776"/>
                </a:solidFill>
              </a:rPr>
              <a:t>Przypadek I:</a:t>
            </a:r>
          </a:p>
          <a:p>
            <a:r>
              <a:rPr lang="pl-PL" sz="1200" b="1" dirty="0"/>
              <a:t>Data rozpoczęcia eksploatacji: </a:t>
            </a:r>
            <a:r>
              <a:rPr lang="pl-PL" sz="1200" dirty="0"/>
              <a:t>do </a:t>
            </a:r>
            <a:r>
              <a:rPr lang="pl-PL" sz="1200" dirty="0" smtClean="0"/>
              <a:t>10.11.2017 </a:t>
            </a:r>
            <a:r>
              <a:rPr lang="pl-PL" sz="1200" dirty="0"/>
              <a:t>r.</a:t>
            </a:r>
          </a:p>
          <a:p>
            <a:r>
              <a:rPr lang="pl-PL" sz="1200" b="1" dirty="0"/>
              <a:t>Koniec eksploatacji : </a:t>
            </a:r>
            <a:r>
              <a:rPr lang="pl-PL" sz="1200" b="1" dirty="0">
                <a:solidFill>
                  <a:srgbClr val="FF0000"/>
                </a:solidFill>
              </a:rPr>
              <a:t>do czasu ustania ich żywotności</a:t>
            </a:r>
          </a:p>
          <a:p>
            <a:r>
              <a:rPr lang="pl-PL" sz="1200" b="1" i="1" dirty="0">
                <a:solidFill>
                  <a:srgbClr val="002776"/>
                </a:solidFill>
              </a:rPr>
              <a:t>Przypadek II:</a:t>
            </a:r>
          </a:p>
          <a:p>
            <a:r>
              <a:rPr lang="pl-PL" sz="1200" b="1" dirty="0"/>
              <a:t>Data rozpoczęcia eksploatacji: </a:t>
            </a:r>
            <a:r>
              <a:rPr lang="pl-PL" sz="1200" dirty="0"/>
              <a:t>po </a:t>
            </a:r>
            <a:r>
              <a:rPr lang="pl-PL" sz="1200" dirty="0" smtClean="0"/>
              <a:t>10.11.2017 </a:t>
            </a:r>
            <a:r>
              <a:rPr lang="pl-PL" sz="1200" dirty="0"/>
              <a:t>r.</a:t>
            </a:r>
          </a:p>
          <a:p>
            <a:r>
              <a:rPr lang="pl-PL" sz="1200" b="1" dirty="0"/>
              <a:t>Koniec eksploatacji : </a:t>
            </a:r>
            <a:r>
              <a:rPr lang="pl-PL" sz="1200" b="1" dirty="0">
                <a:solidFill>
                  <a:srgbClr val="FF0000"/>
                </a:solidFill>
              </a:rPr>
              <a:t>przed </a:t>
            </a:r>
            <a:r>
              <a:rPr lang="pl-PL" sz="1200" b="1" dirty="0" smtClean="0">
                <a:solidFill>
                  <a:srgbClr val="FF0000"/>
                </a:solidFill>
              </a:rPr>
              <a:t>01.01.2028 </a:t>
            </a:r>
            <a:r>
              <a:rPr lang="pl-PL" sz="1200" b="1" dirty="0">
                <a:solidFill>
                  <a:srgbClr val="FF0000"/>
                </a:solidFill>
              </a:rPr>
              <a:t>r.</a:t>
            </a:r>
          </a:p>
        </p:txBody>
      </p:sp>
      <p:sp>
        <p:nvSpPr>
          <p:cNvPr id="12" name="pole tekstowe 11"/>
          <p:cNvSpPr txBox="1"/>
          <p:nvPr/>
        </p:nvSpPr>
        <p:spPr>
          <a:xfrm>
            <a:off x="214717" y="1844824"/>
            <a:ext cx="8784976" cy="738664"/>
          </a:xfrm>
          <a:prstGeom prst="rect">
            <a:avLst/>
          </a:prstGeom>
          <a:noFill/>
        </p:spPr>
        <p:txBody>
          <a:bodyPr wrap="square" rtlCol="0">
            <a:spAutoFit/>
          </a:bodyPr>
          <a:lstStyle/>
          <a:p>
            <a:r>
              <a:rPr lang="pl-PL" sz="1400" b="1" dirty="0" smtClean="0"/>
              <a:t>Obszar obowiązywania: </a:t>
            </a:r>
            <a:r>
              <a:rPr lang="pl-PL" sz="1400" dirty="0"/>
              <a:t>gminy wchodzące w skład powiatów: grodziskiego, legionowskiego, mińskiego, nowodworskiego, piaseczyńskiego, pruszkowskiego, otwockiego, warszawskiego zachodniego oraz wołomińskiego</a:t>
            </a:r>
            <a:endParaRPr lang="pl-PL" sz="1400" dirty="0" smtClean="0"/>
          </a:p>
          <a:p>
            <a:r>
              <a:rPr lang="pl-PL" sz="1400" b="1" dirty="0"/>
              <a:t>Paliwo spalane w urządzeniu: </a:t>
            </a:r>
            <a:r>
              <a:rPr lang="pl-PL" sz="1400" dirty="0"/>
              <a:t>węgiel kamienny i paliwa stałe produkowane z wykorzystaniem tego węgla</a:t>
            </a:r>
          </a:p>
        </p:txBody>
      </p:sp>
    </p:spTree>
    <p:extLst>
      <p:ext uri="{BB962C8B-B14F-4D97-AF65-F5344CB8AC3E}">
        <p14:creationId xmlns:p14="http://schemas.microsoft.com/office/powerpoint/2010/main" val="34769113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Kotły c.o.</a:t>
            </a:r>
            <a:endParaRPr lang="pl-PL" dirty="0"/>
          </a:p>
        </p:txBody>
      </p:sp>
      <p:pic>
        <p:nvPicPr>
          <p:cNvPr id="3" name="Obraz 2"/>
          <p:cNvPicPr/>
          <p:nvPr/>
        </p:nvPicPr>
        <p:blipFill>
          <a:blip r:embed="rId2" cstate="print">
            <a:extLst>
              <a:ext uri="{28A0092B-C50C-407E-A947-70E740481C1C}">
                <a14:useLocalDpi xmlns:a14="http://schemas.microsoft.com/office/drawing/2010/main" val="0"/>
              </a:ext>
            </a:extLst>
          </a:blip>
          <a:stretch>
            <a:fillRect/>
          </a:stretch>
        </p:blipFill>
        <p:spPr>
          <a:xfrm>
            <a:off x="377285" y="908720"/>
            <a:ext cx="2664296" cy="3456384"/>
          </a:xfrm>
          <a:prstGeom prst="rect">
            <a:avLst/>
          </a:prstGeom>
        </p:spPr>
      </p:pic>
      <p:pic>
        <p:nvPicPr>
          <p:cNvPr id="9218" name="Picture 2" descr="IMG_20221128_1111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2976" y="1700808"/>
            <a:ext cx="2614612"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IMG_20221115_1432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3489" y="2204864"/>
            <a:ext cx="2653312"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4855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Kotły c.o. – definicja</a:t>
            </a:r>
          </a:p>
        </p:txBody>
      </p:sp>
      <p:graphicFrame>
        <p:nvGraphicFramePr>
          <p:cNvPr id="4" name="Object 5">
            <a:extLst>
              <a:ext uri="{FF2B5EF4-FFF2-40B4-BE49-F238E27FC236}">
                <a16:creationId xmlns="" xmlns:a16="http://schemas.microsoft.com/office/drawing/2014/main" id="{B45D5828-DECA-41FD-A93D-58D10BC77A86}"/>
              </a:ext>
            </a:extLst>
          </p:cNvPr>
          <p:cNvGraphicFramePr>
            <a:graphicFrameLocks noChangeAspect="1"/>
          </p:cNvGraphicFramePr>
          <p:nvPr>
            <p:extLst>
              <p:ext uri="{D42A27DB-BD31-4B8C-83A1-F6EECF244321}">
                <p14:modId xmlns:p14="http://schemas.microsoft.com/office/powerpoint/2010/main" val="4253150770"/>
              </p:ext>
            </p:extLst>
          </p:nvPr>
        </p:nvGraphicFramePr>
        <p:xfrm>
          <a:off x="576099" y="1460287"/>
          <a:ext cx="7991802" cy="1848028"/>
        </p:xfrm>
        <a:graphic>
          <a:graphicData uri="http://schemas.openxmlformats.org/presentationml/2006/ole">
            <mc:AlternateContent xmlns:mc="http://schemas.openxmlformats.org/markup-compatibility/2006">
              <mc:Choice xmlns:v="urn:schemas-microsoft-com:vml" Requires="v">
                <p:oleObj spid="_x0000_s1074" name="Obraz - mapa bitowa" r:id="rId3" imgW="11933333" imgH="2333333" progId="Paint.Picture">
                  <p:embed/>
                </p:oleObj>
              </mc:Choice>
              <mc:Fallback>
                <p:oleObj name="Obraz - mapa bitowa" r:id="rId3" imgW="11933333" imgH="2333333"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099" y="1460287"/>
                        <a:ext cx="7991802" cy="1848028"/>
                      </a:xfrm>
                      <a:prstGeom prst="rect">
                        <a:avLst/>
                      </a:prstGeom>
                      <a:noFill/>
                      <a:ln>
                        <a:noFill/>
                      </a:ln>
                    </p:spPr>
                  </p:pic>
                </p:oleObj>
              </mc:Fallback>
            </mc:AlternateContent>
          </a:graphicData>
        </a:graphic>
      </p:graphicFrame>
      <p:pic>
        <p:nvPicPr>
          <p:cNvPr id="5" name="Obraz 6">
            <a:extLst>
              <a:ext uri="{FF2B5EF4-FFF2-40B4-BE49-F238E27FC236}">
                <a16:creationId xmlns="" xmlns:a16="http://schemas.microsoft.com/office/drawing/2014/main" id="{E8610AE5-3BB4-47A8-A0AA-2C653A3B514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956663"/>
            <a:ext cx="8229600" cy="88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7872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Kotły c.o. z ręcznym zasypem paliwa</a:t>
            </a:r>
          </a:p>
        </p:txBody>
      </p:sp>
      <p:pic>
        <p:nvPicPr>
          <p:cNvPr id="5" name="Picture 6" descr="8_zmiany">
            <a:extLst>
              <a:ext uri="{FF2B5EF4-FFF2-40B4-BE49-F238E27FC236}">
                <a16:creationId xmlns="" xmlns:a16="http://schemas.microsoft.com/office/drawing/2014/main" id="{A736C540-55A2-4DB3-9622-647ACEF635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196752"/>
            <a:ext cx="5076651" cy="246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789" y="3861048"/>
            <a:ext cx="4176464" cy="2286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96719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a:xfrm>
            <a:off x="444369" y="31389"/>
            <a:ext cx="8229600" cy="792088"/>
          </a:xfrm>
        </p:spPr>
        <p:txBody>
          <a:bodyPr/>
          <a:lstStyle/>
          <a:p>
            <a:r>
              <a:rPr lang="pl-PL" dirty="0">
                <a:latin typeface="Verdana" pitchFamily="34" charset="0"/>
                <a:ea typeface="Verdana" pitchFamily="34" charset="0"/>
                <a:cs typeface="Verdana" pitchFamily="34" charset="0"/>
              </a:rPr>
              <a:t>Kotły c.o. z ręcznym zasypem paliwa c.d. </a:t>
            </a:r>
          </a:p>
        </p:txBody>
      </p:sp>
      <p:sp>
        <p:nvSpPr>
          <p:cNvPr id="8" name="pole tekstowe 7"/>
          <p:cNvSpPr txBox="1"/>
          <p:nvPr/>
        </p:nvSpPr>
        <p:spPr>
          <a:xfrm>
            <a:off x="539552" y="6021288"/>
            <a:ext cx="1656184" cy="215444"/>
          </a:xfrm>
          <a:prstGeom prst="rect">
            <a:avLst/>
          </a:prstGeom>
          <a:noFill/>
        </p:spPr>
        <p:txBody>
          <a:bodyPr wrap="square" rtlCol="0">
            <a:spAutoFit/>
          </a:bodyPr>
          <a:lstStyle/>
          <a:p>
            <a:r>
              <a:rPr lang="pl-PL" sz="800" dirty="0"/>
              <a:t>źródło: https://krakow.wyborcza.pl</a:t>
            </a:r>
          </a:p>
        </p:txBody>
      </p:sp>
      <p:sp>
        <p:nvSpPr>
          <p:cNvPr id="7" name="Text Box 7">
            <a:extLst>
              <a:ext uri="{FF2B5EF4-FFF2-40B4-BE49-F238E27FC236}">
                <a16:creationId xmlns="" xmlns:a16="http://schemas.microsoft.com/office/drawing/2014/main" id="{5C1C5CF7-82E6-4926-B7BC-A528C9A95EFB}"/>
              </a:ext>
            </a:extLst>
          </p:cNvPr>
          <p:cNvSpPr txBox="1">
            <a:spLocks noChangeArrowheads="1"/>
          </p:cNvSpPr>
          <p:nvPr/>
        </p:nvSpPr>
        <p:spPr bwMode="auto">
          <a:xfrm>
            <a:off x="444369" y="958460"/>
            <a:ext cx="822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spcBef>
                <a:spcPct val="50000"/>
              </a:spcBef>
            </a:pPr>
            <a:r>
              <a:rPr lang="pl-PL" altLang="pl-PL" sz="1600" dirty="0"/>
              <a:t>Przykład konstrukcji kotłów c.o. z przeznaczeniem do różnego sposobu prowadzenia procesu spalania (od góry i tradycyjnie „na żar”) na podstawie kotłów c.o. Zakładu Metalowo-Kotlarskiego SAS; http://www.sas.busko.pl </a:t>
            </a:r>
          </a:p>
        </p:txBody>
      </p:sp>
      <p:sp>
        <p:nvSpPr>
          <p:cNvPr id="9" name="Text Box 5">
            <a:extLst>
              <a:ext uri="{FF2B5EF4-FFF2-40B4-BE49-F238E27FC236}">
                <a16:creationId xmlns="" xmlns:a16="http://schemas.microsoft.com/office/drawing/2014/main" id="{E29B0846-B207-41B2-87EE-A4BB77205199}"/>
              </a:ext>
            </a:extLst>
          </p:cNvPr>
          <p:cNvSpPr txBox="1">
            <a:spLocks noChangeArrowheads="1"/>
          </p:cNvSpPr>
          <p:nvPr/>
        </p:nvSpPr>
        <p:spPr bwMode="auto">
          <a:xfrm>
            <a:off x="1278215" y="5498068"/>
            <a:ext cx="26850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ctr">
              <a:spcBef>
                <a:spcPct val="50000"/>
              </a:spcBef>
            </a:pPr>
            <a:r>
              <a:rPr lang="pl-PL" altLang="pl-PL" sz="1400" dirty="0">
                <a:latin typeface="Arial" charset="0"/>
              </a:rPr>
              <a:t>konstrukcja przystosowana </a:t>
            </a:r>
            <a:br>
              <a:rPr lang="pl-PL" altLang="pl-PL" sz="1400" dirty="0">
                <a:latin typeface="Arial" charset="0"/>
              </a:rPr>
            </a:br>
            <a:r>
              <a:rPr lang="pl-PL" altLang="pl-PL" sz="1400" dirty="0">
                <a:latin typeface="Arial" charset="0"/>
              </a:rPr>
              <a:t>do „górnego spalania”</a:t>
            </a:r>
          </a:p>
        </p:txBody>
      </p:sp>
      <p:sp>
        <p:nvSpPr>
          <p:cNvPr id="10" name="Text Box 6">
            <a:extLst>
              <a:ext uri="{FF2B5EF4-FFF2-40B4-BE49-F238E27FC236}">
                <a16:creationId xmlns="" xmlns:a16="http://schemas.microsoft.com/office/drawing/2014/main" id="{BF3EA7D0-3B00-4BAF-AC65-DD4894A691BB}"/>
              </a:ext>
            </a:extLst>
          </p:cNvPr>
          <p:cNvSpPr txBox="1">
            <a:spLocks noChangeArrowheads="1"/>
          </p:cNvSpPr>
          <p:nvPr/>
        </p:nvSpPr>
        <p:spPr bwMode="auto">
          <a:xfrm>
            <a:off x="5153957" y="5498068"/>
            <a:ext cx="30523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ctr">
              <a:spcBef>
                <a:spcPct val="50000"/>
              </a:spcBef>
            </a:pPr>
            <a:r>
              <a:rPr lang="pl-PL" altLang="pl-PL" sz="1400" dirty="0">
                <a:latin typeface="Arial" charset="0"/>
              </a:rPr>
              <a:t>konstrukcja o przeznaczeniu do spalania sposobem tradycyjnym</a:t>
            </a:r>
          </a:p>
        </p:txBody>
      </p:sp>
      <p:pic>
        <p:nvPicPr>
          <p:cNvPr id="11" name="Picture 9" descr="9_zmiany">
            <a:extLst>
              <a:ext uri="{FF2B5EF4-FFF2-40B4-BE49-F238E27FC236}">
                <a16:creationId xmlns="" xmlns:a16="http://schemas.microsoft.com/office/drawing/2014/main" id="{F138A57A-B714-420E-ADEB-5C3FECF391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789457"/>
            <a:ext cx="2721950" cy="362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10_zmiany">
            <a:extLst>
              <a:ext uri="{FF2B5EF4-FFF2-40B4-BE49-F238E27FC236}">
                <a16:creationId xmlns="" xmlns:a16="http://schemas.microsoft.com/office/drawing/2014/main" id="{9D130E50-58BC-440B-9137-FD21044856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7261" y="1832747"/>
            <a:ext cx="2765784" cy="357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09026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Kotły c.o. z automatycznym zasypem paliwa - rodzaje </a:t>
            </a:r>
          </a:p>
        </p:txBody>
      </p:sp>
      <p:graphicFrame>
        <p:nvGraphicFramePr>
          <p:cNvPr id="10" name="Object 3">
            <a:extLst>
              <a:ext uri="{FF2B5EF4-FFF2-40B4-BE49-F238E27FC236}">
                <a16:creationId xmlns="" xmlns:a16="http://schemas.microsoft.com/office/drawing/2014/main" id="{FE4CB139-8B28-440E-88B5-6A9579D3E0C3}"/>
              </a:ext>
            </a:extLst>
          </p:cNvPr>
          <p:cNvGraphicFramePr>
            <a:graphicFrameLocks noChangeAspect="1"/>
          </p:cNvGraphicFramePr>
          <p:nvPr>
            <p:extLst>
              <p:ext uri="{D42A27DB-BD31-4B8C-83A1-F6EECF244321}">
                <p14:modId xmlns:p14="http://schemas.microsoft.com/office/powerpoint/2010/main" val="1950501818"/>
              </p:ext>
            </p:extLst>
          </p:nvPr>
        </p:nvGraphicFramePr>
        <p:xfrm>
          <a:off x="6372200" y="908720"/>
          <a:ext cx="2521346" cy="3363471"/>
        </p:xfrm>
        <a:graphic>
          <a:graphicData uri="http://schemas.openxmlformats.org/presentationml/2006/ole">
            <mc:AlternateContent xmlns:mc="http://schemas.openxmlformats.org/markup-compatibility/2006">
              <mc:Choice xmlns:v="urn:schemas-microsoft-com:vml" Requires="v">
                <p:oleObj spid="_x0000_s2261" name="Obraz - mapa bitowa" r:id="rId3" imgW="3010320" imgH="3629532" progId="Paint.Picture">
                  <p:embed/>
                </p:oleObj>
              </mc:Choice>
              <mc:Fallback>
                <p:oleObj name="Obraz - mapa bitowa" r:id="rId3" imgW="3010320" imgH="3629532"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908720"/>
                        <a:ext cx="2521346" cy="3363471"/>
                      </a:xfrm>
                      <a:prstGeom prst="rect">
                        <a:avLst/>
                      </a:prstGeom>
                      <a:noFill/>
                      <a:ln>
                        <a:noFill/>
                      </a:ln>
                      <a:effectLst/>
                    </p:spPr>
                  </p:pic>
                </p:oleObj>
              </mc:Fallback>
            </mc:AlternateContent>
          </a:graphicData>
        </a:graphic>
      </p:graphicFrame>
      <p:graphicFrame>
        <p:nvGraphicFramePr>
          <p:cNvPr id="11" name="Object 4">
            <a:extLst>
              <a:ext uri="{FF2B5EF4-FFF2-40B4-BE49-F238E27FC236}">
                <a16:creationId xmlns="" xmlns:a16="http://schemas.microsoft.com/office/drawing/2014/main" id="{66F204F4-3C5B-48A3-BCEC-6DACCF832C3C}"/>
              </a:ext>
            </a:extLst>
          </p:cNvPr>
          <p:cNvGraphicFramePr>
            <a:graphicFrameLocks noChangeAspect="1"/>
          </p:cNvGraphicFramePr>
          <p:nvPr>
            <p:extLst>
              <p:ext uri="{D42A27DB-BD31-4B8C-83A1-F6EECF244321}">
                <p14:modId xmlns:p14="http://schemas.microsoft.com/office/powerpoint/2010/main" val="3423346227"/>
              </p:ext>
            </p:extLst>
          </p:nvPr>
        </p:nvGraphicFramePr>
        <p:xfrm>
          <a:off x="323528" y="1268760"/>
          <a:ext cx="2879725" cy="1223962"/>
        </p:xfrm>
        <a:graphic>
          <a:graphicData uri="http://schemas.openxmlformats.org/presentationml/2006/ole">
            <mc:AlternateContent xmlns:mc="http://schemas.openxmlformats.org/markup-compatibility/2006">
              <mc:Choice xmlns:v="urn:schemas-microsoft-com:vml" Requires="v">
                <p:oleObj spid="_x0000_s2262" name="Obraz - mapa bitowa" r:id="rId5" imgW="4153480" imgH="2000000" progId="Paint.Picture">
                  <p:embed/>
                </p:oleObj>
              </mc:Choice>
              <mc:Fallback>
                <p:oleObj name="Obraz - mapa bitowa" r:id="rId5" imgW="4153480" imgH="2000000"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1268760"/>
                        <a:ext cx="2879725"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5">
            <a:extLst>
              <a:ext uri="{FF2B5EF4-FFF2-40B4-BE49-F238E27FC236}">
                <a16:creationId xmlns="" xmlns:a16="http://schemas.microsoft.com/office/drawing/2014/main" id="{5C2E3603-31F4-40FC-83AA-A40705BD422D}"/>
              </a:ext>
            </a:extLst>
          </p:cNvPr>
          <p:cNvGraphicFramePr>
            <a:graphicFrameLocks noChangeAspect="1"/>
          </p:cNvGraphicFramePr>
          <p:nvPr>
            <p:extLst>
              <p:ext uri="{D42A27DB-BD31-4B8C-83A1-F6EECF244321}">
                <p14:modId xmlns:p14="http://schemas.microsoft.com/office/powerpoint/2010/main" val="4196845829"/>
              </p:ext>
            </p:extLst>
          </p:nvPr>
        </p:nvGraphicFramePr>
        <p:xfrm>
          <a:off x="3419872" y="1268760"/>
          <a:ext cx="2592388" cy="1185862"/>
        </p:xfrm>
        <a:graphic>
          <a:graphicData uri="http://schemas.openxmlformats.org/presentationml/2006/ole">
            <mc:AlternateContent xmlns:mc="http://schemas.openxmlformats.org/markup-compatibility/2006">
              <mc:Choice xmlns:v="urn:schemas-microsoft-com:vml" Requires="v">
                <p:oleObj spid="_x0000_s2263" name="Obraz - mapa bitowa" r:id="rId7" imgW="4296375" imgH="1733333" progId="Paint.Picture">
                  <p:embed/>
                </p:oleObj>
              </mc:Choice>
              <mc:Fallback>
                <p:oleObj name="Obraz - mapa bitowa" r:id="rId7" imgW="4296375" imgH="1733333"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872" y="1268760"/>
                        <a:ext cx="2592388" cy="118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iekt 12"/>
          <p:cNvGraphicFramePr>
            <a:graphicFrameLocks noChangeAspect="1"/>
          </p:cNvGraphicFramePr>
          <p:nvPr>
            <p:extLst>
              <p:ext uri="{D42A27DB-BD31-4B8C-83A1-F6EECF244321}">
                <p14:modId xmlns:p14="http://schemas.microsoft.com/office/powerpoint/2010/main" val="1262017206"/>
              </p:ext>
            </p:extLst>
          </p:nvPr>
        </p:nvGraphicFramePr>
        <p:xfrm>
          <a:off x="1259632" y="2708920"/>
          <a:ext cx="3879850" cy="1309687"/>
        </p:xfrm>
        <a:graphic>
          <a:graphicData uri="http://schemas.openxmlformats.org/presentationml/2006/ole">
            <mc:AlternateContent xmlns:mc="http://schemas.openxmlformats.org/markup-compatibility/2006">
              <mc:Choice xmlns:v="urn:schemas-microsoft-com:vml" Requires="v">
                <p:oleObj spid="_x0000_s2264" name="Obraz - mapa bitowa" r:id="rId9" imgW="6466667" imgH="2180952" progId="PBrush">
                  <p:embed/>
                </p:oleObj>
              </mc:Choice>
              <mc:Fallback>
                <p:oleObj name="Obraz - mapa bitowa" r:id="rId9" imgW="6466667" imgH="2180952" progId="PBrus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9632" y="2708920"/>
                        <a:ext cx="3879850" cy="130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20280" y="4221088"/>
            <a:ext cx="4426818" cy="1858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6971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Kotły c.o. z automatycznym zasypem paliwa– rodzaje c.d. </a:t>
            </a:r>
          </a:p>
        </p:txBody>
      </p:sp>
      <p:graphicFrame>
        <p:nvGraphicFramePr>
          <p:cNvPr id="4" name="Obiekt 3">
            <a:extLst>
              <a:ext uri="{FF2B5EF4-FFF2-40B4-BE49-F238E27FC236}">
                <a16:creationId xmlns="" xmlns:a16="http://schemas.microsoft.com/office/drawing/2014/main" id="{375926A0-8AD3-4423-8E4A-C81FE8A24583}"/>
              </a:ext>
            </a:extLst>
          </p:cNvPr>
          <p:cNvGraphicFramePr>
            <a:graphicFrameLocks noChangeAspect="1"/>
          </p:cNvGraphicFramePr>
          <p:nvPr>
            <p:extLst>
              <p:ext uri="{D42A27DB-BD31-4B8C-83A1-F6EECF244321}">
                <p14:modId xmlns:p14="http://schemas.microsoft.com/office/powerpoint/2010/main" val="3321871580"/>
              </p:ext>
            </p:extLst>
          </p:nvPr>
        </p:nvGraphicFramePr>
        <p:xfrm>
          <a:off x="33454" y="908720"/>
          <a:ext cx="4610554" cy="3054982"/>
        </p:xfrm>
        <a:graphic>
          <a:graphicData uri="http://schemas.openxmlformats.org/presentationml/2006/ole">
            <mc:AlternateContent xmlns:mc="http://schemas.openxmlformats.org/markup-compatibility/2006">
              <mc:Choice xmlns:v="urn:schemas-microsoft-com:vml" Requires="v">
                <p:oleObj spid="_x0000_s4146" name="Obraz - mapa bitowa" r:id="rId3" imgW="9828571" imgH="5590476" progId="PBrush">
                  <p:embed/>
                </p:oleObj>
              </mc:Choice>
              <mc:Fallback>
                <p:oleObj name="Obraz - mapa bitowa" r:id="rId3" imgW="9828571" imgH="5590476"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54" y="908720"/>
                        <a:ext cx="4610554" cy="3054982"/>
                      </a:xfrm>
                      <a:prstGeom prst="rect">
                        <a:avLst/>
                      </a:prstGeom>
                      <a:noFill/>
                      <a:ln>
                        <a:noFill/>
                      </a:ln>
                      <a:effectLst/>
                      <a:extLst/>
                    </p:spPr>
                  </p:pic>
                </p:oleObj>
              </mc:Fallback>
            </mc:AlternateContent>
          </a:graphicData>
        </a:graphic>
      </p:graphicFrame>
      <p:grpSp>
        <p:nvGrpSpPr>
          <p:cNvPr id="6" name="Grupa 5"/>
          <p:cNvGrpSpPr/>
          <p:nvPr/>
        </p:nvGrpSpPr>
        <p:grpSpPr>
          <a:xfrm>
            <a:off x="4644008" y="2780928"/>
            <a:ext cx="4283968" cy="3206127"/>
            <a:chOff x="4402832" y="2924944"/>
            <a:chExt cx="4283968" cy="3206127"/>
          </a:xfrm>
        </p:grpSpPr>
        <p:pic>
          <p:nvPicPr>
            <p:cNvPr id="3" name="Obraz 2"/>
            <p:cNvPicPr>
              <a:picLocks noChangeAspect="1"/>
            </p:cNvPicPr>
            <p:nvPr/>
          </p:nvPicPr>
          <p:blipFill>
            <a:blip r:embed="rId5"/>
            <a:stretch>
              <a:fillRect/>
            </a:stretch>
          </p:blipFill>
          <p:spPr>
            <a:xfrm>
              <a:off x="4402832" y="2924944"/>
              <a:ext cx="4283968" cy="2959906"/>
            </a:xfrm>
            <a:prstGeom prst="rect">
              <a:avLst/>
            </a:prstGeom>
          </p:spPr>
        </p:pic>
        <p:sp>
          <p:nvSpPr>
            <p:cNvPr id="5" name="pole tekstowe 4"/>
            <p:cNvSpPr txBox="1"/>
            <p:nvPr/>
          </p:nvSpPr>
          <p:spPr>
            <a:xfrm>
              <a:off x="4402832" y="5884850"/>
              <a:ext cx="4283968" cy="246221"/>
            </a:xfrm>
            <a:prstGeom prst="rect">
              <a:avLst/>
            </a:prstGeom>
            <a:solidFill>
              <a:schemeClr val="bg1"/>
            </a:solidFill>
          </p:spPr>
          <p:txBody>
            <a:bodyPr wrap="square" rtlCol="0">
              <a:spAutoFit/>
            </a:bodyPr>
            <a:lstStyle/>
            <a:p>
              <a:r>
                <a:rPr lang="pl-PL" sz="1000" dirty="0">
                  <a:solidFill>
                    <a:srgbClr val="020406"/>
                  </a:solidFill>
                </a:rPr>
                <a:t>https://kipi.pl/produkty/palniki-na-pellet/palniki-obrotowe-rotary/</a:t>
              </a:r>
            </a:p>
          </p:txBody>
        </p:sp>
      </p:grpSp>
    </p:spTree>
    <p:extLst>
      <p:ext uri="{BB962C8B-B14F-4D97-AF65-F5344CB8AC3E}">
        <p14:creationId xmlns:p14="http://schemas.microsoft.com/office/powerpoint/2010/main" val="4579001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Kotły c.o. z automatycznym zasypem paliwa– rodzaje c.d. </a:t>
            </a:r>
          </a:p>
        </p:txBody>
      </p:sp>
      <p:graphicFrame>
        <p:nvGraphicFramePr>
          <p:cNvPr id="4" name="Object 5">
            <a:extLst>
              <a:ext uri="{FF2B5EF4-FFF2-40B4-BE49-F238E27FC236}">
                <a16:creationId xmlns="" xmlns:a16="http://schemas.microsoft.com/office/drawing/2014/main" id="{1D4AD187-A74D-463F-A9AE-E704A71CCB8A}"/>
              </a:ext>
            </a:extLst>
          </p:cNvPr>
          <p:cNvGraphicFramePr>
            <a:graphicFrameLocks noChangeAspect="1"/>
          </p:cNvGraphicFramePr>
          <p:nvPr>
            <p:extLst>
              <p:ext uri="{D42A27DB-BD31-4B8C-83A1-F6EECF244321}">
                <p14:modId xmlns:p14="http://schemas.microsoft.com/office/powerpoint/2010/main" val="712687441"/>
              </p:ext>
            </p:extLst>
          </p:nvPr>
        </p:nvGraphicFramePr>
        <p:xfrm>
          <a:off x="6300192" y="1495241"/>
          <a:ext cx="2777975" cy="3790231"/>
        </p:xfrm>
        <a:graphic>
          <a:graphicData uri="http://schemas.openxmlformats.org/presentationml/2006/ole">
            <mc:AlternateContent xmlns:mc="http://schemas.openxmlformats.org/markup-compatibility/2006">
              <mc:Choice xmlns:v="urn:schemas-microsoft-com:vml" Requires="v">
                <p:oleObj spid="_x0000_s5170" name="Obraz - mapa bitowa" r:id="rId3" imgW="3029373" imgH="3438095" progId="Paint.Picture">
                  <p:embed/>
                </p:oleObj>
              </mc:Choice>
              <mc:Fallback>
                <p:oleObj name="Obraz - mapa bitowa" r:id="rId3" imgW="3029373" imgH="3438095"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495241"/>
                        <a:ext cx="2777975" cy="3790231"/>
                      </a:xfrm>
                      <a:prstGeom prst="rect">
                        <a:avLst/>
                      </a:prstGeom>
                      <a:noFill/>
                      <a:ln>
                        <a:noFill/>
                      </a:ln>
                      <a:effectLst/>
                      <a:extLst/>
                    </p:spPr>
                  </p:pic>
                </p:oleObj>
              </mc:Fallback>
            </mc:AlternateContent>
          </a:graphicData>
        </a:graphic>
      </p:graphicFrame>
      <p:pic>
        <p:nvPicPr>
          <p:cNvPr id="5" name="Picture 7" descr="palniki_cz_I_zmiany">
            <a:extLst>
              <a:ext uri="{FF2B5EF4-FFF2-40B4-BE49-F238E27FC236}">
                <a16:creationId xmlns="" xmlns:a16="http://schemas.microsoft.com/office/drawing/2014/main" id="{100EE7CC-71A0-4D13-981A-5056741A7C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9505" y="1889317"/>
            <a:ext cx="2970686" cy="160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palniki_cz_II_zmiany">
            <a:extLst>
              <a:ext uri="{FF2B5EF4-FFF2-40B4-BE49-F238E27FC236}">
                <a16:creationId xmlns="" xmlns:a16="http://schemas.microsoft.com/office/drawing/2014/main" id="{DE3BF0BB-293C-4919-8F41-6E7EBDAD0C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29505" y="3518490"/>
            <a:ext cx="2970688" cy="156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4_zmiany_2">
            <a:extLst>
              <a:ext uri="{FF2B5EF4-FFF2-40B4-BE49-F238E27FC236}">
                <a16:creationId xmlns="" xmlns:a16="http://schemas.microsoft.com/office/drawing/2014/main" id="{AF64DAB5-FD73-4898-A8B2-3A901E3CBB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034" y="1870570"/>
            <a:ext cx="3148767"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29525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Kotły c.o. – efektywność energetyczna (</a:t>
            </a:r>
            <a:r>
              <a:rPr lang="pl-PL" dirty="0" err="1"/>
              <a:t>etykietyzacja</a:t>
            </a:r>
            <a:r>
              <a:rPr lang="pl-PL" dirty="0"/>
              <a:t>)</a:t>
            </a:r>
          </a:p>
        </p:txBody>
      </p:sp>
      <p:sp>
        <p:nvSpPr>
          <p:cNvPr id="4" name="Text Box 4">
            <a:extLst>
              <a:ext uri="{FF2B5EF4-FFF2-40B4-BE49-F238E27FC236}">
                <a16:creationId xmlns="" xmlns:a16="http://schemas.microsoft.com/office/drawing/2014/main" id="{84FFC1F9-6FB8-4F40-9984-6A7E840C576C}"/>
              </a:ext>
            </a:extLst>
          </p:cNvPr>
          <p:cNvSpPr txBox="1">
            <a:spLocks noChangeArrowheads="1"/>
          </p:cNvSpPr>
          <p:nvPr/>
        </p:nvSpPr>
        <p:spPr bwMode="auto">
          <a:xfrm>
            <a:off x="457200" y="1735137"/>
            <a:ext cx="82296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pl-PL"/>
            </a:defPPr>
            <a:lvl1pPr algn="l" rtl="0" eaLnBrk="0" fontAlgn="base" hangingPunct="0">
              <a:spcBef>
                <a:spcPct val="0"/>
              </a:spcBef>
              <a:spcAft>
                <a:spcPct val="0"/>
              </a:spcAft>
              <a:defRPr kern="1200">
                <a:solidFill>
                  <a:schemeClr val="tx1"/>
                </a:solidFill>
                <a:latin typeface="Myriad Pro" pitchFamily="34" charset="0"/>
                <a:ea typeface="+mn-ea"/>
                <a:cs typeface="+mn-cs"/>
              </a:defRPr>
            </a:lvl1pPr>
            <a:lvl2pPr marL="457200" algn="l" rtl="0" eaLnBrk="0" fontAlgn="base" hangingPunct="0">
              <a:spcBef>
                <a:spcPct val="0"/>
              </a:spcBef>
              <a:spcAft>
                <a:spcPct val="0"/>
              </a:spcAft>
              <a:defRPr kern="1200">
                <a:solidFill>
                  <a:schemeClr val="tx1"/>
                </a:solidFill>
                <a:latin typeface="Myriad Pro" pitchFamily="34" charset="0"/>
                <a:ea typeface="+mn-ea"/>
                <a:cs typeface="+mn-cs"/>
              </a:defRPr>
            </a:lvl2pPr>
            <a:lvl3pPr marL="914400" algn="l" rtl="0" eaLnBrk="0" fontAlgn="base" hangingPunct="0">
              <a:spcBef>
                <a:spcPct val="0"/>
              </a:spcBef>
              <a:spcAft>
                <a:spcPct val="0"/>
              </a:spcAft>
              <a:defRPr kern="1200">
                <a:solidFill>
                  <a:schemeClr val="tx1"/>
                </a:solidFill>
                <a:latin typeface="Myriad Pro"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Pro"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endParaRPr lang="pl-PL" altLang="pl-PL" dirty="0"/>
          </a:p>
          <a:p>
            <a:r>
              <a:rPr lang="pl-PL" altLang="pl-PL" dirty="0"/>
              <a:t>Od 1.04.2017r. istnieje wymóg rozporządzenia:</a:t>
            </a:r>
            <a:br>
              <a:rPr lang="pl-PL" altLang="pl-PL" dirty="0"/>
            </a:br>
            <a:endParaRPr lang="pl-PL" altLang="pl-PL" dirty="0"/>
          </a:p>
          <a:p>
            <a:r>
              <a:rPr lang="pl-PL" altLang="pl-PL" dirty="0"/>
              <a:t>ROZPORZĄDZENIE DELEGOWANE KOMISJI (UE) 2015/1187 z dnia 27 kwietnia 2015 r. uzupełniające dyrektywę Parlamentu Europejskiego i Rady 2010/30/UE w odniesieniu do etykiet efektywności energetycznej dla kotłów na paliwo stałe i zestawów zawierających kocioł na paliwo stałe, ogrzewacze dodatkowe, regulatory temperatury i urządzenia słoneczne. </a:t>
            </a:r>
          </a:p>
          <a:p>
            <a:endParaRPr lang="pl-PL" altLang="pl-PL" dirty="0"/>
          </a:p>
          <a:p>
            <a:r>
              <a:rPr lang="pl-PL" altLang="pl-PL" dirty="0"/>
              <a:t>Generalnie, dla urządzeń grzewczych, rozporządzenie to wprowadza konieczność zamieszczania etykiety z oznaczeniem np. A+, A, B (podobnie jak dla pralki czy lodówki). </a:t>
            </a:r>
          </a:p>
        </p:txBody>
      </p:sp>
    </p:spTree>
    <p:extLst>
      <p:ext uri="{BB962C8B-B14F-4D97-AF65-F5344CB8AC3E}">
        <p14:creationId xmlns:p14="http://schemas.microsoft.com/office/powerpoint/2010/main" val="12178396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Kotły c.o. – efektywność energetyczna (</a:t>
            </a:r>
            <a:r>
              <a:rPr lang="pl-PL" dirty="0" err="1">
                <a:latin typeface="Verdana" pitchFamily="34" charset="0"/>
                <a:ea typeface="Verdana" pitchFamily="34" charset="0"/>
                <a:cs typeface="Verdana" pitchFamily="34" charset="0"/>
              </a:rPr>
              <a:t>etykietyzacja</a:t>
            </a:r>
            <a:r>
              <a:rPr lang="pl-PL" dirty="0">
                <a:latin typeface="Verdana" pitchFamily="34" charset="0"/>
                <a:ea typeface="Verdana" pitchFamily="34" charset="0"/>
                <a:cs typeface="Verdana" pitchFamily="34" charset="0"/>
              </a:rPr>
              <a:t>) c.d.</a:t>
            </a:r>
          </a:p>
        </p:txBody>
      </p:sp>
      <p:pic>
        <p:nvPicPr>
          <p:cNvPr id="4" name="Object 4">
            <a:extLst>
              <a:ext uri="{FF2B5EF4-FFF2-40B4-BE49-F238E27FC236}">
                <a16:creationId xmlns="" xmlns:a16="http://schemas.microsoft.com/office/drawing/2014/main" id="{91EF351B-5F4C-49C6-8BC3-E738181EA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6694488"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Object 5">
            <a:extLst>
              <a:ext uri="{FF2B5EF4-FFF2-40B4-BE49-F238E27FC236}">
                <a16:creationId xmlns="" xmlns:a16="http://schemas.microsoft.com/office/drawing/2014/main" id="{FA986F2A-1553-4630-A00B-3A9240314D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50" y="2780506"/>
            <a:ext cx="6048375" cy="320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Object 3">
            <a:extLst>
              <a:ext uri="{FF2B5EF4-FFF2-40B4-BE49-F238E27FC236}">
                <a16:creationId xmlns="" xmlns:a16="http://schemas.microsoft.com/office/drawing/2014/main" id="{3ABC1CDD-608C-45CF-AA1B-12A603D61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612" y="1483519"/>
            <a:ext cx="2109788"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1329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dirty="0" smtClean="0"/>
              <a:t>Plan prezentacji</a:t>
            </a:r>
            <a:endParaRPr lang="pl-PL" dirty="0"/>
          </a:p>
        </p:txBody>
      </p:sp>
      <p:sp>
        <p:nvSpPr>
          <p:cNvPr id="4" name="pole tekstowe 3"/>
          <p:cNvSpPr txBox="1"/>
          <p:nvPr/>
        </p:nvSpPr>
        <p:spPr>
          <a:xfrm>
            <a:off x="467544" y="1052736"/>
            <a:ext cx="8208912" cy="1477328"/>
          </a:xfrm>
          <a:prstGeom prst="rect">
            <a:avLst/>
          </a:prstGeom>
          <a:noFill/>
        </p:spPr>
        <p:txBody>
          <a:bodyPr wrap="square" rtlCol="0">
            <a:spAutoFit/>
          </a:bodyPr>
          <a:lstStyle/>
          <a:p>
            <a:pPr marL="342900" indent="-342900">
              <a:buAutoNum type="arabicPeriod"/>
            </a:pPr>
            <a:r>
              <a:rPr lang="pl-PL" b="1" dirty="0" smtClean="0"/>
              <a:t>Domowe kotły c.o. na paliwa stałe</a:t>
            </a:r>
          </a:p>
          <a:p>
            <a:pPr marL="342900" indent="-342900">
              <a:buAutoNum type="arabicPeriod"/>
            </a:pPr>
            <a:r>
              <a:rPr lang="pl-PL" b="1" dirty="0" smtClean="0"/>
              <a:t>Miejscowe ogrzewacze pomieszczeń</a:t>
            </a:r>
          </a:p>
          <a:p>
            <a:pPr marL="342900" indent="-342900">
              <a:buAutoNum type="arabicPeriod"/>
            </a:pPr>
            <a:r>
              <a:rPr lang="pl-PL" b="1" dirty="0" smtClean="0"/>
              <a:t>Systemy kominowe, kominy, przewody kominowe</a:t>
            </a:r>
          </a:p>
          <a:p>
            <a:pPr marL="342900" indent="-342900">
              <a:buAutoNum type="arabicPeriod"/>
            </a:pPr>
            <a:r>
              <a:rPr lang="pl-PL" b="1" dirty="0" smtClean="0"/>
              <a:t>Przeglądy kominiarskie</a:t>
            </a:r>
          </a:p>
          <a:p>
            <a:pPr marL="342900" indent="-342900">
              <a:buAutoNum type="arabicPeriod"/>
            </a:pPr>
            <a:r>
              <a:rPr lang="pl-PL" b="1" dirty="0" smtClean="0"/>
              <a:t>Aspekty dotyczące kontroli</a:t>
            </a:r>
          </a:p>
        </p:txBody>
      </p:sp>
    </p:spTree>
    <p:extLst>
      <p:ext uri="{BB962C8B-B14F-4D97-AF65-F5344CB8AC3E}">
        <p14:creationId xmlns:p14="http://schemas.microsoft.com/office/powerpoint/2010/main" val="35777463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smtClean="0">
                <a:latin typeface="Verdana" pitchFamily="34" charset="0"/>
                <a:ea typeface="Verdana" pitchFamily="34" charset="0"/>
                <a:cs typeface="Verdana" pitchFamily="34" charset="0"/>
              </a:rPr>
              <a:t>Baza EPREL</a:t>
            </a:r>
            <a:endParaRPr lang="pl-PL" dirty="0">
              <a:latin typeface="Verdana" pitchFamily="34" charset="0"/>
              <a:ea typeface="Verdana" pitchFamily="34" charset="0"/>
              <a:cs typeface="Verdana" pitchFamily="34" charset="0"/>
            </a:endParaRPr>
          </a:p>
        </p:txBody>
      </p:sp>
      <p:pic>
        <p:nvPicPr>
          <p:cNvPr id="3" name="Obraz 2"/>
          <p:cNvPicPr>
            <a:picLocks noChangeAspect="1"/>
          </p:cNvPicPr>
          <p:nvPr/>
        </p:nvPicPr>
        <p:blipFill>
          <a:blip r:embed="rId2"/>
          <a:stretch>
            <a:fillRect/>
          </a:stretch>
        </p:blipFill>
        <p:spPr>
          <a:xfrm>
            <a:off x="251520" y="908720"/>
            <a:ext cx="3679810" cy="2160240"/>
          </a:xfrm>
          <a:prstGeom prst="rect">
            <a:avLst/>
          </a:prstGeom>
        </p:spPr>
      </p:pic>
      <p:grpSp>
        <p:nvGrpSpPr>
          <p:cNvPr id="6" name="Grupa 5"/>
          <p:cNvGrpSpPr/>
          <p:nvPr/>
        </p:nvGrpSpPr>
        <p:grpSpPr>
          <a:xfrm>
            <a:off x="2987824" y="1962459"/>
            <a:ext cx="5667103" cy="4327681"/>
            <a:chOff x="2987824" y="1962459"/>
            <a:chExt cx="5667103" cy="4327681"/>
          </a:xfrm>
        </p:grpSpPr>
        <p:pic>
          <p:nvPicPr>
            <p:cNvPr id="4" name="Obraz 3"/>
            <p:cNvPicPr>
              <a:picLocks noChangeAspect="1"/>
            </p:cNvPicPr>
            <p:nvPr/>
          </p:nvPicPr>
          <p:blipFill>
            <a:blip r:embed="rId3"/>
            <a:stretch>
              <a:fillRect/>
            </a:stretch>
          </p:blipFill>
          <p:spPr>
            <a:xfrm>
              <a:off x="4010919" y="3140968"/>
              <a:ext cx="4644008" cy="3149172"/>
            </a:xfrm>
            <a:prstGeom prst="rect">
              <a:avLst/>
            </a:prstGeom>
          </p:spPr>
        </p:pic>
        <p:sp>
          <p:nvSpPr>
            <p:cNvPr id="5" name="Strzałka w prawo 4"/>
            <p:cNvSpPr/>
            <p:nvPr/>
          </p:nvSpPr>
          <p:spPr>
            <a:xfrm>
              <a:off x="2987824" y="4437112"/>
              <a:ext cx="129614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trzałka w prawo 9"/>
            <p:cNvSpPr/>
            <p:nvPr/>
          </p:nvSpPr>
          <p:spPr>
            <a:xfrm rot="5400000">
              <a:off x="4109941" y="2430511"/>
              <a:ext cx="129614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16397425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Kotły c.o. – </a:t>
            </a:r>
            <a:r>
              <a:rPr lang="pl-PL" dirty="0" smtClean="0">
                <a:latin typeface="Verdana" pitchFamily="34" charset="0"/>
                <a:ea typeface="Verdana" pitchFamily="34" charset="0"/>
                <a:cs typeface="Verdana" pitchFamily="34" charset="0"/>
              </a:rPr>
              <a:t>baza EPREL</a:t>
            </a:r>
            <a:endParaRPr lang="pl-PL" dirty="0">
              <a:latin typeface="Verdana" pitchFamily="34" charset="0"/>
              <a:ea typeface="Verdana" pitchFamily="34" charset="0"/>
              <a:cs typeface="Verdana" pitchFamily="34" charset="0"/>
            </a:endParaRPr>
          </a:p>
        </p:txBody>
      </p:sp>
      <p:pic>
        <p:nvPicPr>
          <p:cNvPr id="7" name="Obraz 6" title="Etykieta energetyczna"/>
          <p:cNvPicPr/>
          <p:nvPr/>
        </p:nvPicPr>
        <p:blipFill>
          <a:blip r:embed="rId2" cstate="print">
            <a:extLst>
              <a:ext uri="{28A0092B-C50C-407E-A947-70E740481C1C}">
                <a14:useLocalDpi xmlns:a14="http://schemas.microsoft.com/office/drawing/2010/main" val="0"/>
              </a:ext>
            </a:extLst>
          </a:blip>
          <a:stretch>
            <a:fillRect/>
          </a:stretch>
        </p:blipFill>
        <p:spPr>
          <a:xfrm>
            <a:off x="5580112" y="3140968"/>
            <a:ext cx="2088232" cy="3100690"/>
          </a:xfrm>
          <a:prstGeom prst="rect">
            <a:avLst/>
          </a:prstGeom>
        </p:spPr>
      </p:pic>
      <p:sp>
        <p:nvSpPr>
          <p:cNvPr id="8" name="pole tekstowe 7"/>
          <p:cNvSpPr txBox="1"/>
          <p:nvPr/>
        </p:nvSpPr>
        <p:spPr>
          <a:xfrm>
            <a:off x="539552" y="1124744"/>
            <a:ext cx="8208912" cy="2146742"/>
          </a:xfrm>
          <a:prstGeom prst="rect">
            <a:avLst/>
          </a:prstGeom>
          <a:noFill/>
        </p:spPr>
        <p:txBody>
          <a:bodyPr wrap="square" rtlCol="0">
            <a:spAutoFit/>
          </a:bodyPr>
          <a:lstStyle/>
          <a:p>
            <a:pPr>
              <a:lnSpc>
                <a:spcPct val="150000"/>
              </a:lnSpc>
            </a:pPr>
            <a:r>
              <a:rPr lang="pl-PL" dirty="0">
                <a:solidFill>
                  <a:srgbClr val="040A10"/>
                </a:solidFill>
              </a:rPr>
              <a:t>W sieci internetowej na stronach Komisji Europejskiej powstał </a:t>
            </a:r>
            <a:r>
              <a:rPr lang="pl-PL" b="1" dirty="0">
                <a:solidFill>
                  <a:srgbClr val="040A10"/>
                </a:solidFill>
              </a:rPr>
              <a:t>„europejski rejestr produktów do celów etykietowania energetycznego” EPREL</a:t>
            </a:r>
            <a:r>
              <a:rPr lang="pl-PL" dirty="0">
                <a:solidFill>
                  <a:srgbClr val="040A10"/>
                </a:solidFill>
              </a:rPr>
              <a:t>. Jeśli więc chcemy sprawdzić konkretny model kotła c.o., wchodzimy na stronę:</a:t>
            </a:r>
          </a:p>
          <a:p>
            <a:pPr>
              <a:lnSpc>
                <a:spcPct val="150000"/>
              </a:lnSpc>
            </a:pPr>
            <a:endParaRPr lang="pl-PL" sz="1100" dirty="0">
              <a:solidFill>
                <a:srgbClr val="040A10"/>
              </a:solidFill>
            </a:endParaRPr>
          </a:p>
          <a:p>
            <a:r>
              <a:rPr lang="pl-PL" dirty="0">
                <a:solidFill>
                  <a:srgbClr val="040A10"/>
                </a:solidFill>
              </a:rPr>
              <a:t>https://eprel.ec.europa.eu/screen/product/solidfuelboilers</a:t>
            </a:r>
          </a:p>
          <a:p>
            <a:endParaRPr lang="pl-PL" dirty="0"/>
          </a:p>
        </p:txBody>
      </p:sp>
      <p:pic>
        <p:nvPicPr>
          <p:cNvPr id="9" name="Obraz 8"/>
          <p:cNvPicPr/>
          <p:nvPr/>
        </p:nvPicPr>
        <p:blipFill>
          <a:blip r:embed="rId3">
            <a:extLst>
              <a:ext uri="{28A0092B-C50C-407E-A947-70E740481C1C}">
                <a14:useLocalDpi xmlns:a14="http://schemas.microsoft.com/office/drawing/2010/main" val="0"/>
              </a:ext>
            </a:extLst>
          </a:blip>
          <a:stretch>
            <a:fillRect/>
          </a:stretch>
        </p:blipFill>
        <p:spPr>
          <a:xfrm>
            <a:off x="1115616" y="3140968"/>
            <a:ext cx="2232248" cy="3100690"/>
          </a:xfrm>
          <a:prstGeom prst="rect">
            <a:avLst/>
          </a:prstGeom>
          <a:ln>
            <a:solidFill>
              <a:schemeClr val="tx1"/>
            </a:solidFill>
          </a:ln>
        </p:spPr>
      </p:pic>
    </p:spTree>
    <p:extLst>
      <p:ext uri="{BB962C8B-B14F-4D97-AF65-F5344CB8AC3E}">
        <p14:creationId xmlns:p14="http://schemas.microsoft.com/office/powerpoint/2010/main" val="35917929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Kotły c.o. – norma vs. prawo</a:t>
            </a:r>
          </a:p>
        </p:txBody>
      </p:sp>
      <p:graphicFrame>
        <p:nvGraphicFramePr>
          <p:cNvPr id="4" name="Object 1585">
            <a:extLst>
              <a:ext uri="{FF2B5EF4-FFF2-40B4-BE49-F238E27FC236}">
                <a16:creationId xmlns="" xmlns:a16="http://schemas.microsoft.com/office/drawing/2014/main" id="{AA87F7EF-403C-440B-B0D4-741275FD4827}"/>
              </a:ext>
            </a:extLst>
          </p:cNvPr>
          <p:cNvGraphicFramePr>
            <a:graphicFrameLocks noChangeAspect="1"/>
          </p:cNvGraphicFramePr>
          <p:nvPr>
            <p:extLst>
              <p:ext uri="{D42A27DB-BD31-4B8C-83A1-F6EECF244321}">
                <p14:modId xmlns:p14="http://schemas.microsoft.com/office/powerpoint/2010/main" val="2619560460"/>
              </p:ext>
            </p:extLst>
          </p:nvPr>
        </p:nvGraphicFramePr>
        <p:xfrm>
          <a:off x="23563" y="764704"/>
          <a:ext cx="8148736" cy="2957689"/>
        </p:xfrm>
        <a:graphic>
          <a:graphicData uri="http://schemas.openxmlformats.org/presentationml/2006/ole">
            <mc:AlternateContent xmlns:mc="http://schemas.openxmlformats.org/markup-compatibility/2006">
              <mc:Choice xmlns:v="urn:schemas-microsoft-com:vml" Requires="v">
                <p:oleObj spid="_x0000_s6242" name="Dokument" r:id="rId3" imgW="8064500" imgH="2908300" progId="Word.Document.8">
                  <p:embed/>
                </p:oleObj>
              </mc:Choice>
              <mc:Fallback>
                <p:oleObj name="Dokument" r:id="rId3" imgW="8064500" imgH="29083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63" y="764704"/>
                        <a:ext cx="8148736" cy="2957689"/>
                      </a:xfrm>
                      <a:prstGeom prst="rect">
                        <a:avLst/>
                      </a:prstGeom>
                      <a:noFill/>
                      <a:ln>
                        <a:noFill/>
                      </a:ln>
                      <a:effectLst/>
                    </p:spPr>
                  </p:pic>
                </p:oleObj>
              </mc:Fallback>
            </mc:AlternateContent>
          </a:graphicData>
        </a:graphic>
      </p:graphicFrame>
      <p:graphicFrame>
        <p:nvGraphicFramePr>
          <p:cNvPr id="5" name="Object 1587">
            <a:extLst>
              <a:ext uri="{FF2B5EF4-FFF2-40B4-BE49-F238E27FC236}">
                <a16:creationId xmlns="" xmlns:a16="http://schemas.microsoft.com/office/drawing/2014/main" id="{13C6F93A-A530-45B9-99AB-CDDC113F61EF}"/>
              </a:ext>
            </a:extLst>
          </p:cNvPr>
          <p:cNvGraphicFramePr>
            <a:graphicFrameLocks noChangeAspect="1"/>
          </p:cNvGraphicFramePr>
          <p:nvPr>
            <p:extLst>
              <p:ext uri="{D42A27DB-BD31-4B8C-83A1-F6EECF244321}">
                <p14:modId xmlns:p14="http://schemas.microsoft.com/office/powerpoint/2010/main" val="3590081974"/>
              </p:ext>
            </p:extLst>
          </p:nvPr>
        </p:nvGraphicFramePr>
        <p:xfrm>
          <a:off x="-684857" y="4013154"/>
          <a:ext cx="7776864" cy="1712010"/>
        </p:xfrm>
        <a:graphic>
          <a:graphicData uri="http://schemas.openxmlformats.org/presentationml/2006/ole">
            <mc:AlternateContent xmlns:mc="http://schemas.openxmlformats.org/markup-compatibility/2006">
              <mc:Choice xmlns:v="urn:schemas-microsoft-com:vml" Requires="v">
                <p:oleObj spid="_x0000_s6243" name="Dokument" r:id="rId5" imgW="7772400" imgH="1714500" progId="Word.Document.8">
                  <p:embed/>
                </p:oleObj>
              </mc:Choice>
              <mc:Fallback>
                <p:oleObj name="Dokument" r:id="rId5" imgW="7772400" imgH="17145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857" y="4013154"/>
                        <a:ext cx="7776864" cy="1712010"/>
                      </a:xfrm>
                      <a:prstGeom prst="rect">
                        <a:avLst/>
                      </a:prstGeom>
                      <a:noFill/>
                      <a:ln>
                        <a:noFill/>
                      </a:ln>
                      <a:effectLst/>
                    </p:spPr>
                  </p:pic>
                </p:oleObj>
              </mc:Fallback>
            </mc:AlternateContent>
          </a:graphicData>
        </a:graphic>
      </p:graphicFrame>
      <p:sp>
        <p:nvSpPr>
          <p:cNvPr id="7" name="Text Box 1588">
            <a:extLst>
              <a:ext uri="{FF2B5EF4-FFF2-40B4-BE49-F238E27FC236}">
                <a16:creationId xmlns="" xmlns:a16="http://schemas.microsoft.com/office/drawing/2014/main" id="{20C6D989-AEB8-438C-85CE-7AEA718A538A}"/>
              </a:ext>
            </a:extLst>
          </p:cNvPr>
          <p:cNvSpPr txBox="1">
            <a:spLocks noChangeArrowheads="1"/>
          </p:cNvSpPr>
          <p:nvPr/>
        </p:nvSpPr>
        <p:spPr bwMode="auto">
          <a:xfrm>
            <a:off x="6516216" y="3920460"/>
            <a:ext cx="2437576" cy="66066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r>
              <a:rPr lang="pl-PL" altLang="pl-PL" sz="900" b="1" dirty="0">
                <a:latin typeface="Arial" charset="0"/>
              </a:rPr>
              <a:t>Emisja sezonowa E</a:t>
            </a:r>
            <a:r>
              <a:rPr lang="pl-PL" altLang="pl-PL" sz="900" b="1" baseline="-25000" dirty="0">
                <a:latin typeface="Arial" charset="0"/>
              </a:rPr>
              <a:t>s</a:t>
            </a:r>
            <a:r>
              <a:rPr lang="pl-PL" altLang="pl-PL" sz="900" b="1" dirty="0">
                <a:latin typeface="Arial" charset="0"/>
              </a:rPr>
              <a:t> (CO, OGC, pył, </a:t>
            </a:r>
            <a:r>
              <a:rPr lang="pl-PL" altLang="pl-PL" sz="900" b="1" dirty="0" err="1">
                <a:latin typeface="Arial" charset="0"/>
              </a:rPr>
              <a:t>NO</a:t>
            </a:r>
            <a:r>
              <a:rPr lang="pl-PL" altLang="pl-PL" sz="900" b="1" baseline="-25000" dirty="0" err="1">
                <a:latin typeface="Arial" charset="0"/>
              </a:rPr>
              <a:t>x</a:t>
            </a:r>
            <a:r>
              <a:rPr lang="pl-PL" altLang="pl-PL" sz="900" b="1" dirty="0">
                <a:latin typeface="Arial" charset="0"/>
              </a:rPr>
              <a:t>)</a:t>
            </a:r>
          </a:p>
          <a:p>
            <a:r>
              <a:rPr lang="pl-PL" altLang="pl-PL" sz="900" b="1" dirty="0" err="1">
                <a:latin typeface="Arial" charset="0"/>
              </a:rPr>
              <a:t>E</a:t>
            </a:r>
            <a:r>
              <a:rPr lang="pl-PL" altLang="pl-PL" sz="900" b="1" baseline="-25000" dirty="0" err="1">
                <a:latin typeface="Arial" charset="0"/>
              </a:rPr>
              <a:t>s,p</a:t>
            </a:r>
            <a:r>
              <a:rPr lang="pl-PL" altLang="pl-PL" sz="900" b="1" baseline="-25000" dirty="0">
                <a:latin typeface="Arial" charset="0"/>
              </a:rPr>
              <a:t> </a:t>
            </a:r>
            <a:r>
              <a:rPr lang="pl-PL" altLang="pl-PL" sz="900" b="1" dirty="0">
                <a:latin typeface="Arial" charset="0"/>
              </a:rPr>
              <a:t>- emisja przy obciążeniu częściowym</a:t>
            </a:r>
          </a:p>
          <a:p>
            <a:r>
              <a:rPr lang="pl-PL" altLang="pl-PL" sz="900" b="1" dirty="0" err="1">
                <a:latin typeface="Arial" charset="0"/>
              </a:rPr>
              <a:t>E</a:t>
            </a:r>
            <a:r>
              <a:rPr lang="pl-PL" altLang="pl-PL" sz="900" b="1" baseline="-25000" dirty="0" err="1">
                <a:latin typeface="Arial" charset="0"/>
              </a:rPr>
              <a:t>s,n</a:t>
            </a:r>
            <a:r>
              <a:rPr lang="pl-PL" altLang="pl-PL" sz="900" b="1" dirty="0">
                <a:latin typeface="Arial" charset="0"/>
              </a:rPr>
              <a:t>  - emisja przy obciążeniu nominalnym</a:t>
            </a:r>
            <a:endParaRPr lang="pl-PL" altLang="pl-PL" sz="900" b="1" dirty="0"/>
          </a:p>
        </p:txBody>
      </p:sp>
      <p:pic>
        <p:nvPicPr>
          <p:cNvPr id="8" name="Picture 1589">
            <a:extLst>
              <a:ext uri="{FF2B5EF4-FFF2-40B4-BE49-F238E27FC236}">
                <a16:creationId xmlns="" xmlns:a16="http://schemas.microsoft.com/office/drawing/2014/main" id="{F4A6C054-2936-4E71-8907-F0F2C294ED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216" y="4727236"/>
            <a:ext cx="2376264" cy="39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65644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PN-EN 303-5:2023</a:t>
            </a:r>
            <a:endParaRPr lang="pl-PL" dirty="0"/>
          </a:p>
        </p:txBody>
      </p:sp>
      <p:pic>
        <p:nvPicPr>
          <p:cNvPr id="3" name="Obraz 2"/>
          <p:cNvPicPr/>
          <p:nvPr/>
        </p:nvPicPr>
        <p:blipFill>
          <a:blip r:embed="rId2"/>
          <a:stretch>
            <a:fillRect/>
          </a:stretch>
        </p:blipFill>
        <p:spPr>
          <a:xfrm>
            <a:off x="1842338" y="980728"/>
            <a:ext cx="5476875" cy="5286375"/>
          </a:xfrm>
          <a:prstGeom prst="rect">
            <a:avLst/>
          </a:prstGeom>
        </p:spPr>
      </p:pic>
    </p:spTree>
    <p:extLst>
      <p:ext uri="{BB962C8B-B14F-4D97-AF65-F5344CB8AC3E}">
        <p14:creationId xmlns:p14="http://schemas.microsoft.com/office/powerpoint/2010/main" val="35052681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latin typeface="Verdana" pitchFamily="34" charset="0"/>
                <a:ea typeface="Verdana" pitchFamily="34" charset="0"/>
                <a:cs typeface="Verdana" pitchFamily="34" charset="0"/>
              </a:rPr>
              <a:t>Różnice pomiędzy kotłami c.o. pozaklasowymi, klasowymi i spełniającymi wymagania </a:t>
            </a:r>
            <a:r>
              <a:rPr lang="pl-PL" sz="2000" dirty="0" err="1">
                <a:latin typeface="Verdana" pitchFamily="34" charset="0"/>
                <a:ea typeface="Verdana" pitchFamily="34" charset="0"/>
                <a:cs typeface="Verdana" pitchFamily="34" charset="0"/>
              </a:rPr>
              <a:t>ekoprojektu</a:t>
            </a:r>
            <a:endParaRPr lang="pl-PL" sz="2000" dirty="0">
              <a:latin typeface="Verdana" pitchFamily="34" charset="0"/>
              <a:ea typeface="Verdana" pitchFamily="34" charset="0"/>
              <a:cs typeface="Verdana" pitchFamily="34" charset="0"/>
            </a:endParaRPr>
          </a:p>
        </p:txBody>
      </p:sp>
      <p:graphicFrame>
        <p:nvGraphicFramePr>
          <p:cNvPr id="4" name="Object 1587">
            <a:extLst>
              <a:ext uri="{FF2B5EF4-FFF2-40B4-BE49-F238E27FC236}">
                <a16:creationId xmlns="" xmlns:a16="http://schemas.microsoft.com/office/drawing/2014/main" id="{9040C249-BCF5-4530-BA5D-60C17F546B36}"/>
              </a:ext>
            </a:extLst>
          </p:cNvPr>
          <p:cNvGraphicFramePr>
            <a:graphicFrameLocks noChangeAspect="1"/>
          </p:cNvGraphicFramePr>
          <p:nvPr>
            <p:extLst>
              <p:ext uri="{D42A27DB-BD31-4B8C-83A1-F6EECF244321}">
                <p14:modId xmlns:p14="http://schemas.microsoft.com/office/powerpoint/2010/main" val="1676670179"/>
              </p:ext>
            </p:extLst>
          </p:nvPr>
        </p:nvGraphicFramePr>
        <p:xfrm>
          <a:off x="-612576" y="2894066"/>
          <a:ext cx="7992888" cy="1759566"/>
        </p:xfrm>
        <a:graphic>
          <a:graphicData uri="http://schemas.openxmlformats.org/presentationml/2006/ole">
            <mc:AlternateContent xmlns:mc="http://schemas.openxmlformats.org/markup-compatibility/2006">
              <mc:Choice xmlns:v="urn:schemas-microsoft-com:vml" Requires="v">
                <p:oleObj spid="_x0000_s7266" name="Dokument" r:id="rId3" imgW="7772400" imgH="1714500" progId="Word.Document.8">
                  <p:embed/>
                </p:oleObj>
              </mc:Choice>
              <mc:Fallback>
                <p:oleObj name="Dokument" r:id="rId3" imgW="7772400" imgH="17145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576" y="2894066"/>
                        <a:ext cx="7992888" cy="1759566"/>
                      </a:xfrm>
                      <a:prstGeom prst="rect">
                        <a:avLst/>
                      </a:prstGeom>
                      <a:noFill/>
                      <a:ln>
                        <a:noFill/>
                      </a:ln>
                      <a:effectLst/>
                    </p:spPr>
                  </p:pic>
                </p:oleObj>
              </mc:Fallback>
            </mc:AlternateContent>
          </a:graphicData>
        </a:graphic>
      </p:graphicFrame>
      <p:sp>
        <p:nvSpPr>
          <p:cNvPr id="5" name="Text Box 1588">
            <a:extLst>
              <a:ext uri="{FF2B5EF4-FFF2-40B4-BE49-F238E27FC236}">
                <a16:creationId xmlns="" xmlns:a16="http://schemas.microsoft.com/office/drawing/2014/main" id="{7AA3417C-836E-4FEC-AAEE-6FCD6B98E153}"/>
              </a:ext>
            </a:extLst>
          </p:cNvPr>
          <p:cNvSpPr txBox="1">
            <a:spLocks noChangeArrowheads="1"/>
          </p:cNvSpPr>
          <p:nvPr/>
        </p:nvSpPr>
        <p:spPr bwMode="auto">
          <a:xfrm>
            <a:off x="6444208" y="2945222"/>
            <a:ext cx="2568619" cy="665811"/>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r>
              <a:rPr lang="pl-PL" altLang="pl-PL" sz="900" b="1">
                <a:latin typeface="Arial" charset="0"/>
              </a:rPr>
              <a:t>Emisja sezonowa E</a:t>
            </a:r>
            <a:r>
              <a:rPr lang="pl-PL" altLang="pl-PL" sz="900" b="1" baseline="-25000">
                <a:latin typeface="Arial" charset="0"/>
              </a:rPr>
              <a:t>s</a:t>
            </a:r>
            <a:r>
              <a:rPr lang="pl-PL" altLang="pl-PL" sz="900" b="1">
                <a:latin typeface="Arial" charset="0"/>
              </a:rPr>
              <a:t> (CO, OGC, pył, NO</a:t>
            </a:r>
            <a:r>
              <a:rPr lang="pl-PL" altLang="pl-PL" sz="900" b="1" baseline="-25000">
                <a:latin typeface="Arial" charset="0"/>
              </a:rPr>
              <a:t>x</a:t>
            </a:r>
            <a:r>
              <a:rPr lang="pl-PL" altLang="pl-PL" sz="900" b="1">
                <a:latin typeface="Arial" charset="0"/>
              </a:rPr>
              <a:t>)</a:t>
            </a:r>
          </a:p>
          <a:p>
            <a:r>
              <a:rPr lang="pl-PL" altLang="pl-PL" sz="900" b="1">
                <a:latin typeface="Arial" charset="0"/>
              </a:rPr>
              <a:t>E</a:t>
            </a:r>
            <a:r>
              <a:rPr lang="pl-PL" altLang="pl-PL" sz="900" b="1" baseline="-25000">
                <a:latin typeface="Arial" charset="0"/>
              </a:rPr>
              <a:t>s,p </a:t>
            </a:r>
            <a:r>
              <a:rPr lang="pl-PL" altLang="pl-PL" sz="900" b="1">
                <a:latin typeface="Arial" charset="0"/>
              </a:rPr>
              <a:t>- emisja przy obciążeniu częściowym</a:t>
            </a:r>
          </a:p>
          <a:p>
            <a:r>
              <a:rPr lang="pl-PL" altLang="pl-PL" sz="900" b="1">
                <a:latin typeface="Arial" charset="0"/>
              </a:rPr>
              <a:t>E</a:t>
            </a:r>
            <a:r>
              <a:rPr lang="pl-PL" altLang="pl-PL" sz="900" b="1" baseline="-25000">
                <a:latin typeface="Arial" charset="0"/>
              </a:rPr>
              <a:t>s,n</a:t>
            </a:r>
            <a:r>
              <a:rPr lang="pl-PL" altLang="pl-PL" sz="900" b="1">
                <a:latin typeface="Arial" charset="0"/>
              </a:rPr>
              <a:t>  - emisja przy obciążeniu nominalnym</a:t>
            </a:r>
            <a:endParaRPr lang="pl-PL" altLang="pl-PL" sz="900" b="1"/>
          </a:p>
        </p:txBody>
      </p:sp>
      <p:pic>
        <p:nvPicPr>
          <p:cNvPr id="6" name="Picture 1589">
            <a:extLst>
              <a:ext uri="{FF2B5EF4-FFF2-40B4-BE49-F238E27FC236}">
                <a16:creationId xmlns="" xmlns:a16="http://schemas.microsoft.com/office/drawing/2014/main" id="{AB53E5DB-C508-4A9D-8FA3-7A8ACA47B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3773849"/>
            <a:ext cx="2665335" cy="44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5">
            <a:extLst>
              <a:ext uri="{FF2B5EF4-FFF2-40B4-BE49-F238E27FC236}">
                <a16:creationId xmlns="" xmlns:a16="http://schemas.microsoft.com/office/drawing/2014/main" id="{E6C584C3-0F07-46EA-8165-9E116F9B82F2}"/>
              </a:ext>
            </a:extLst>
          </p:cNvPr>
          <p:cNvGraphicFramePr>
            <a:graphicFrameLocks noChangeAspect="1"/>
          </p:cNvGraphicFramePr>
          <p:nvPr>
            <p:extLst>
              <p:ext uri="{D42A27DB-BD31-4B8C-83A1-F6EECF244321}">
                <p14:modId xmlns:p14="http://schemas.microsoft.com/office/powerpoint/2010/main" val="4141715024"/>
              </p:ext>
            </p:extLst>
          </p:nvPr>
        </p:nvGraphicFramePr>
        <p:xfrm>
          <a:off x="457200" y="1060197"/>
          <a:ext cx="8229600" cy="1610384"/>
        </p:xfrm>
        <a:graphic>
          <a:graphicData uri="http://schemas.openxmlformats.org/presentationml/2006/ole">
            <mc:AlternateContent xmlns:mc="http://schemas.openxmlformats.org/markup-compatibility/2006">
              <mc:Choice xmlns:v="urn:schemas-microsoft-com:vml" Requires="v">
                <p:oleObj spid="_x0000_s7267" name="Obraz - mapa bitowa" r:id="rId6" imgW="11933333" imgH="2333333" progId="PBrush">
                  <p:embed/>
                </p:oleObj>
              </mc:Choice>
              <mc:Fallback>
                <p:oleObj name="Obraz - mapa bitowa" r:id="rId6" imgW="11933333" imgH="2333333"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060197"/>
                        <a:ext cx="8229600" cy="1610384"/>
                      </a:xfrm>
                      <a:prstGeom prst="rect">
                        <a:avLst/>
                      </a:prstGeom>
                      <a:noFill/>
                      <a:ln>
                        <a:noFill/>
                      </a:ln>
                      <a:effectLst/>
                    </p:spPr>
                  </p:pic>
                </p:oleObj>
              </mc:Fallback>
            </mc:AlternateContent>
          </a:graphicData>
        </a:graphic>
      </p:graphicFrame>
      <p:sp>
        <p:nvSpPr>
          <p:cNvPr id="8" name="Text Box 7">
            <a:extLst>
              <a:ext uri="{FF2B5EF4-FFF2-40B4-BE49-F238E27FC236}">
                <a16:creationId xmlns="" xmlns:a16="http://schemas.microsoft.com/office/drawing/2014/main" id="{B50C926A-98EA-4F01-B3A4-13EB1B768CEA}"/>
              </a:ext>
            </a:extLst>
          </p:cNvPr>
          <p:cNvSpPr txBox="1">
            <a:spLocks noChangeArrowheads="1"/>
          </p:cNvSpPr>
          <p:nvPr/>
        </p:nvSpPr>
        <p:spPr bwMode="auto">
          <a:xfrm>
            <a:off x="351411" y="4704788"/>
            <a:ext cx="830229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spcBef>
                <a:spcPct val="50000"/>
              </a:spcBef>
            </a:pPr>
            <a:r>
              <a:rPr lang="pl-PL" altLang="pl-PL" sz="2000" b="1" dirty="0">
                <a:latin typeface="Arial" charset="0"/>
              </a:rPr>
              <a:t>Moc minimalna, pył = </a:t>
            </a:r>
            <a:r>
              <a:rPr lang="pl-PL" altLang="pl-PL" sz="2000" b="1" dirty="0">
                <a:solidFill>
                  <a:srgbClr val="EF2C17"/>
                </a:solidFill>
                <a:latin typeface="Arial" charset="0"/>
              </a:rPr>
              <a:t>35</a:t>
            </a:r>
            <a:r>
              <a:rPr lang="pl-PL" altLang="pl-PL" sz="2000" b="1" dirty="0">
                <a:latin typeface="Arial" charset="0"/>
              </a:rPr>
              <a:t> mg/Nm3</a:t>
            </a:r>
          </a:p>
          <a:p>
            <a:pPr>
              <a:spcBef>
                <a:spcPct val="50000"/>
              </a:spcBef>
            </a:pPr>
            <a:r>
              <a:rPr lang="pl-PL" altLang="pl-PL" sz="2000" b="1" dirty="0">
                <a:latin typeface="Arial" charset="0"/>
              </a:rPr>
              <a:t>Moc nominalna, pył = </a:t>
            </a:r>
            <a:r>
              <a:rPr lang="pl-PL" altLang="pl-PL" sz="2000" b="1" dirty="0">
                <a:solidFill>
                  <a:srgbClr val="EF2C17"/>
                </a:solidFill>
                <a:latin typeface="Arial" charset="0"/>
              </a:rPr>
              <a:t>45</a:t>
            </a:r>
            <a:r>
              <a:rPr lang="pl-PL" altLang="pl-PL" sz="2000" b="1" dirty="0">
                <a:latin typeface="Arial" charset="0"/>
              </a:rPr>
              <a:t> mg/Nm3</a:t>
            </a:r>
          </a:p>
          <a:p>
            <a:pPr>
              <a:spcBef>
                <a:spcPct val="50000"/>
              </a:spcBef>
            </a:pPr>
            <a:r>
              <a:rPr lang="pl-PL" altLang="pl-PL" sz="2000" b="1" dirty="0">
                <a:latin typeface="Arial" charset="0"/>
              </a:rPr>
              <a:t>Es = (85%x</a:t>
            </a:r>
            <a:r>
              <a:rPr lang="pl-PL" altLang="pl-PL" sz="2000" b="1" dirty="0">
                <a:solidFill>
                  <a:srgbClr val="EF2C17"/>
                </a:solidFill>
                <a:latin typeface="Arial" charset="0"/>
              </a:rPr>
              <a:t>35</a:t>
            </a:r>
            <a:r>
              <a:rPr lang="pl-PL" altLang="pl-PL" sz="2000" b="1" dirty="0">
                <a:latin typeface="Arial" charset="0"/>
              </a:rPr>
              <a:t>) + (15%x</a:t>
            </a:r>
            <a:r>
              <a:rPr lang="pl-PL" altLang="pl-PL" sz="2000" b="1" dirty="0">
                <a:solidFill>
                  <a:srgbClr val="EF2C17"/>
                </a:solidFill>
                <a:latin typeface="Arial" charset="0"/>
              </a:rPr>
              <a:t>45</a:t>
            </a:r>
            <a:r>
              <a:rPr lang="pl-PL" altLang="pl-PL" sz="2000" b="1" dirty="0">
                <a:latin typeface="Arial" charset="0"/>
              </a:rPr>
              <a:t>) = 29,75 + 6,75 = </a:t>
            </a:r>
            <a:r>
              <a:rPr lang="pl-PL" altLang="pl-PL" sz="2000" b="1" u="sng" dirty="0">
                <a:solidFill>
                  <a:srgbClr val="0D690D"/>
                </a:solidFill>
                <a:latin typeface="Arial" charset="0"/>
              </a:rPr>
              <a:t>36,5</a:t>
            </a:r>
            <a:r>
              <a:rPr lang="pl-PL" altLang="pl-PL" sz="2000" b="1" u="sng" dirty="0">
                <a:latin typeface="Arial" charset="0"/>
              </a:rPr>
              <a:t> </a:t>
            </a:r>
            <a:r>
              <a:rPr lang="pl-PL" altLang="pl-PL" sz="2000" b="1" u="sng" dirty="0">
                <a:solidFill>
                  <a:srgbClr val="0D690D"/>
                </a:solidFill>
                <a:latin typeface="Arial" charset="0"/>
              </a:rPr>
              <a:t>mg/Nm3</a:t>
            </a:r>
          </a:p>
        </p:txBody>
      </p:sp>
    </p:spTree>
    <p:extLst>
      <p:ext uri="{BB962C8B-B14F-4D97-AF65-F5344CB8AC3E}">
        <p14:creationId xmlns:p14="http://schemas.microsoft.com/office/powerpoint/2010/main" val="9105221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Kotły c.o. – skutki nieprawidłowej eksploatacji</a:t>
            </a:r>
          </a:p>
        </p:txBody>
      </p:sp>
      <p:sp>
        <p:nvSpPr>
          <p:cNvPr id="4" name="Text Box 3">
            <a:extLst>
              <a:ext uri="{FF2B5EF4-FFF2-40B4-BE49-F238E27FC236}">
                <a16:creationId xmlns="" xmlns:a16="http://schemas.microsoft.com/office/drawing/2014/main" id="{3FE23739-B6D9-466F-B04E-D42C7C7072C0}"/>
              </a:ext>
            </a:extLst>
          </p:cNvPr>
          <p:cNvSpPr txBox="1">
            <a:spLocks noChangeArrowheads="1"/>
          </p:cNvSpPr>
          <p:nvPr/>
        </p:nvSpPr>
        <p:spPr bwMode="auto">
          <a:xfrm>
            <a:off x="390364" y="1043731"/>
            <a:ext cx="8363272"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just">
              <a:spcBef>
                <a:spcPct val="50000"/>
              </a:spcBef>
            </a:pPr>
            <a:r>
              <a:rPr lang="pl-PL" altLang="pl-PL" sz="1600" b="1" dirty="0">
                <a:latin typeface="Arial" panose="020B0604020202020204" pitchFamily="34" charset="0"/>
                <a:cs typeface="Arial" panose="020B0604020202020204" pitchFamily="34" charset="0"/>
              </a:rPr>
              <a:t>Kotły c.o. pozaklasowe i tradycyjne, z ręcznym zasypem paliwa podczas nieprawidłowej eksploatacji</a:t>
            </a:r>
          </a:p>
          <a:p>
            <a:pPr algn="just">
              <a:spcBef>
                <a:spcPct val="50000"/>
              </a:spcBef>
            </a:pPr>
            <a:r>
              <a:rPr lang="pl-PL" altLang="pl-PL" sz="1600" dirty="0">
                <a:latin typeface="Arial" panose="020B0604020202020204" pitchFamily="34" charset="0"/>
                <a:cs typeface="Arial" panose="020B0604020202020204" pitchFamily="34" charset="0"/>
              </a:rPr>
              <a:t>W trakcie inicjacji procesu spalania lub dorzucaniu na żar kolejnych porcji paliwa stężenie CO </a:t>
            </a:r>
            <a:r>
              <a:rPr lang="pl-PL" altLang="pl-PL" sz="1600" dirty="0" smtClean="0">
                <a:latin typeface="Arial" panose="020B0604020202020204" pitchFamily="34" charset="0"/>
                <a:cs typeface="Arial" panose="020B0604020202020204" pitchFamily="34" charset="0"/>
              </a:rPr>
              <a:t>w </a:t>
            </a:r>
            <a:r>
              <a:rPr lang="pl-PL" altLang="pl-PL" sz="1600" dirty="0">
                <a:latin typeface="Arial" panose="020B0604020202020204" pitchFamily="34" charset="0"/>
                <a:cs typeface="Arial" panose="020B0604020202020204" pitchFamily="34" charset="0"/>
              </a:rPr>
              <a:t>spalinach dochodzi do poziomu 25.000 mg/m</a:t>
            </a:r>
            <a:r>
              <a:rPr lang="pl-PL" altLang="pl-PL" sz="1600" baseline="30000" dirty="0">
                <a:latin typeface="Arial" panose="020B0604020202020204" pitchFamily="34" charset="0"/>
                <a:cs typeface="Arial" panose="020B0604020202020204" pitchFamily="34" charset="0"/>
              </a:rPr>
              <a:t>3</a:t>
            </a:r>
            <a:r>
              <a:rPr lang="pl-PL" altLang="pl-PL" sz="1600" dirty="0">
                <a:latin typeface="Arial" panose="020B0604020202020204" pitchFamily="34" charset="0"/>
                <a:cs typeface="Arial" panose="020B0604020202020204" pitchFamily="34" charset="0"/>
              </a:rPr>
              <a:t>, a i wyższe stężenia nie są rzadkością. </a:t>
            </a:r>
          </a:p>
          <a:p>
            <a:pPr algn="just">
              <a:spcBef>
                <a:spcPct val="50000"/>
              </a:spcBef>
            </a:pPr>
            <a:r>
              <a:rPr lang="pl-PL" altLang="pl-PL" sz="1600" dirty="0">
                <a:latin typeface="Arial" panose="020B0604020202020204" pitchFamily="34" charset="0"/>
                <a:cs typeface="Arial" panose="020B0604020202020204" pitchFamily="34" charset="0"/>
              </a:rPr>
              <a:t>Dobrze eksploatowane kotły c.o. z ręcznym zasypem węgla emitują około 0,5 kg pyłu na dobę. Eksploatowane niepoprawnie, czy z wykorzystaniem „trudnych paliw” </a:t>
            </a:r>
            <a:r>
              <a:rPr lang="pl-PL" altLang="pl-PL" sz="1600" dirty="0" smtClean="0">
                <a:latin typeface="Arial" panose="020B0604020202020204" pitchFamily="34" charset="0"/>
                <a:cs typeface="Arial" panose="020B0604020202020204" pitchFamily="34" charset="0"/>
              </a:rPr>
              <a:t>nawet </a:t>
            </a:r>
            <a:r>
              <a:rPr lang="pl-PL" altLang="pl-PL" sz="1600" dirty="0">
                <a:latin typeface="Arial" panose="020B0604020202020204" pitchFamily="34" charset="0"/>
                <a:cs typeface="Arial" panose="020B0604020202020204" pitchFamily="34" charset="0"/>
              </a:rPr>
              <a:t>2,5 kg pyłu na dobę.</a:t>
            </a:r>
          </a:p>
          <a:p>
            <a:pPr algn="just">
              <a:spcBef>
                <a:spcPct val="50000"/>
              </a:spcBef>
            </a:pPr>
            <a:endParaRPr lang="pl-PL" altLang="pl-PL" sz="1600" b="1" dirty="0">
              <a:latin typeface="Arial" panose="020B0604020202020204" pitchFamily="34" charset="0"/>
              <a:cs typeface="Arial" panose="020B0604020202020204" pitchFamily="34" charset="0"/>
            </a:endParaRPr>
          </a:p>
          <a:p>
            <a:pPr algn="just">
              <a:spcBef>
                <a:spcPct val="50000"/>
              </a:spcBef>
            </a:pPr>
            <a:r>
              <a:rPr lang="pl-PL" altLang="pl-PL" sz="1600" b="1" dirty="0">
                <a:latin typeface="Arial" panose="020B0604020202020204" pitchFamily="34" charset="0"/>
                <a:cs typeface="Arial" panose="020B0604020202020204" pitchFamily="34" charset="0"/>
              </a:rPr>
              <a:t>Kotły c.o. „klasowe” z automatycznym podawaniem paliwa</a:t>
            </a:r>
          </a:p>
          <a:p>
            <a:pPr algn="just">
              <a:spcBef>
                <a:spcPct val="50000"/>
              </a:spcBef>
            </a:pPr>
            <a:r>
              <a:rPr lang="pl-PL" altLang="pl-PL" sz="1600" dirty="0">
                <a:latin typeface="Arial" panose="020B0604020202020204" pitchFamily="34" charset="0"/>
                <a:cs typeface="Arial" panose="020B0604020202020204" pitchFamily="34" charset="0"/>
              </a:rPr>
              <a:t>Podczas spalania węgla kamiennego (współprądowa organizacja procesu spalania) zazwyczaj nie emitują więcej CO niż 200 mg/m</a:t>
            </a:r>
            <a:r>
              <a:rPr lang="pl-PL" altLang="pl-PL" sz="1600" baseline="30000" dirty="0">
                <a:latin typeface="Arial" panose="020B0604020202020204" pitchFamily="34" charset="0"/>
                <a:cs typeface="Arial" panose="020B0604020202020204" pitchFamily="34" charset="0"/>
              </a:rPr>
              <a:t>3</a:t>
            </a:r>
            <a:r>
              <a:rPr lang="pl-PL" altLang="pl-PL" sz="1600" dirty="0">
                <a:latin typeface="Arial" panose="020B0604020202020204" pitchFamily="34" charset="0"/>
                <a:cs typeface="Arial" panose="020B0604020202020204" pitchFamily="34" charset="0"/>
              </a:rPr>
              <a:t>,  a kotły zasilane </a:t>
            </a:r>
            <a:r>
              <a:rPr lang="pl-PL" altLang="pl-PL" sz="1600" dirty="0" err="1" smtClean="0">
                <a:latin typeface="Arial" panose="020B0604020202020204" pitchFamily="34" charset="0"/>
                <a:cs typeface="Arial" panose="020B0604020202020204" pitchFamily="34" charset="0"/>
              </a:rPr>
              <a:t>pelletami</a:t>
            </a:r>
            <a:r>
              <a:rPr lang="pl-PL" altLang="pl-PL" sz="1600" dirty="0" smtClean="0">
                <a:latin typeface="Arial" panose="020B0604020202020204" pitchFamily="34" charset="0"/>
                <a:cs typeface="Arial" panose="020B0604020202020204" pitchFamily="34" charset="0"/>
              </a:rPr>
              <a:t> </a:t>
            </a:r>
            <a:r>
              <a:rPr lang="pl-PL" altLang="pl-PL" sz="1600" dirty="0">
                <a:latin typeface="Arial" panose="020B0604020202020204" pitchFamily="34" charset="0"/>
                <a:cs typeface="Arial" panose="020B0604020202020204" pitchFamily="34" charset="0"/>
              </a:rPr>
              <a:t>drzewnymi często nie przekraczają stężeń CO rzędu 50 mg/m</a:t>
            </a:r>
            <a:r>
              <a:rPr lang="pl-PL" altLang="pl-PL" sz="1600" baseline="30000" dirty="0">
                <a:latin typeface="Arial" panose="020B0604020202020204" pitchFamily="34" charset="0"/>
                <a:cs typeface="Arial" panose="020B0604020202020204" pitchFamily="34" charset="0"/>
              </a:rPr>
              <a:t>3</a:t>
            </a:r>
            <a:r>
              <a:rPr lang="pl-PL" altLang="pl-PL" sz="1600" dirty="0">
                <a:latin typeface="Arial" panose="020B0604020202020204" pitchFamily="34" charset="0"/>
                <a:cs typeface="Arial" panose="020B0604020202020204" pitchFamily="34" charset="0"/>
              </a:rPr>
              <a:t>. </a:t>
            </a:r>
          </a:p>
          <a:p>
            <a:pPr algn="just">
              <a:spcBef>
                <a:spcPct val="50000"/>
              </a:spcBef>
            </a:pPr>
            <a:r>
              <a:rPr lang="pl-PL" altLang="pl-PL" sz="1600" dirty="0">
                <a:latin typeface="Arial" panose="020B0604020202020204" pitchFamily="34" charset="0"/>
                <a:cs typeface="Arial" panose="020B0604020202020204" pitchFamily="34" charset="0"/>
              </a:rPr>
              <a:t>Z najlepszych kotłów c.o. z automatycznym zasypem paliwa, przy dotrzymaniu komfortu cieplnego, dobowa emisja pyłu wynosi około 0,04 kg, a można ją jeszcze zredukować do nawet 0,01 kg poprzez zastosowanie elektrofiltru. </a:t>
            </a:r>
          </a:p>
        </p:txBody>
      </p:sp>
    </p:spTree>
    <p:extLst>
      <p:ext uri="{BB962C8B-B14F-4D97-AF65-F5344CB8AC3E}">
        <p14:creationId xmlns:p14="http://schemas.microsoft.com/office/powerpoint/2010/main" val="20428819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Kotły c.o. – skutki nieprawidłowej eksploatacji c.d.</a:t>
            </a:r>
          </a:p>
        </p:txBody>
      </p:sp>
      <p:graphicFrame>
        <p:nvGraphicFramePr>
          <p:cNvPr id="4" name="Obiekt 3">
            <a:extLst>
              <a:ext uri="{FF2B5EF4-FFF2-40B4-BE49-F238E27FC236}">
                <a16:creationId xmlns="" xmlns:a16="http://schemas.microsoft.com/office/drawing/2014/main" id="{F176DA40-5BFC-4EFE-8D6D-CAA2C4E10FAE}"/>
              </a:ext>
            </a:extLst>
          </p:cNvPr>
          <p:cNvGraphicFramePr>
            <a:graphicFrameLocks noChangeAspect="1"/>
          </p:cNvGraphicFramePr>
          <p:nvPr>
            <p:extLst>
              <p:ext uri="{D42A27DB-BD31-4B8C-83A1-F6EECF244321}">
                <p14:modId xmlns:p14="http://schemas.microsoft.com/office/powerpoint/2010/main" val="4014275456"/>
              </p:ext>
            </p:extLst>
          </p:nvPr>
        </p:nvGraphicFramePr>
        <p:xfrm>
          <a:off x="755576" y="1184449"/>
          <a:ext cx="3717925" cy="4824412"/>
        </p:xfrm>
        <a:graphic>
          <a:graphicData uri="http://schemas.openxmlformats.org/presentationml/2006/ole">
            <mc:AlternateContent xmlns:mc="http://schemas.openxmlformats.org/markup-compatibility/2006">
              <mc:Choice xmlns:v="urn:schemas-microsoft-com:vml" Requires="v">
                <p:oleObj spid="_x0000_s8290" name="Obraz - mapa bitowa" r:id="rId3" imgW="4123810" imgH="5353797" progId="PBrush">
                  <p:embed/>
                </p:oleObj>
              </mc:Choice>
              <mc:Fallback>
                <p:oleObj name="Obraz - mapa bitowa" r:id="rId3" imgW="4123810" imgH="5353797"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184449"/>
                        <a:ext cx="3717925"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iekt 4">
            <a:extLst>
              <a:ext uri="{FF2B5EF4-FFF2-40B4-BE49-F238E27FC236}">
                <a16:creationId xmlns="" xmlns:a16="http://schemas.microsoft.com/office/drawing/2014/main" id="{BF4759E3-BBD0-482D-AB12-FFDA386C85CC}"/>
              </a:ext>
            </a:extLst>
          </p:cNvPr>
          <p:cNvGraphicFramePr>
            <a:graphicFrameLocks noChangeAspect="1"/>
          </p:cNvGraphicFramePr>
          <p:nvPr>
            <p:extLst>
              <p:ext uri="{D42A27DB-BD31-4B8C-83A1-F6EECF244321}">
                <p14:modId xmlns:p14="http://schemas.microsoft.com/office/powerpoint/2010/main" val="1835516024"/>
              </p:ext>
            </p:extLst>
          </p:nvPr>
        </p:nvGraphicFramePr>
        <p:xfrm>
          <a:off x="4643364" y="1184449"/>
          <a:ext cx="3614737" cy="4824412"/>
        </p:xfrm>
        <a:graphic>
          <a:graphicData uri="http://schemas.openxmlformats.org/presentationml/2006/ole">
            <mc:AlternateContent xmlns:mc="http://schemas.openxmlformats.org/markup-compatibility/2006">
              <mc:Choice xmlns:v="urn:schemas-microsoft-com:vml" Requires="v">
                <p:oleObj spid="_x0000_s8291" name="Obraz - mapa bitowa" r:id="rId5" imgW="4009524" imgH="5353797" progId="PBrush">
                  <p:embed/>
                </p:oleObj>
              </mc:Choice>
              <mc:Fallback>
                <p:oleObj name="Obraz - mapa bitowa" r:id="rId5" imgW="4009524" imgH="5353797"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364" y="1184449"/>
                        <a:ext cx="3614737"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90917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Kotły c.o. – skutki nieprawidłowej eksploatacji c.d.</a:t>
            </a:r>
          </a:p>
        </p:txBody>
      </p:sp>
      <p:grpSp>
        <p:nvGrpSpPr>
          <p:cNvPr id="7" name="Grupa 6"/>
          <p:cNvGrpSpPr/>
          <p:nvPr/>
        </p:nvGrpSpPr>
        <p:grpSpPr>
          <a:xfrm>
            <a:off x="899592" y="908720"/>
            <a:ext cx="7200800" cy="5256584"/>
            <a:chOff x="899592" y="908720"/>
            <a:chExt cx="7200800" cy="5256584"/>
          </a:xfrm>
        </p:grpSpPr>
        <p:grpSp>
          <p:nvGrpSpPr>
            <p:cNvPr id="3" name="Grupa 2"/>
            <p:cNvGrpSpPr/>
            <p:nvPr/>
          </p:nvGrpSpPr>
          <p:grpSpPr>
            <a:xfrm>
              <a:off x="899592" y="908720"/>
              <a:ext cx="7200800" cy="5256584"/>
              <a:chOff x="1469405" y="1556792"/>
              <a:chExt cx="4886325" cy="3563938"/>
            </a:xfrm>
          </p:grpSpPr>
          <p:pic>
            <p:nvPicPr>
              <p:cNvPr id="10245" name="Picture 5" descr="IMG_20221117_1343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405" y="1556792"/>
                <a:ext cx="1785938"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IMG_20221117_1513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556792"/>
                <a:ext cx="2863850"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descr="IMG_20221117_1514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405" y="2949030"/>
                <a:ext cx="178593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Obraz 5"/>
            <p:cNvPicPr>
              <a:picLocks noChangeAspect="1"/>
            </p:cNvPicPr>
            <p:nvPr/>
          </p:nvPicPr>
          <p:blipFill>
            <a:blip r:embed="rId5"/>
            <a:stretch>
              <a:fillRect/>
            </a:stretch>
          </p:blipFill>
          <p:spPr>
            <a:xfrm>
              <a:off x="1547664" y="2356197"/>
              <a:ext cx="1590675" cy="533400"/>
            </a:xfrm>
            <a:prstGeom prst="rect">
              <a:avLst/>
            </a:prstGeom>
          </p:spPr>
        </p:pic>
        <p:pic>
          <p:nvPicPr>
            <p:cNvPr id="18" name="Obraz 17"/>
            <p:cNvPicPr>
              <a:picLocks noChangeAspect="1"/>
            </p:cNvPicPr>
            <p:nvPr/>
          </p:nvPicPr>
          <p:blipFill>
            <a:blip r:embed="rId5"/>
            <a:stretch>
              <a:fillRect/>
            </a:stretch>
          </p:blipFill>
          <p:spPr>
            <a:xfrm flipV="1">
              <a:off x="1791864" y="1589370"/>
              <a:ext cx="423664" cy="142067"/>
            </a:xfrm>
            <a:prstGeom prst="rect">
              <a:avLst/>
            </a:prstGeom>
          </p:spPr>
        </p:pic>
      </p:grpSp>
    </p:spTree>
    <p:extLst>
      <p:ext uri="{BB962C8B-B14F-4D97-AF65-F5344CB8AC3E}">
        <p14:creationId xmlns:p14="http://schemas.microsoft.com/office/powerpoint/2010/main" val="30128611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Kotły c.o. – skutki nieprawidłowej eksploatacji c.d.</a:t>
            </a:r>
          </a:p>
        </p:txBody>
      </p:sp>
      <p:grpSp>
        <p:nvGrpSpPr>
          <p:cNvPr id="11" name="Grupa 10"/>
          <p:cNvGrpSpPr/>
          <p:nvPr/>
        </p:nvGrpSpPr>
        <p:grpSpPr>
          <a:xfrm>
            <a:off x="352042" y="1556792"/>
            <a:ext cx="2318913" cy="4090214"/>
            <a:chOff x="639925" y="1679511"/>
            <a:chExt cx="3263063" cy="4930062"/>
          </a:xfrm>
        </p:grpSpPr>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925" y="1679511"/>
              <a:ext cx="3263063" cy="4930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pole tekstowe 16"/>
            <p:cNvSpPr txBox="1"/>
            <p:nvPr/>
          </p:nvSpPr>
          <p:spPr>
            <a:xfrm>
              <a:off x="914400" y="3937518"/>
              <a:ext cx="1978090" cy="923330"/>
            </a:xfrm>
            <a:prstGeom prst="rect">
              <a:avLst/>
            </a:prstGeom>
            <a:pattFill prst="wdDnDiag">
              <a:fgClr>
                <a:srgbClr val="FF0000"/>
              </a:fgClr>
              <a:bgClr>
                <a:schemeClr val="bg1"/>
              </a:bgClr>
            </a:pattFill>
          </p:spPr>
          <p:txBody>
            <a:bodyPr wrap="square" rtlCol="0">
              <a:spAutoFit/>
            </a:bodyPr>
            <a:lstStyle/>
            <a:p>
              <a:endParaRPr lang="pl-PL" dirty="0" smtClean="0"/>
            </a:p>
            <a:p>
              <a:endParaRPr lang="pl-PL" dirty="0"/>
            </a:p>
            <a:p>
              <a:endParaRPr lang="pl-PL" dirty="0"/>
            </a:p>
          </p:txBody>
        </p:sp>
      </p:grpSp>
      <p:grpSp>
        <p:nvGrpSpPr>
          <p:cNvPr id="13" name="Grupa 12"/>
          <p:cNvGrpSpPr/>
          <p:nvPr/>
        </p:nvGrpSpPr>
        <p:grpSpPr>
          <a:xfrm>
            <a:off x="2823508" y="1625978"/>
            <a:ext cx="2670987" cy="4021028"/>
            <a:chOff x="8229975" y="1666097"/>
            <a:chExt cx="3758484" cy="4846670"/>
          </a:xfrm>
        </p:grpSpPr>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975" y="1666097"/>
              <a:ext cx="3758484" cy="4846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ole tekstowe 14"/>
            <p:cNvSpPr txBox="1"/>
            <p:nvPr/>
          </p:nvSpPr>
          <p:spPr>
            <a:xfrm>
              <a:off x="8686800" y="3937518"/>
              <a:ext cx="1987420" cy="646331"/>
            </a:xfrm>
            <a:prstGeom prst="rect">
              <a:avLst/>
            </a:prstGeom>
            <a:pattFill prst="wdDnDiag">
              <a:fgClr>
                <a:srgbClr val="FF0000"/>
              </a:fgClr>
              <a:bgClr>
                <a:schemeClr val="bg1"/>
              </a:bgClr>
            </a:pattFill>
          </p:spPr>
          <p:txBody>
            <a:bodyPr wrap="square" rtlCol="0">
              <a:spAutoFit/>
            </a:bodyPr>
            <a:lstStyle/>
            <a:p>
              <a:endParaRPr lang="pl-PL" dirty="0" smtClean="0"/>
            </a:p>
            <a:p>
              <a:endParaRPr lang="pl-PL" dirty="0"/>
            </a:p>
          </p:txBody>
        </p:sp>
      </p:gr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8049" y="2207569"/>
            <a:ext cx="3275045" cy="260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5788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Kotły c.o. – skutki nieprawidłowej eksploatacji c.d.</a:t>
            </a:r>
          </a:p>
        </p:txBody>
      </p:sp>
      <p:pic>
        <p:nvPicPr>
          <p:cNvPr id="10" name="Obraz 9" title="Spalanie odpadó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736" y="980728"/>
            <a:ext cx="3960440" cy="5279520"/>
          </a:xfrm>
          <a:prstGeom prst="rect">
            <a:avLst/>
          </a:prstGeom>
        </p:spPr>
      </p:pic>
      <p:pic>
        <p:nvPicPr>
          <p:cNvPr id="12" name="Picture 2" title="Instalacja spalania odpadów EEW Energy from Waste GmbH, Premnitz, (Niemc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008287"/>
            <a:ext cx="3579802" cy="2623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title="Instalacja spalania odpadów EEW Energy from Waste GmbH, Premnitz, (Niemcy),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03" r="-1769"/>
          <a:stretch/>
        </p:blipFill>
        <p:spPr bwMode="auto">
          <a:xfrm>
            <a:off x="4766508" y="3717032"/>
            <a:ext cx="3651810" cy="238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3347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Proces spalania </a:t>
            </a:r>
          </a:p>
        </p:txBody>
      </p:sp>
      <p:pic>
        <p:nvPicPr>
          <p:cNvPr id="4" name="Picture 18">
            <a:extLst>
              <a:ext uri="{FF2B5EF4-FFF2-40B4-BE49-F238E27FC236}">
                <a16:creationId xmlns="" xmlns:a16="http://schemas.microsoft.com/office/drawing/2014/main" id="{9D694DA0-ED9A-444E-ABBF-BB193C3AA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13" y="1110754"/>
            <a:ext cx="785812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ole tekstowe 2">
            <a:extLst>
              <a:ext uri="{FF2B5EF4-FFF2-40B4-BE49-F238E27FC236}">
                <a16:creationId xmlns="" xmlns:a16="http://schemas.microsoft.com/office/drawing/2014/main" id="{2F8B67D8-1409-4809-87F6-26032B64FA1A}"/>
              </a:ext>
            </a:extLst>
          </p:cNvPr>
          <p:cNvSpPr txBox="1">
            <a:spLocks noChangeArrowheads="1"/>
          </p:cNvSpPr>
          <p:nvPr/>
        </p:nvSpPr>
        <p:spPr bwMode="auto">
          <a:xfrm>
            <a:off x="2773788" y="2420888"/>
            <a:ext cx="3313113" cy="461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lgn="ctr">
              <a:spcBef>
                <a:spcPct val="0"/>
              </a:spcBef>
              <a:buClrTx/>
              <a:buSzTx/>
              <a:buFontTx/>
              <a:buNone/>
            </a:pPr>
            <a:r>
              <a:rPr lang="pl-PL" altLang="pl-PL" sz="2400" b="1" dirty="0">
                <a:solidFill>
                  <a:srgbClr val="FF0000"/>
                </a:solidFill>
              </a:rPr>
              <a:t>C</a:t>
            </a:r>
            <a:r>
              <a:rPr lang="pl-PL" altLang="pl-PL" sz="2400" b="1" dirty="0"/>
              <a:t> + O</a:t>
            </a:r>
            <a:r>
              <a:rPr lang="pl-PL" altLang="pl-PL" sz="2400" b="1" baseline="-25000" dirty="0"/>
              <a:t>2</a:t>
            </a:r>
            <a:r>
              <a:rPr lang="pl-PL" altLang="pl-PL" sz="2400" b="1" dirty="0"/>
              <a:t> -&gt; CO</a:t>
            </a:r>
            <a:r>
              <a:rPr lang="pl-PL" altLang="pl-PL" sz="2400" b="1" baseline="-25000" dirty="0"/>
              <a:t>2</a:t>
            </a:r>
          </a:p>
        </p:txBody>
      </p:sp>
      <p:pic>
        <p:nvPicPr>
          <p:cNvPr id="6" name="Picture 10" descr="wegiel1">
            <a:extLst>
              <a:ext uri="{FF2B5EF4-FFF2-40B4-BE49-F238E27FC236}">
                <a16:creationId xmlns="" xmlns:a16="http://schemas.microsoft.com/office/drawing/2014/main" id="{9FCB012B-F81A-460C-808E-1927FF001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112" y="3931741"/>
            <a:ext cx="3452831"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ANd9GcRjyl8U2Zp_CSN3WuFeYXCNQzqjTyJdAfQDDErDWhLYGg3d9lYx-Q">
            <a:extLst>
              <a:ext uri="{FF2B5EF4-FFF2-40B4-BE49-F238E27FC236}">
                <a16:creationId xmlns="" xmlns:a16="http://schemas.microsoft.com/office/drawing/2014/main" id="{AD5E0769-F1DB-4B92-B916-0D89925264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113" y="5013787"/>
            <a:ext cx="860543" cy="82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25">
            <a:extLst>
              <a:ext uri="{FF2B5EF4-FFF2-40B4-BE49-F238E27FC236}">
                <a16:creationId xmlns="" xmlns:a16="http://schemas.microsoft.com/office/drawing/2014/main" id="{E505E1E4-5B99-43DF-A900-ABF610AF54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5014398"/>
            <a:ext cx="936104" cy="81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pole tekstowe 2">
            <a:extLst>
              <a:ext uri="{FF2B5EF4-FFF2-40B4-BE49-F238E27FC236}">
                <a16:creationId xmlns="" xmlns:a16="http://schemas.microsoft.com/office/drawing/2014/main" id="{2F8B67D8-1409-4809-87F6-26032B64FA1A}"/>
              </a:ext>
            </a:extLst>
          </p:cNvPr>
          <p:cNvSpPr txBox="1">
            <a:spLocks noChangeArrowheads="1"/>
          </p:cNvSpPr>
          <p:nvPr/>
        </p:nvSpPr>
        <p:spPr bwMode="auto">
          <a:xfrm>
            <a:off x="2773789" y="2967037"/>
            <a:ext cx="3313113" cy="461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lgn="ctr">
              <a:spcBef>
                <a:spcPct val="0"/>
              </a:spcBef>
              <a:buClrTx/>
              <a:buSzTx/>
              <a:buFontTx/>
              <a:buNone/>
            </a:pPr>
            <a:r>
              <a:rPr lang="pl-PL" altLang="pl-PL" sz="2400" b="1" dirty="0" smtClean="0">
                <a:solidFill>
                  <a:srgbClr val="FF0000"/>
                </a:solidFill>
              </a:rPr>
              <a:t>H</a:t>
            </a:r>
            <a:r>
              <a:rPr lang="pl-PL" altLang="pl-PL" sz="2400" b="1" baseline="-25000" dirty="0">
                <a:solidFill>
                  <a:srgbClr val="FF0000"/>
                </a:solidFill>
              </a:rPr>
              <a:t>2</a:t>
            </a:r>
            <a:r>
              <a:rPr lang="pl-PL" altLang="pl-PL" sz="2400" b="1" dirty="0" smtClean="0"/>
              <a:t> </a:t>
            </a:r>
            <a:r>
              <a:rPr lang="pl-PL" altLang="pl-PL" sz="2400" b="1" dirty="0"/>
              <a:t>+ </a:t>
            </a:r>
            <a:r>
              <a:rPr lang="pl-PL" altLang="pl-PL" sz="2400" b="1" dirty="0" smtClean="0"/>
              <a:t>0,5O</a:t>
            </a:r>
            <a:r>
              <a:rPr lang="pl-PL" altLang="pl-PL" sz="2400" b="1" baseline="-25000" dirty="0" smtClean="0"/>
              <a:t>2</a:t>
            </a:r>
            <a:r>
              <a:rPr lang="pl-PL" altLang="pl-PL" sz="2400" b="1" dirty="0" smtClean="0"/>
              <a:t> </a:t>
            </a:r>
            <a:r>
              <a:rPr lang="pl-PL" altLang="pl-PL" sz="2400" b="1" dirty="0"/>
              <a:t>-&gt; </a:t>
            </a:r>
            <a:r>
              <a:rPr lang="pl-PL" altLang="pl-PL" sz="2400" b="1" dirty="0" smtClean="0"/>
              <a:t>H</a:t>
            </a:r>
            <a:r>
              <a:rPr lang="pl-PL" altLang="pl-PL" sz="2400" b="1" baseline="-25000" dirty="0" smtClean="0"/>
              <a:t>2</a:t>
            </a:r>
            <a:r>
              <a:rPr lang="pl-PL" altLang="pl-PL" sz="2400" b="1" dirty="0"/>
              <a:t>O</a:t>
            </a:r>
            <a:endParaRPr lang="pl-PL" altLang="pl-PL" sz="2400" b="1" baseline="-25000" dirty="0"/>
          </a:p>
        </p:txBody>
      </p:sp>
      <p:pic>
        <p:nvPicPr>
          <p:cNvPr id="15" name="Obraz 14"/>
          <p:cNvPicPr/>
          <p:nvPr/>
        </p:nvPicPr>
        <p:blipFill>
          <a:blip r:embed="rId6" cstate="print">
            <a:extLst>
              <a:ext uri="{28A0092B-C50C-407E-A947-70E740481C1C}">
                <a14:useLocalDpi xmlns:a14="http://schemas.microsoft.com/office/drawing/2010/main" val="0"/>
              </a:ext>
            </a:extLst>
          </a:blip>
          <a:stretch>
            <a:fillRect/>
          </a:stretch>
        </p:blipFill>
        <p:spPr>
          <a:xfrm>
            <a:off x="2411760" y="5014398"/>
            <a:ext cx="638999" cy="827214"/>
          </a:xfrm>
          <a:prstGeom prst="rect">
            <a:avLst/>
          </a:prstGeom>
        </p:spPr>
      </p:pic>
      <p:pic>
        <p:nvPicPr>
          <p:cNvPr id="16" name="Obraz 15"/>
          <p:cNvPicPr/>
          <p:nvPr/>
        </p:nvPicPr>
        <p:blipFill>
          <a:blip r:embed="rId7" cstate="print">
            <a:extLst>
              <a:ext uri="{28A0092B-C50C-407E-A947-70E740481C1C}">
                <a14:useLocalDpi xmlns:a14="http://schemas.microsoft.com/office/drawing/2010/main" val="0"/>
              </a:ext>
            </a:extLst>
          </a:blip>
          <a:stretch>
            <a:fillRect/>
          </a:stretch>
        </p:blipFill>
        <p:spPr>
          <a:xfrm>
            <a:off x="3050759" y="5013787"/>
            <a:ext cx="1017185" cy="827825"/>
          </a:xfrm>
          <a:prstGeom prst="rect">
            <a:avLst/>
          </a:prstGeom>
        </p:spPr>
      </p:pic>
      <p:sp>
        <p:nvSpPr>
          <p:cNvPr id="3" name="pole tekstowe 2"/>
          <p:cNvSpPr txBox="1"/>
          <p:nvPr/>
        </p:nvSpPr>
        <p:spPr>
          <a:xfrm>
            <a:off x="4544175" y="4076886"/>
            <a:ext cx="2476097" cy="646331"/>
          </a:xfrm>
          <a:prstGeom prst="rect">
            <a:avLst/>
          </a:prstGeom>
          <a:noFill/>
        </p:spPr>
        <p:txBody>
          <a:bodyPr wrap="square" rtlCol="0">
            <a:spAutoFit/>
          </a:bodyPr>
          <a:lstStyle/>
          <a:p>
            <a:r>
              <a:rPr lang="pl-PL" sz="1200" dirty="0" smtClean="0"/>
              <a:t>Zawartość węgla c: 65 - 75 %</a:t>
            </a:r>
          </a:p>
          <a:p>
            <a:r>
              <a:rPr lang="pl-PL" sz="1200" dirty="0" smtClean="0"/>
              <a:t>Zawartość wodoru h: 4 – 6 %</a:t>
            </a:r>
          </a:p>
          <a:p>
            <a:r>
              <a:rPr lang="pl-PL" sz="1200" dirty="0" smtClean="0"/>
              <a:t>Wartość opałowa: 23 – 31 MJ/kg</a:t>
            </a:r>
            <a:endParaRPr lang="pl-PL" sz="1200" dirty="0"/>
          </a:p>
        </p:txBody>
      </p:sp>
      <p:sp>
        <p:nvSpPr>
          <p:cNvPr id="17" name="pole tekstowe 16"/>
          <p:cNvSpPr txBox="1"/>
          <p:nvPr/>
        </p:nvSpPr>
        <p:spPr>
          <a:xfrm>
            <a:off x="4543842" y="5099719"/>
            <a:ext cx="2476097" cy="646331"/>
          </a:xfrm>
          <a:prstGeom prst="rect">
            <a:avLst/>
          </a:prstGeom>
          <a:noFill/>
        </p:spPr>
        <p:txBody>
          <a:bodyPr wrap="square" rtlCol="0">
            <a:spAutoFit/>
          </a:bodyPr>
          <a:lstStyle/>
          <a:p>
            <a:r>
              <a:rPr lang="pl-PL" sz="1200" dirty="0" smtClean="0"/>
              <a:t>Zawartość węgla c: 35 - 45 %</a:t>
            </a:r>
          </a:p>
          <a:p>
            <a:r>
              <a:rPr lang="pl-PL" sz="1200" dirty="0" smtClean="0"/>
              <a:t>Zawartość wodoru h: 4 – 7 %</a:t>
            </a:r>
          </a:p>
          <a:p>
            <a:r>
              <a:rPr lang="pl-PL" sz="1200" dirty="0" smtClean="0"/>
              <a:t>Wartość opałowa: 10 – 19 MJ/kg</a:t>
            </a:r>
            <a:endParaRPr lang="pl-PL" sz="1200" dirty="0"/>
          </a:p>
        </p:txBody>
      </p:sp>
    </p:spTree>
    <p:extLst>
      <p:ext uri="{BB962C8B-B14F-4D97-AF65-F5344CB8AC3E}">
        <p14:creationId xmlns:p14="http://schemas.microsoft.com/office/powerpoint/2010/main" val="9993877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Kotły c.o. – tabliczka znamionowa wymagania wg PN-EN 303-5:2012</a:t>
            </a:r>
          </a:p>
        </p:txBody>
      </p:sp>
      <p:sp>
        <p:nvSpPr>
          <p:cNvPr id="4" name="Text Box 8">
            <a:extLst>
              <a:ext uri="{FF2B5EF4-FFF2-40B4-BE49-F238E27FC236}">
                <a16:creationId xmlns="" xmlns:a16="http://schemas.microsoft.com/office/drawing/2014/main" id="{8BE10DA8-1E7A-4B27-BF60-1D99D00A4BC1}"/>
              </a:ext>
            </a:extLst>
          </p:cNvPr>
          <p:cNvSpPr txBox="1">
            <a:spLocks noChangeArrowheads="1"/>
          </p:cNvSpPr>
          <p:nvPr/>
        </p:nvSpPr>
        <p:spPr bwMode="auto">
          <a:xfrm>
            <a:off x="395536" y="892771"/>
            <a:ext cx="8291264"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pl-PL"/>
            </a:defPPr>
            <a:lvl1pPr algn="l" rtl="0" eaLnBrk="0" fontAlgn="base" hangingPunct="0">
              <a:spcBef>
                <a:spcPct val="0"/>
              </a:spcBef>
              <a:spcAft>
                <a:spcPct val="0"/>
              </a:spcAft>
              <a:defRPr kern="1200">
                <a:solidFill>
                  <a:schemeClr val="tx1"/>
                </a:solidFill>
                <a:latin typeface="Myriad Pro" pitchFamily="34" charset="0"/>
                <a:ea typeface="+mn-ea"/>
                <a:cs typeface="+mn-cs"/>
              </a:defRPr>
            </a:lvl1pPr>
            <a:lvl2pPr marL="457200" algn="l" rtl="0" eaLnBrk="0" fontAlgn="base" hangingPunct="0">
              <a:spcBef>
                <a:spcPct val="0"/>
              </a:spcBef>
              <a:spcAft>
                <a:spcPct val="0"/>
              </a:spcAft>
              <a:defRPr kern="1200">
                <a:solidFill>
                  <a:schemeClr val="tx1"/>
                </a:solidFill>
                <a:latin typeface="Myriad Pro" pitchFamily="34" charset="0"/>
                <a:ea typeface="+mn-ea"/>
                <a:cs typeface="+mn-cs"/>
              </a:defRPr>
            </a:lvl2pPr>
            <a:lvl3pPr marL="914400" algn="l" rtl="0" eaLnBrk="0" fontAlgn="base" hangingPunct="0">
              <a:spcBef>
                <a:spcPct val="0"/>
              </a:spcBef>
              <a:spcAft>
                <a:spcPct val="0"/>
              </a:spcAft>
              <a:defRPr kern="1200">
                <a:solidFill>
                  <a:schemeClr val="tx1"/>
                </a:solidFill>
                <a:latin typeface="Myriad Pro"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Pro"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r>
              <a:rPr lang="pl-PL" altLang="pl-PL" sz="1600" dirty="0"/>
              <a:t>Pkt. 7 - każdy kocioł powinien być zaopatrzony w tabliczkę znamionową, która powinna być napisana w języku kraju, w którym kocioł zostanie zainstalowany i umieszczona w dostępnym miejscu.</a:t>
            </a:r>
          </a:p>
          <a:p>
            <a:endParaRPr lang="pl-PL" altLang="pl-PL" sz="1600" dirty="0"/>
          </a:p>
          <a:p>
            <a:r>
              <a:rPr lang="pl-PL" altLang="pl-PL" sz="1600" dirty="0"/>
              <a:t>Powinna zawierać co najmniej następujące informacje:</a:t>
            </a:r>
          </a:p>
          <a:p>
            <a:r>
              <a:rPr lang="pl-PL" altLang="pl-PL" sz="1600" dirty="0"/>
              <a:t>- nazwę i adres firmy producenta i ewentualnie znak firmowy producenta,</a:t>
            </a:r>
          </a:p>
          <a:p>
            <a:r>
              <a:rPr lang="pl-PL" altLang="pl-PL" sz="1600" dirty="0"/>
              <a:t>- znak handlowy, pod którym kocioł grzewczy jest sprzedawany i typ kotła,</a:t>
            </a:r>
          </a:p>
          <a:p>
            <a:r>
              <a:rPr lang="pl-PL" altLang="pl-PL" sz="1600" dirty="0"/>
              <a:t>- numer seryjny i rok budowy (dopuszczalne jest stosowanie kodu ustalonego przez producenta),</a:t>
            </a:r>
          </a:p>
          <a:p>
            <a:r>
              <a:rPr lang="pl-PL" altLang="pl-PL" sz="1600" dirty="0"/>
              <a:t>- nominalną moc cieplną lub zakres mocy cieplnej, w kW, dla każdego rodzaju paliwa,</a:t>
            </a:r>
          </a:p>
          <a:p>
            <a:r>
              <a:rPr lang="pl-PL" altLang="pl-PL" sz="1600" dirty="0"/>
              <a:t>- klasę kotła dla każdego rodzaju paliwa,</a:t>
            </a:r>
          </a:p>
          <a:p>
            <a:r>
              <a:rPr lang="pl-PL" altLang="pl-PL" sz="1600" dirty="0"/>
              <a:t>- maksymalne dopuszczalne ciśnienie robocze, w barach,</a:t>
            </a:r>
          </a:p>
          <a:p>
            <a:r>
              <a:rPr lang="pl-PL" altLang="pl-PL" sz="1600" dirty="0"/>
              <a:t>- maksymalną dopuszczalną temperaturę roboczą, w </a:t>
            </a:r>
            <a:r>
              <a:rPr lang="pl-PL" altLang="pl-PL" sz="1600" baseline="30000" dirty="0" err="1"/>
              <a:t>o</a:t>
            </a:r>
            <a:r>
              <a:rPr lang="pl-PL" altLang="pl-PL" sz="1600" dirty="0" err="1"/>
              <a:t>C</a:t>
            </a:r>
            <a:r>
              <a:rPr lang="pl-PL" altLang="pl-PL" sz="1600" dirty="0"/>
              <a:t>,</a:t>
            </a:r>
          </a:p>
          <a:p>
            <a:r>
              <a:rPr lang="pl-PL" altLang="pl-PL" sz="1600" dirty="0"/>
              <a:t>- pojemność wodną, w l,</a:t>
            </a:r>
          </a:p>
          <a:p>
            <a:r>
              <a:rPr lang="pl-PL" altLang="pl-PL" sz="1600" dirty="0"/>
              <a:t>- zasilanie elektryczne (V, </a:t>
            </a:r>
            <a:r>
              <a:rPr lang="pl-PL" altLang="pl-PL" sz="1600" dirty="0" err="1"/>
              <a:t>Hz</a:t>
            </a:r>
            <a:r>
              <a:rPr lang="pl-PL" altLang="pl-PL" sz="1600" dirty="0"/>
              <a:t>, A) i pobór mocy, w </a:t>
            </a:r>
            <a:r>
              <a:rPr lang="pl-PL" altLang="pl-PL" sz="1600" dirty="0" err="1"/>
              <a:t>W</a:t>
            </a:r>
            <a:r>
              <a:rPr lang="pl-PL" altLang="pl-PL" sz="1600" dirty="0"/>
              <a:t>,</a:t>
            </a:r>
          </a:p>
          <a:p>
            <a:r>
              <a:rPr lang="pl-PL" altLang="pl-PL" sz="1600" dirty="0"/>
              <a:t>- klasę paliwa według Rozdziału 1, a w przypadku paliwa klasy E, rodzaj paliwa do badań.</a:t>
            </a:r>
          </a:p>
          <a:p>
            <a:endParaRPr lang="pl-PL" altLang="pl-PL" sz="1600" dirty="0"/>
          </a:p>
          <a:p>
            <a:r>
              <a:rPr lang="pl-PL" altLang="pl-PL" sz="1600" dirty="0"/>
              <a:t>Tabliczka powinna być wykonana z odpowiednio trwałego materiału i z trwałymi napisami. Napisy powinny być odporne na ścieranie. W normalnych warunkach użytkowania tabliczka nie powinna się odbarwiać w stopniu utrudniającym odczytanie danych.</a:t>
            </a:r>
          </a:p>
          <a:p>
            <a:endParaRPr lang="pl-PL" altLang="pl-PL" sz="1600" dirty="0"/>
          </a:p>
          <a:p>
            <a:r>
              <a:rPr lang="pl-PL" altLang="pl-PL" sz="1600" dirty="0"/>
              <a:t>Tabliczki samoprzylepne nie powinny odklejać się pod wpływem wilgoci i temperatury. </a:t>
            </a:r>
          </a:p>
        </p:txBody>
      </p:sp>
    </p:spTree>
    <p:extLst>
      <p:ext uri="{BB962C8B-B14F-4D97-AF65-F5344CB8AC3E}">
        <p14:creationId xmlns:p14="http://schemas.microsoft.com/office/powerpoint/2010/main" val="27456305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Certyfikacja kotłów c.o.</a:t>
            </a:r>
          </a:p>
        </p:txBody>
      </p:sp>
      <p:sp>
        <p:nvSpPr>
          <p:cNvPr id="5" name="pole tekstowe 4">
            <a:extLst>
              <a:ext uri="{FF2B5EF4-FFF2-40B4-BE49-F238E27FC236}">
                <a16:creationId xmlns="" xmlns:a16="http://schemas.microsoft.com/office/drawing/2014/main" id="{976EC9A4-6FE8-4B1E-B728-2A8AEF36DC6F}"/>
              </a:ext>
            </a:extLst>
          </p:cNvPr>
          <p:cNvSpPr txBox="1"/>
          <p:nvPr/>
        </p:nvSpPr>
        <p:spPr>
          <a:xfrm>
            <a:off x="457200" y="1412776"/>
            <a:ext cx="8229600" cy="2862322"/>
          </a:xfrm>
          <a:prstGeom prst="rect">
            <a:avLst/>
          </a:prstGeom>
          <a:noFill/>
        </p:spPr>
        <p:txBody>
          <a:bodyPr wrap="square" rtlCol="0">
            <a:spAutoFit/>
          </a:bodyPr>
          <a:lstStyle/>
          <a:p>
            <a:r>
              <a:rPr lang="pl-PL" sz="2000" dirty="0"/>
              <a:t>	W Polsce zwyczajowo poprzez certyfikację kotłów c.o. rozumie się ich przebadanie zgodnie z normą PN-EN </a:t>
            </a:r>
            <a:r>
              <a:rPr lang="pl-PL" sz="2000" dirty="0" smtClean="0"/>
              <a:t>303-5, </a:t>
            </a:r>
            <a:r>
              <a:rPr lang="pl-PL" sz="2000" dirty="0"/>
              <a:t>co umożliwia określenie „wskaźników </a:t>
            </a:r>
            <a:r>
              <a:rPr lang="pl-PL" sz="2000" dirty="0" err="1"/>
              <a:t>ekoprojektowych</a:t>
            </a:r>
            <a:r>
              <a:rPr lang="pl-PL" sz="2000" dirty="0"/>
              <a:t>” i ich weryfikację oraz wydanie:</a:t>
            </a:r>
          </a:p>
          <a:p>
            <a:endParaRPr lang="pl-PL" sz="2000" dirty="0"/>
          </a:p>
          <a:p>
            <a:pPr marL="285750" indent="-285750">
              <a:buFontTx/>
              <a:buChar char="-"/>
            </a:pPr>
            <a:r>
              <a:rPr lang="pl-PL" sz="2000" dirty="0"/>
              <a:t>SPRAWOZDANIA / RAPORTU Z BADAŃ (dokument obligatoryjny wg w/w normy)</a:t>
            </a:r>
          </a:p>
          <a:p>
            <a:endParaRPr lang="pl-PL" sz="2000" dirty="0"/>
          </a:p>
          <a:p>
            <a:pPr marL="285750" indent="-285750">
              <a:buFontTx/>
              <a:buChar char="-"/>
            </a:pPr>
            <a:r>
              <a:rPr lang="pl-PL" sz="2000" dirty="0"/>
              <a:t>Świadectw, Zaświadczeń itp. skrótowych dokumentów – popularnie zwanych „certyfikatami”</a:t>
            </a:r>
          </a:p>
        </p:txBody>
      </p:sp>
    </p:spTree>
    <p:extLst>
      <p:ext uri="{BB962C8B-B14F-4D97-AF65-F5344CB8AC3E}">
        <p14:creationId xmlns:p14="http://schemas.microsoft.com/office/powerpoint/2010/main" val="37875030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Wymagania mazowieckiej uchwały antysmogowej dot. kotłów c.o.  - § 5</a:t>
            </a:r>
          </a:p>
        </p:txBody>
      </p:sp>
      <p:pic>
        <p:nvPicPr>
          <p:cNvPr id="4" name="Picture 2">
            <a:extLst>
              <a:ext uri="{FF2B5EF4-FFF2-40B4-BE49-F238E27FC236}">
                <a16:creationId xmlns="" xmlns:a16="http://schemas.microsoft.com/office/drawing/2014/main" id="{89468624-B443-46D4-93B5-AE8B17912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652" y="954175"/>
            <a:ext cx="7788696" cy="5353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57122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Wymagania mazowieckiej uchwały antysmogowej dot. kotłów c.o.  - § </a:t>
            </a:r>
            <a:r>
              <a:rPr lang="pl-PL" dirty="0" smtClean="0">
                <a:latin typeface="Verdana" pitchFamily="34" charset="0"/>
                <a:ea typeface="Verdana" pitchFamily="34" charset="0"/>
                <a:cs typeface="Verdana" pitchFamily="34" charset="0"/>
              </a:rPr>
              <a:t>5</a:t>
            </a:r>
            <a:endParaRPr lang="pl-PL" dirty="0">
              <a:latin typeface="Verdana" pitchFamily="34" charset="0"/>
              <a:ea typeface="Verdana" pitchFamily="34" charset="0"/>
              <a:cs typeface="Verdana" pitchFamily="34" charset="0"/>
            </a:endParaRPr>
          </a:p>
        </p:txBody>
      </p:sp>
      <p:pic>
        <p:nvPicPr>
          <p:cNvPr id="4" name="Picture 2">
            <a:extLst>
              <a:ext uri="{FF2B5EF4-FFF2-40B4-BE49-F238E27FC236}">
                <a16:creationId xmlns="" xmlns:a16="http://schemas.microsoft.com/office/drawing/2014/main" id="{212EF17A-8747-401C-A151-53A14A5A0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76" y="1465711"/>
            <a:ext cx="8604448" cy="3926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10334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Wymagania mazowieckiej uchwały antysmogowej dot. kotłów c.o.  - § </a:t>
            </a:r>
            <a:r>
              <a:rPr lang="pl-PL" dirty="0" smtClean="0"/>
              <a:t>5 </a:t>
            </a:r>
            <a:r>
              <a:rPr lang="pl-PL" dirty="0"/>
              <a:t>c.d.</a:t>
            </a:r>
          </a:p>
        </p:txBody>
      </p:sp>
      <p:pic>
        <p:nvPicPr>
          <p:cNvPr id="4" name="Picture 2">
            <a:extLst>
              <a:ext uri="{FF2B5EF4-FFF2-40B4-BE49-F238E27FC236}">
                <a16:creationId xmlns="" xmlns:a16="http://schemas.microsoft.com/office/drawing/2014/main" id="{C247A331-4BF4-4F95-9B78-D4693D6CA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5" y="1484784"/>
            <a:ext cx="8988110" cy="2745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 xmlns:a16="http://schemas.microsoft.com/office/drawing/2014/main" id="{8860B197-E43F-44A3-BC29-D9CFCD590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5" y="4509120"/>
            <a:ext cx="8988110" cy="947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86085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Zasobnik ciepła</a:t>
            </a:r>
            <a:endParaRPr lang="pl-PL" dirty="0"/>
          </a:p>
        </p:txBody>
      </p:sp>
      <p:grpSp>
        <p:nvGrpSpPr>
          <p:cNvPr id="3" name="Grupa 2"/>
          <p:cNvGrpSpPr/>
          <p:nvPr/>
        </p:nvGrpSpPr>
        <p:grpSpPr>
          <a:xfrm>
            <a:off x="1043608" y="980728"/>
            <a:ext cx="7344816" cy="4464496"/>
            <a:chOff x="1043670" y="758638"/>
            <a:chExt cx="10367670" cy="5521562"/>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70" y="3604823"/>
              <a:ext cx="4871940" cy="2675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0564" y="3624131"/>
              <a:ext cx="4960776" cy="2656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pole tekstowe 5"/>
            <p:cNvSpPr txBox="1"/>
            <p:nvPr/>
          </p:nvSpPr>
          <p:spPr>
            <a:xfrm>
              <a:off x="1043670" y="3198398"/>
              <a:ext cx="9947792" cy="277000"/>
            </a:xfrm>
            <a:prstGeom prst="rect">
              <a:avLst/>
            </a:prstGeom>
            <a:noFill/>
          </p:spPr>
          <p:txBody>
            <a:bodyPr wrap="square" rtlCol="0">
              <a:spAutoFit/>
            </a:bodyPr>
            <a:lstStyle/>
            <a:p>
              <a:r>
                <a:rPr lang="pl-PL" sz="1200" dirty="0">
                  <a:solidFill>
                    <a:srgbClr val="5B6AD5"/>
                  </a:solidFill>
                </a:rPr>
                <a:t>https://elektromet.pl/pl/technika-grzewcza/oferta/3/wymienniki-i-bufory</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519290" y="148196"/>
              <a:ext cx="2418733" cy="3639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194" y="5585420"/>
            <a:ext cx="8666187" cy="598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Łącznik prostoliniowy 11"/>
          <p:cNvCxnSpPr/>
          <p:nvPr/>
        </p:nvCxnSpPr>
        <p:spPr>
          <a:xfrm>
            <a:off x="2987824" y="6237312"/>
            <a:ext cx="43924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3473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Wymagania mazowieckiej uchwały antysmogowej dot. kotłów c.o.  - § </a:t>
            </a:r>
            <a:r>
              <a:rPr lang="pl-PL" dirty="0" smtClean="0">
                <a:latin typeface="Verdana" pitchFamily="34" charset="0"/>
                <a:ea typeface="Verdana" pitchFamily="34" charset="0"/>
                <a:cs typeface="Verdana" pitchFamily="34" charset="0"/>
              </a:rPr>
              <a:t>5 </a:t>
            </a:r>
            <a:r>
              <a:rPr lang="pl-PL" dirty="0">
                <a:latin typeface="Verdana" pitchFamily="34" charset="0"/>
                <a:ea typeface="Verdana" pitchFamily="34" charset="0"/>
                <a:cs typeface="Verdana" pitchFamily="34" charset="0"/>
              </a:rPr>
              <a:t>c.d.</a:t>
            </a:r>
          </a:p>
        </p:txBody>
      </p:sp>
      <p:pic>
        <p:nvPicPr>
          <p:cNvPr id="4" name="Picture 2">
            <a:extLst>
              <a:ext uri="{FF2B5EF4-FFF2-40B4-BE49-F238E27FC236}">
                <a16:creationId xmlns="" xmlns:a16="http://schemas.microsoft.com/office/drawing/2014/main" id="{6D30BAC2-3BA9-49BA-BA18-34B7B22A3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32" y="1124744"/>
            <a:ext cx="8436768" cy="123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 xmlns:a16="http://schemas.microsoft.com/office/drawing/2014/main" id="{A68BB931-C8F4-4227-9272-6DFFDC7CD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2" y="2492896"/>
            <a:ext cx="8436768" cy="2532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78508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Wymagania mazowieckiej uchwały antysmogowej dot. kotłów c.o.  - § </a:t>
            </a:r>
            <a:r>
              <a:rPr lang="pl-PL" dirty="0" smtClean="0">
                <a:latin typeface="Verdana" pitchFamily="34" charset="0"/>
                <a:ea typeface="Verdana" pitchFamily="34" charset="0"/>
                <a:cs typeface="Verdana" pitchFamily="34" charset="0"/>
              </a:rPr>
              <a:t>5 </a:t>
            </a:r>
            <a:r>
              <a:rPr lang="pl-PL" dirty="0">
                <a:latin typeface="Verdana" pitchFamily="34" charset="0"/>
                <a:ea typeface="Verdana" pitchFamily="34" charset="0"/>
                <a:cs typeface="Verdana" pitchFamily="34" charset="0"/>
              </a:rPr>
              <a:t>c.d.</a:t>
            </a:r>
            <a:endParaRPr lang="pl-PL" dirty="0"/>
          </a:p>
        </p:txBody>
      </p:sp>
      <p:pic>
        <p:nvPicPr>
          <p:cNvPr id="4" name="Picture 2">
            <a:extLst>
              <a:ext uri="{FF2B5EF4-FFF2-40B4-BE49-F238E27FC236}">
                <a16:creationId xmlns="" xmlns:a16="http://schemas.microsoft.com/office/drawing/2014/main" id="{390A09EC-AB30-4B19-AA83-3C83AE753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11" y="2836171"/>
            <a:ext cx="8415189" cy="3041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 xmlns:a16="http://schemas.microsoft.com/office/drawing/2014/main" id="{ADDA53DB-FCAF-42E5-A2A2-82D0F47C5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2" y="1523880"/>
            <a:ext cx="8436768" cy="123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19912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Wymagania mazowieckiej uchwały antysmogowej dot. kotłów c.o.  - § </a:t>
            </a:r>
            <a:r>
              <a:rPr lang="pl-PL" dirty="0" smtClean="0">
                <a:latin typeface="Verdana" pitchFamily="34" charset="0"/>
                <a:ea typeface="Verdana" pitchFamily="34" charset="0"/>
                <a:cs typeface="Verdana" pitchFamily="34" charset="0"/>
              </a:rPr>
              <a:t>5 </a:t>
            </a:r>
            <a:r>
              <a:rPr lang="pl-PL" dirty="0">
                <a:latin typeface="Verdana" pitchFamily="34" charset="0"/>
                <a:ea typeface="Verdana" pitchFamily="34" charset="0"/>
                <a:cs typeface="Verdana" pitchFamily="34" charset="0"/>
              </a:rPr>
              <a:t>c.d.</a:t>
            </a:r>
            <a:endParaRPr lang="pl-PL" dirty="0"/>
          </a:p>
        </p:txBody>
      </p:sp>
      <p:pic>
        <p:nvPicPr>
          <p:cNvPr id="6" name="Picture 2">
            <a:extLst>
              <a:ext uri="{FF2B5EF4-FFF2-40B4-BE49-F238E27FC236}">
                <a16:creationId xmlns="" xmlns:a16="http://schemas.microsoft.com/office/drawing/2014/main" id="{30873A51-6EEE-4AFD-A076-2E6EEB042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17" y="1052736"/>
            <a:ext cx="8621165"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52125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Wymagania mazowieckiej uchwały antysmogowej dot. kotłów c.o.  - § </a:t>
            </a:r>
            <a:r>
              <a:rPr lang="pl-PL" dirty="0" smtClean="0">
                <a:latin typeface="Verdana" pitchFamily="34" charset="0"/>
                <a:ea typeface="Verdana" pitchFamily="34" charset="0"/>
                <a:cs typeface="Verdana" pitchFamily="34" charset="0"/>
              </a:rPr>
              <a:t>5 </a:t>
            </a:r>
            <a:r>
              <a:rPr lang="pl-PL" dirty="0">
                <a:latin typeface="Verdana" pitchFamily="34" charset="0"/>
                <a:ea typeface="Verdana" pitchFamily="34" charset="0"/>
                <a:cs typeface="Verdana" pitchFamily="34" charset="0"/>
              </a:rPr>
              <a:t>c.d.</a:t>
            </a:r>
            <a:endParaRPr lang="pl-PL" dirty="0"/>
          </a:p>
        </p:txBody>
      </p:sp>
      <p:pic>
        <p:nvPicPr>
          <p:cNvPr id="7" name="Picture 2">
            <a:extLst>
              <a:ext uri="{FF2B5EF4-FFF2-40B4-BE49-F238E27FC236}">
                <a16:creationId xmlns="" xmlns:a16="http://schemas.microsoft.com/office/drawing/2014/main" id="{44C2F134-A6B2-4751-9731-901648D96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340768"/>
            <a:ext cx="8559449"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1648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Urządzenia grzewcze - podział</a:t>
            </a:r>
          </a:p>
        </p:txBody>
      </p:sp>
      <p:graphicFrame>
        <p:nvGraphicFramePr>
          <p:cNvPr id="4" name="Tabela 3">
            <a:extLst>
              <a:ext uri="{FF2B5EF4-FFF2-40B4-BE49-F238E27FC236}">
                <a16:creationId xmlns="" xmlns:a16="http://schemas.microsoft.com/office/drawing/2014/main" id="{A1A23C27-9C9B-4086-8DC2-817738078A6E}"/>
              </a:ext>
            </a:extLst>
          </p:cNvPr>
          <p:cNvGraphicFramePr>
            <a:graphicFrameLocks noGrp="1"/>
          </p:cNvGraphicFramePr>
          <p:nvPr>
            <p:extLst>
              <p:ext uri="{D42A27DB-BD31-4B8C-83A1-F6EECF244321}">
                <p14:modId xmlns:p14="http://schemas.microsoft.com/office/powerpoint/2010/main" val="119481144"/>
              </p:ext>
            </p:extLst>
          </p:nvPr>
        </p:nvGraphicFramePr>
        <p:xfrm>
          <a:off x="425125" y="946041"/>
          <a:ext cx="8424936" cy="5021580"/>
        </p:xfrm>
        <a:graphic>
          <a:graphicData uri="http://schemas.openxmlformats.org/drawingml/2006/table">
            <a:tbl>
              <a:tblPr firstRow="1" bandRow="1">
                <a:tableStyleId>{5C22544A-7EE6-4342-B048-85BDC9FD1C3A}</a:tableStyleId>
              </a:tblPr>
              <a:tblGrid>
                <a:gridCol w="3358589">
                  <a:extLst>
                    <a:ext uri="{9D8B030D-6E8A-4147-A177-3AD203B41FA5}">
                      <a16:colId xmlns="" xmlns:a16="http://schemas.microsoft.com/office/drawing/2014/main" val="20000"/>
                    </a:ext>
                  </a:extLst>
                </a:gridCol>
                <a:gridCol w="5066347">
                  <a:extLst>
                    <a:ext uri="{9D8B030D-6E8A-4147-A177-3AD203B41FA5}">
                      <a16:colId xmlns="" xmlns:a16="http://schemas.microsoft.com/office/drawing/2014/main" val="20001"/>
                    </a:ext>
                  </a:extLst>
                </a:gridCol>
              </a:tblGrid>
              <a:tr h="379018">
                <a:tc>
                  <a:txBody>
                    <a:bodyPr/>
                    <a:lstStyle/>
                    <a:p>
                      <a:pPr algn="ctr"/>
                      <a:r>
                        <a:rPr lang="pl-PL" sz="1400" dirty="0"/>
                        <a:t>Urządzenie grzewcze - rodzaje</a:t>
                      </a:r>
                    </a:p>
                    <a:p>
                      <a:pPr algn="ctr"/>
                      <a:r>
                        <a:rPr lang="pl-PL" sz="1400" dirty="0"/>
                        <a:t>Uchwała nr 162/17*</a:t>
                      </a:r>
                    </a:p>
                  </a:txBody>
                  <a:tcPr/>
                </a:tc>
                <a:tc>
                  <a:txBody>
                    <a:bodyPr/>
                    <a:lstStyle/>
                    <a:p>
                      <a:pPr algn="ctr"/>
                      <a:r>
                        <a:rPr lang="pl-PL" sz="1400" dirty="0"/>
                        <a:t>Akty legislacyjne i normatywne</a:t>
                      </a:r>
                    </a:p>
                  </a:txBody>
                  <a:tcPr/>
                </a:tc>
                <a:extLst>
                  <a:ext uri="{0D108BD9-81ED-4DB2-BD59-A6C34878D82A}">
                    <a16:rowId xmlns="" xmlns:a16="http://schemas.microsoft.com/office/drawing/2014/main" val="10000"/>
                  </a:ext>
                </a:extLst>
              </a:tr>
              <a:tr h="370840">
                <a:tc>
                  <a:txBody>
                    <a:bodyPr/>
                    <a:lstStyle/>
                    <a:p>
                      <a:r>
                        <a:rPr lang="pl-PL" sz="1400" b="1" dirty="0"/>
                        <a:t>Kotły</a:t>
                      </a:r>
                    </a:p>
                    <a:p>
                      <a:r>
                        <a:rPr lang="pl-PL" sz="1400" dirty="0"/>
                        <a:t>§2 pkt. 1 i 2</a:t>
                      </a:r>
                    </a:p>
                  </a:txBody>
                  <a:tcPr/>
                </a:tc>
                <a:tc>
                  <a:txBody>
                    <a:bodyPr/>
                    <a:lstStyle/>
                    <a:p>
                      <a:pPr marL="285750" indent="-285750">
                        <a:buFontTx/>
                        <a:buChar char="-"/>
                      </a:pPr>
                      <a:r>
                        <a:rPr lang="pl-PL" sz="1050" dirty="0"/>
                        <a:t>Rozporządzenie Ministra Rozwoju i Finansów z dn. 01.08.2017 r. w sprawie wymagań</a:t>
                      </a:r>
                      <a:r>
                        <a:rPr lang="pl-PL" sz="1050" baseline="0" dirty="0"/>
                        <a:t> dla kotłów na paliwa stałe z </a:t>
                      </a:r>
                      <a:r>
                        <a:rPr lang="pl-PL" sz="1050" baseline="0" dirty="0" err="1"/>
                        <a:t>późn</a:t>
                      </a:r>
                      <a:r>
                        <a:rPr lang="pl-PL" sz="1050" baseline="0" dirty="0"/>
                        <a:t>. zm.</a:t>
                      </a:r>
                    </a:p>
                    <a:p>
                      <a:pPr marL="285750" indent="-285750">
                        <a:buFontTx/>
                        <a:buChar char="-"/>
                      </a:pPr>
                      <a:r>
                        <a:rPr lang="pl-PL" sz="1050" baseline="0" dirty="0"/>
                        <a:t>Rozporządzenie Komisji (UE) 2015/</a:t>
                      </a:r>
                      <a:r>
                        <a:rPr lang="pl-PL" sz="1050" b="1" u="sng" baseline="0" dirty="0"/>
                        <a:t>1189</a:t>
                      </a:r>
                      <a:r>
                        <a:rPr lang="pl-PL" sz="1050" baseline="0" dirty="0"/>
                        <a:t> z dn. 28.04.2015 r. w sprawie wykonania dyrektywy Parlamentu Europejskiego i Rady 2009/125/WE w odniesieniu do wymogów dotyczących </a:t>
                      </a:r>
                      <a:r>
                        <a:rPr lang="pl-PL" sz="1050" b="1" u="sng" baseline="0" dirty="0" err="1"/>
                        <a:t>ekoprojektu</a:t>
                      </a:r>
                      <a:r>
                        <a:rPr lang="pl-PL" sz="1050" b="1" u="sng" baseline="0" dirty="0"/>
                        <a:t> dla kotłów </a:t>
                      </a:r>
                      <a:r>
                        <a:rPr lang="pl-PL" sz="1050" baseline="0" dirty="0"/>
                        <a:t>na paliwo stale</a:t>
                      </a:r>
                    </a:p>
                    <a:p>
                      <a:pPr marL="285750" indent="-285750">
                        <a:buFontTx/>
                        <a:buChar char="-"/>
                      </a:pPr>
                      <a:r>
                        <a:rPr lang="pl-PL" sz="1050" baseline="0" dirty="0"/>
                        <a:t>Norma </a:t>
                      </a:r>
                      <a:r>
                        <a:rPr lang="pl-PL" sz="1050" b="1" u="sng" baseline="0" dirty="0"/>
                        <a:t>PN-EN 303-5 </a:t>
                      </a:r>
                      <a:r>
                        <a:rPr lang="pl-PL" sz="1050" baseline="0" dirty="0"/>
                        <a:t>Kotły grzewcze. Część 5: Kotły grzewcze na paliwa stałe z ręcznym i automatycznym zasypem paliwa o mocy nominalnej do 500 </a:t>
                      </a:r>
                      <a:r>
                        <a:rPr lang="pl-PL" sz="1050" baseline="0" dirty="0" err="1"/>
                        <a:t>kW.</a:t>
                      </a:r>
                      <a:r>
                        <a:rPr lang="pl-PL" sz="1050" baseline="0" dirty="0"/>
                        <a:t> Terminologia, wymagania, badania i oznakowanie.</a:t>
                      </a:r>
                    </a:p>
                    <a:p>
                      <a:pPr marL="285750" indent="-285750">
                        <a:buFontTx/>
                        <a:buChar char="-"/>
                      </a:pPr>
                      <a:r>
                        <a:rPr lang="pl-PL" sz="1050" baseline="0" dirty="0"/>
                        <a:t>Rozporządzenie Delegowane Komisji (UE) 2015/</a:t>
                      </a:r>
                      <a:r>
                        <a:rPr lang="pl-PL" sz="1050" b="0" u="none" baseline="0" dirty="0"/>
                        <a:t>1187</a:t>
                      </a:r>
                      <a:r>
                        <a:rPr lang="pl-PL" sz="1050" baseline="0" dirty="0"/>
                        <a:t> z dn. 27.04.2015 r. uzupełniającego dyrektywę Parlamentu Europejskiego i Rady 2010/30/UE w odniesieniu do etykiet efektywności energetycznej dla kotłów na paliwa stałe i zestawów </a:t>
                      </a:r>
                      <a:r>
                        <a:rPr lang="pl-PL" sz="1050" kern="1200" baseline="0" dirty="0">
                          <a:solidFill>
                            <a:schemeClr val="dk1"/>
                          </a:solidFill>
                          <a:latin typeface="+mn-lt"/>
                          <a:ea typeface="+mn-ea"/>
                          <a:cs typeface="+mn-cs"/>
                        </a:rPr>
                        <a:t>zawierających kocioł na paliwo stałe, ogrzewacze dodatkowe, regulatory temperatury i urządzenia słoneczne </a:t>
                      </a:r>
                    </a:p>
                  </a:txBody>
                  <a:tcPr/>
                </a:tc>
                <a:extLst>
                  <a:ext uri="{0D108BD9-81ED-4DB2-BD59-A6C34878D82A}">
                    <a16:rowId xmlns="" xmlns:a16="http://schemas.microsoft.com/office/drawing/2014/main" val="10001"/>
                  </a:ext>
                </a:extLst>
              </a:tr>
              <a:tr h="370840">
                <a:tc>
                  <a:txBody>
                    <a:bodyPr/>
                    <a:lstStyle/>
                    <a:p>
                      <a:r>
                        <a:rPr lang="pl-PL" sz="1400" b="1" i="0" dirty="0"/>
                        <a:t>Miejscowe ogrzewacze pomieszczeń</a:t>
                      </a:r>
                    </a:p>
                    <a:p>
                      <a:pPr marL="0" marR="0" indent="0" algn="l" defTabSz="914400" rtl="0" eaLnBrk="1" fontAlgn="auto" latinLnBrk="0" hangingPunct="1">
                        <a:lnSpc>
                          <a:spcPct val="100000"/>
                        </a:lnSpc>
                        <a:spcBef>
                          <a:spcPts val="0"/>
                        </a:spcBef>
                        <a:spcAft>
                          <a:spcPts val="0"/>
                        </a:spcAft>
                        <a:buClrTx/>
                        <a:buSzTx/>
                        <a:buFontTx/>
                        <a:buNone/>
                        <a:tabLst/>
                        <a:defRPr/>
                      </a:pPr>
                      <a:r>
                        <a:rPr lang="pl-PL" sz="1400" dirty="0"/>
                        <a:t>§2 pkt. 3</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Tx/>
                        <a:buChar char="-"/>
                        <a:tabLst/>
                        <a:defRPr/>
                      </a:pPr>
                      <a:r>
                        <a:rPr lang="pl-PL" sz="1050" kern="1200" dirty="0">
                          <a:solidFill>
                            <a:schemeClr val="dk1"/>
                          </a:solidFill>
                          <a:latin typeface="+mn-lt"/>
                          <a:ea typeface="+mn-ea"/>
                          <a:cs typeface="+mn-cs"/>
                        </a:rPr>
                        <a:t>Rozporządzenie</a:t>
                      </a:r>
                      <a:r>
                        <a:rPr lang="pl-PL" sz="1050" kern="1200" baseline="0" dirty="0">
                          <a:solidFill>
                            <a:schemeClr val="dk1"/>
                          </a:solidFill>
                          <a:latin typeface="+mn-lt"/>
                          <a:ea typeface="+mn-ea"/>
                          <a:cs typeface="+mn-cs"/>
                        </a:rPr>
                        <a:t> </a:t>
                      </a:r>
                      <a:r>
                        <a:rPr lang="pl-PL" sz="1050" baseline="0" dirty="0"/>
                        <a:t>Komisji (UE) 2015/</a:t>
                      </a:r>
                      <a:r>
                        <a:rPr lang="pl-PL" sz="1050" b="1" u="sng" baseline="0" dirty="0"/>
                        <a:t>1185</a:t>
                      </a:r>
                      <a:r>
                        <a:rPr lang="pl-PL" sz="1050" baseline="0" dirty="0"/>
                        <a:t> z dn. 24.04.2015 r. w sprawie wykonania dyrektywy Parlamentu Europejskiego i Rady 2009/125/WE w odniesieniu do wymogów dotyczących </a:t>
                      </a:r>
                      <a:r>
                        <a:rPr lang="pl-PL" sz="1050" b="1" u="sng" baseline="0" dirty="0" err="1"/>
                        <a:t>ekoprojektu</a:t>
                      </a:r>
                      <a:r>
                        <a:rPr lang="pl-PL" sz="1050" b="1" u="sng" baseline="0" dirty="0"/>
                        <a:t> dla miejscowych ogrzewaczy pomieszczeń </a:t>
                      </a:r>
                      <a:r>
                        <a:rPr lang="pl-PL" sz="1050" baseline="0" dirty="0"/>
                        <a:t>na paliwo stale</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pl-PL" sz="1050" baseline="0" dirty="0"/>
                        <a:t>Normy odpowiednie dla danego typu ogrzewacza</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pl-PL" sz="1050" baseline="0" dirty="0"/>
                        <a:t>Rozporządzenie Delegowane Komisji (UE) 2015/</a:t>
                      </a:r>
                      <a:r>
                        <a:rPr lang="pl-PL" sz="1050" b="0" u="none" baseline="0" dirty="0"/>
                        <a:t>1186</a:t>
                      </a:r>
                      <a:r>
                        <a:rPr lang="pl-PL" sz="1050" baseline="0" dirty="0"/>
                        <a:t> z dn. 24.04.2015 r. uzupełniającego dyrektywę Parlamentu Europejskiego i Rady 2010/30/UE w odniesieniu do etykietowania energetycznego miejscowych ogrzewaczy pomieszczeń</a:t>
                      </a:r>
                    </a:p>
                    <a:p>
                      <a:pPr marL="285750" indent="-285750" algn="l" defTabSz="914400" rtl="0" eaLnBrk="1" latinLnBrk="0" hangingPunct="1">
                        <a:buFontTx/>
                        <a:buChar char="-"/>
                      </a:pPr>
                      <a:endParaRPr lang="pl-PL" sz="1050" kern="1200" dirty="0">
                        <a:solidFill>
                          <a:schemeClr val="dk1"/>
                        </a:solidFill>
                        <a:latin typeface="+mn-lt"/>
                        <a:ea typeface="+mn-ea"/>
                        <a:cs typeface="+mn-cs"/>
                      </a:endParaRPr>
                    </a:p>
                  </a:txBody>
                  <a:tcPr/>
                </a:tc>
                <a:extLst>
                  <a:ext uri="{0D108BD9-81ED-4DB2-BD59-A6C34878D82A}">
                    <a16:rowId xmlns="" xmlns:a16="http://schemas.microsoft.com/office/drawing/2014/main" val="10002"/>
                  </a:ext>
                </a:extLst>
              </a:tr>
            </a:tbl>
          </a:graphicData>
        </a:graphic>
      </p:graphicFrame>
      <p:sp>
        <p:nvSpPr>
          <p:cNvPr id="5" name="pole tekstowe 4">
            <a:extLst>
              <a:ext uri="{FF2B5EF4-FFF2-40B4-BE49-F238E27FC236}">
                <a16:creationId xmlns="" xmlns:a16="http://schemas.microsoft.com/office/drawing/2014/main" id="{627DE0A6-E143-4C57-B3CA-C318026CB9A3}"/>
              </a:ext>
            </a:extLst>
          </p:cNvPr>
          <p:cNvSpPr txBox="1"/>
          <p:nvPr/>
        </p:nvSpPr>
        <p:spPr>
          <a:xfrm>
            <a:off x="397066" y="5967621"/>
            <a:ext cx="8452995" cy="430887"/>
          </a:xfrm>
          <a:prstGeom prst="rect">
            <a:avLst/>
          </a:prstGeom>
          <a:noFill/>
        </p:spPr>
        <p:txBody>
          <a:bodyPr wrap="square" rtlCol="0">
            <a:spAutoFit/>
          </a:bodyPr>
          <a:lstStyle/>
          <a:p>
            <a:r>
              <a:rPr lang="pl-PL" sz="1050" dirty="0"/>
              <a:t>*) Uchwała Sejmiku Województwa Mazowieckiego z dn. 24.10.2017 r. w sprawie wprowadzenie na obszarze województwa mazowieckiego ograniczeń i zakazów w zakresie eksploatacji instalacji, w których następuje spalanie paliw</a:t>
            </a:r>
          </a:p>
        </p:txBody>
      </p:sp>
    </p:spTree>
    <p:extLst>
      <p:ext uri="{BB962C8B-B14F-4D97-AF65-F5344CB8AC3E}">
        <p14:creationId xmlns:p14="http://schemas.microsoft.com/office/powerpoint/2010/main" val="25849046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Miejscowe Ogrzewacze Pomieszczeń MOP</a:t>
            </a:r>
            <a:endParaRPr lang="pl-PL" dirty="0"/>
          </a:p>
        </p:txBody>
      </p:sp>
      <p:grpSp>
        <p:nvGrpSpPr>
          <p:cNvPr id="3" name="Grupa 2"/>
          <p:cNvGrpSpPr/>
          <p:nvPr/>
        </p:nvGrpSpPr>
        <p:grpSpPr>
          <a:xfrm>
            <a:off x="1691680" y="1458109"/>
            <a:ext cx="5760641" cy="3941784"/>
            <a:chOff x="1702878" y="989045"/>
            <a:chExt cx="7074132" cy="5601150"/>
          </a:xfrm>
        </p:grpSpPr>
        <p:pic>
          <p:nvPicPr>
            <p:cNvPr id="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269" y="989045"/>
              <a:ext cx="3152288" cy="2741270"/>
            </a:xfrm>
            <a:prstGeom prst="rect">
              <a:avLst/>
            </a:prstGeom>
            <a:noFill/>
            <a:ln w="2857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472" y="3429000"/>
              <a:ext cx="1901372" cy="2997301"/>
            </a:xfrm>
            <a:prstGeom prst="rect">
              <a:avLst/>
            </a:prstGeom>
            <a:noFill/>
            <a:ln w="38100">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5796" y="4276199"/>
              <a:ext cx="1680204" cy="2313996"/>
            </a:xfrm>
            <a:prstGeom prst="rect">
              <a:avLst/>
            </a:prstGeom>
            <a:noFill/>
            <a:ln w="2857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3" descr="DSC068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7609" y="1190809"/>
              <a:ext cx="1799401" cy="2399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2878" y="2846870"/>
              <a:ext cx="2416326" cy="3743325"/>
            </a:xfrm>
            <a:prstGeom prst="rect">
              <a:avLst/>
            </a:prstGeom>
            <a:noFill/>
            <a:ln w="38100">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587027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Miejscowe Ogrzewacze Pomieszczeń MOP</a:t>
            </a:r>
            <a:endParaRPr lang="pl-PL" dirty="0"/>
          </a:p>
        </p:txBody>
      </p:sp>
      <p:grpSp>
        <p:nvGrpSpPr>
          <p:cNvPr id="15" name="Grupa 14"/>
          <p:cNvGrpSpPr/>
          <p:nvPr/>
        </p:nvGrpSpPr>
        <p:grpSpPr>
          <a:xfrm>
            <a:off x="323528" y="857532"/>
            <a:ext cx="8820472" cy="5547896"/>
            <a:chOff x="323528" y="857532"/>
            <a:chExt cx="8820472" cy="5547896"/>
          </a:xfrm>
        </p:grpSpPr>
        <p:pic>
          <p:nvPicPr>
            <p:cNvPr id="9" name="Picture 2" title="Przykład miejscowego orzewacza pomieszcze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064" y="857532"/>
              <a:ext cx="2622359" cy="2139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pole tekstowe 9"/>
            <p:cNvSpPr txBox="1"/>
            <p:nvPr/>
          </p:nvSpPr>
          <p:spPr>
            <a:xfrm>
              <a:off x="4932040" y="2996952"/>
              <a:ext cx="3672408" cy="430887"/>
            </a:xfrm>
            <a:prstGeom prst="rect">
              <a:avLst/>
            </a:prstGeom>
            <a:noFill/>
          </p:spPr>
          <p:txBody>
            <a:bodyPr wrap="square" rtlCol="0">
              <a:spAutoFit/>
            </a:bodyPr>
            <a:lstStyle/>
            <a:p>
              <a:r>
                <a:rPr lang="pl-PL" sz="1100" dirty="0">
                  <a:solidFill>
                    <a:srgbClr val="040A10"/>
                  </a:solidFill>
                </a:rPr>
                <a:t>https://www.ofenseite.com/1111076-kaminofen-ehv-wave</a:t>
              </a:r>
            </a:p>
          </p:txBody>
        </p:sp>
        <p:pic>
          <p:nvPicPr>
            <p:cNvPr id="11" name="Picture 3" title="Przykładowy kominek naroż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067585"/>
              <a:ext cx="2088232" cy="4259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pole tekstowe 11"/>
            <p:cNvSpPr txBox="1"/>
            <p:nvPr/>
          </p:nvSpPr>
          <p:spPr>
            <a:xfrm>
              <a:off x="323528" y="5517232"/>
              <a:ext cx="4248472" cy="430887"/>
            </a:xfrm>
            <a:prstGeom prst="rect">
              <a:avLst/>
            </a:prstGeom>
            <a:noFill/>
          </p:spPr>
          <p:txBody>
            <a:bodyPr wrap="square" rtlCol="0">
              <a:spAutoFit/>
            </a:bodyPr>
            <a:lstStyle/>
            <a:p>
              <a:r>
                <a:rPr lang="pl-PL" sz="1100" dirty="0">
                  <a:solidFill>
                    <a:srgbClr val="040A10"/>
                  </a:solidFill>
                </a:rPr>
                <a:t>https://www.ofenseite.com/1310204-kaminbausatz-camina-s9-maxi</a:t>
              </a:r>
            </a:p>
          </p:txBody>
        </p:sp>
        <p:pic>
          <p:nvPicPr>
            <p:cNvPr id="13" name="Picture 4" title="Przykład miejscowego orzewacza pomieszczeń"/>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258562"/>
              <a:ext cx="1602366" cy="260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pole tekstowe 13"/>
            <p:cNvSpPr txBox="1"/>
            <p:nvPr/>
          </p:nvSpPr>
          <p:spPr>
            <a:xfrm>
              <a:off x="3167336" y="5805264"/>
              <a:ext cx="5976664" cy="600164"/>
            </a:xfrm>
            <a:prstGeom prst="rect">
              <a:avLst/>
            </a:prstGeom>
            <a:noFill/>
          </p:spPr>
          <p:txBody>
            <a:bodyPr wrap="square" rtlCol="0">
              <a:spAutoFit/>
            </a:bodyPr>
            <a:lstStyle/>
            <a:p>
              <a:r>
                <a:rPr lang="pl-PL" sz="1100" dirty="0">
                  <a:solidFill>
                    <a:srgbClr val="040A10"/>
                  </a:solidFill>
                </a:rPr>
                <a:t>https://www.gemashop.de/Heizung/Kaminoefen/Wasserfuehrende-Kaminoefen/Wasserfuehrende-Kaminoefen-fuer-Scheitholz/Kuenzel-HV-W-Kamin-Holzvergaserkessel.html</a:t>
              </a:r>
            </a:p>
          </p:txBody>
        </p:sp>
      </p:grpSp>
    </p:spTree>
    <p:extLst>
      <p:ext uri="{BB962C8B-B14F-4D97-AF65-F5344CB8AC3E}">
        <p14:creationId xmlns:p14="http://schemas.microsoft.com/office/powerpoint/2010/main" val="6441300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Miejscowe ogrzewacze pomieszczeń - definicja</a:t>
            </a:r>
          </a:p>
        </p:txBody>
      </p:sp>
      <p:pic>
        <p:nvPicPr>
          <p:cNvPr id="4" name="Object 4">
            <a:extLst>
              <a:ext uri="{FF2B5EF4-FFF2-40B4-BE49-F238E27FC236}">
                <a16:creationId xmlns="" xmlns:a16="http://schemas.microsoft.com/office/drawing/2014/main" id="{8426BB9B-262C-4A0A-8907-2A3EC846A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006" y="992786"/>
            <a:ext cx="7211988" cy="108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Object 6">
            <a:extLst>
              <a:ext uri="{FF2B5EF4-FFF2-40B4-BE49-F238E27FC236}">
                <a16:creationId xmlns="" xmlns:a16="http://schemas.microsoft.com/office/drawing/2014/main" id="{31FE4819-F3A9-40F3-B57B-25C1B8287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68" y="2228627"/>
            <a:ext cx="8748464" cy="1251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ole tekstowe 3">
            <a:extLst>
              <a:ext uri="{FF2B5EF4-FFF2-40B4-BE49-F238E27FC236}">
                <a16:creationId xmlns="" xmlns:a16="http://schemas.microsoft.com/office/drawing/2014/main" id="{499CC931-026F-4148-9B20-15ABB5F957C2}"/>
              </a:ext>
            </a:extLst>
          </p:cNvPr>
          <p:cNvSpPr txBox="1">
            <a:spLocks noChangeArrowheads="1"/>
          </p:cNvSpPr>
          <p:nvPr/>
        </p:nvSpPr>
        <p:spPr bwMode="auto">
          <a:xfrm>
            <a:off x="197768" y="3933056"/>
            <a:ext cx="8489032"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just">
              <a:buFont typeface="Wingdings 3" pitchFamily="18" charset="2"/>
              <a:buNone/>
            </a:pPr>
            <a:r>
              <a:rPr lang="pl-PL" altLang="pl-PL" dirty="0">
                <a:latin typeface="Arial" panose="020B0604020202020204" pitchFamily="34" charset="0"/>
                <a:cs typeface="Arial" panose="020B0604020202020204" pitchFamily="34" charset="0"/>
              </a:rPr>
              <a:t>Jednym z podstawowych podziałów jaki można zastosować do „MOP” jest podział na urządzenia:</a:t>
            </a:r>
          </a:p>
          <a:p>
            <a:pPr algn="just">
              <a:buFont typeface="Wingdings 3" pitchFamily="18" charset="2"/>
              <a:buNone/>
            </a:pPr>
            <a:endParaRPr lang="pl-PL" altLang="pl-PL" dirty="0">
              <a:latin typeface="Arial" panose="020B0604020202020204" pitchFamily="34" charset="0"/>
              <a:cs typeface="Arial" panose="020B0604020202020204" pitchFamily="34" charset="0"/>
            </a:endParaRPr>
          </a:p>
          <a:p>
            <a:pPr algn="just">
              <a:buFont typeface="Wingdings 3" pitchFamily="18" charset="2"/>
              <a:buNone/>
            </a:pPr>
            <a:r>
              <a:rPr lang="pl-PL" altLang="pl-PL" dirty="0">
                <a:latin typeface="Arial" panose="020B0604020202020204" pitchFamily="34" charset="0"/>
                <a:cs typeface="Arial" panose="020B0604020202020204" pitchFamily="34" charset="0"/>
              </a:rPr>
              <a:t> - z otwartą komorą spalania </a:t>
            </a:r>
          </a:p>
          <a:p>
            <a:pPr algn="just">
              <a:buFont typeface="Wingdings 3" pitchFamily="18" charset="2"/>
              <a:buNone/>
            </a:pPr>
            <a:r>
              <a:rPr lang="pl-PL" altLang="pl-PL" dirty="0">
                <a:latin typeface="Arial" panose="020B0604020202020204" pitchFamily="34" charset="0"/>
                <a:cs typeface="Arial" panose="020B0604020202020204" pitchFamily="34" charset="0"/>
              </a:rPr>
              <a:t> - zamkniętą komorą spalania. </a:t>
            </a:r>
          </a:p>
          <a:p>
            <a:pPr algn="just">
              <a:buFont typeface="Wingdings 3" pitchFamily="18" charset="2"/>
              <a:buNone/>
            </a:pPr>
            <a:endParaRPr lang="pl-PL" altLang="pl-PL" dirty="0">
              <a:latin typeface="Arial" panose="020B0604020202020204" pitchFamily="34" charset="0"/>
              <a:cs typeface="Arial" panose="020B0604020202020204" pitchFamily="34" charset="0"/>
            </a:endParaRPr>
          </a:p>
          <a:p>
            <a:pPr algn="just">
              <a:buFont typeface="Wingdings 3" pitchFamily="18" charset="2"/>
              <a:buNone/>
            </a:pPr>
            <a:r>
              <a:rPr lang="pl-PL" altLang="pl-PL" dirty="0">
                <a:latin typeface="Arial" panose="020B0604020202020204" pitchFamily="34" charset="0"/>
                <a:cs typeface="Arial" panose="020B0604020202020204" pitchFamily="34" charset="0"/>
              </a:rPr>
              <a:t>O podziale decyduje sposób doprowadzenia powietrza do spalania</a:t>
            </a:r>
            <a:r>
              <a:rPr lang="pl-PL" altLang="pl-PL" sz="1600" dirty="0"/>
              <a:t>. </a:t>
            </a:r>
          </a:p>
          <a:p>
            <a:endParaRPr lang="pl-PL" altLang="pl-PL" sz="1600" dirty="0"/>
          </a:p>
        </p:txBody>
      </p:sp>
    </p:spTree>
    <p:extLst>
      <p:ext uri="{BB962C8B-B14F-4D97-AF65-F5344CB8AC3E}">
        <p14:creationId xmlns:p14="http://schemas.microsoft.com/office/powerpoint/2010/main" val="1357416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Miejscowe ogrzewacze pomieszczeń – kominek z otwartą komorą spalania</a:t>
            </a:r>
          </a:p>
        </p:txBody>
      </p:sp>
      <p:pic>
        <p:nvPicPr>
          <p:cNvPr id="4" name="Obraz 3" descr="http://kominki-galeria.net/wp-content/uploads/2011/07/wklad-%C5%BCeliwny-firmy-Uniflam.jpg">
            <a:extLst>
              <a:ext uri="{FF2B5EF4-FFF2-40B4-BE49-F238E27FC236}">
                <a16:creationId xmlns="" xmlns:a16="http://schemas.microsoft.com/office/drawing/2014/main" id="{4697F4FB-C7C6-4453-B27D-8F17D5510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009" y="1407009"/>
            <a:ext cx="4043982" cy="404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 xmlns:a16="http://schemas.microsoft.com/office/drawing/2014/main" id="{C6736809-9F6D-47C0-A515-3FFD015E4B29}"/>
              </a:ext>
            </a:extLst>
          </p:cNvPr>
          <p:cNvSpPr>
            <a:spLocks noChangeArrowheads="1"/>
          </p:cNvSpPr>
          <p:nvPr/>
        </p:nvSpPr>
        <p:spPr bwMode="auto">
          <a:xfrm>
            <a:off x="457200" y="5949280"/>
            <a:ext cx="796926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marL="547688"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marL="822325"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marL="1096963"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marL="1371600"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spcBef>
                <a:spcPct val="0"/>
              </a:spcBef>
              <a:buClrTx/>
              <a:buSzTx/>
              <a:buFontTx/>
              <a:buNone/>
            </a:pPr>
            <a:r>
              <a:rPr lang="pl-PL" altLang="pl-PL" sz="1000">
                <a:solidFill>
                  <a:srgbClr val="00133B"/>
                </a:solidFill>
                <a:latin typeface="Arial" charset="0"/>
              </a:rPr>
              <a:t>Źródło: </a:t>
            </a:r>
            <a:r>
              <a:rPr lang="en-US" altLang="pl-PL" sz="1000">
                <a:solidFill>
                  <a:srgbClr val="00133B"/>
                </a:solidFill>
              </a:rPr>
              <a:t>http://kominki-galeria.net/wp   content/uploads/2011/07/wklad-%C5%BCeliwny-firmy-Uniflam.jpg</a:t>
            </a:r>
            <a:r>
              <a:rPr lang="pl-PL" altLang="pl-PL" sz="1000">
                <a:solidFill>
                  <a:srgbClr val="00133B"/>
                </a:solidFill>
              </a:rPr>
              <a:t> </a:t>
            </a:r>
          </a:p>
        </p:txBody>
      </p:sp>
    </p:spTree>
    <p:extLst>
      <p:ext uri="{BB962C8B-B14F-4D97-AF65-F5344CB8AC3E}">
        <p14:creationId xmlns:p14="http://schemas.microsoft.com/office/powerpoint/2010/main" val="7493246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Miejscowe ogrzewacze pomieszczeń – kominek z zamkniętą komorą spalania</a:t>
            </a:r>
          </a:p>
        </p:txBody>
      </p:sp>
      <p:pic>
        <p:nvPicPr>
          <p:cNvPr id="6" name="Obraz 5">
            <a:extLst>
              <a:ext uri="{FF2B5EF4-FFF2-40B4-BE49-F238E27FC236}">
                <a16:creationId xmlns="" xmlns:a16="http://schemas.microsoft.com/office/drawing/2014/main" id="{873C89C9-4BC1-4E81-82C7-B0BAD1FCF9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9289" y="1410669"/>
            <a:ext cx="7185421" cy="312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rostokąt 6">
            <a:extLst>
              <a:ext uri="{FF2B5EF4-FFF2-40B4-BE49-F238E27FC236}">
                <a16:creationId xmlns="" xmlns:a16="http://schemas.microsoft.com/office/drawing/2014/main" id="{46E7F89A-6853-47EA-9535-156082F45FCB}"/>
              </a:ext>
            </a:extLst>
          </p:cNvPr>
          <p:cNvSpPr>
            <a:spLocks noChangeArrowheads="1"/>
          </p:cNvSpPr>
          <p:nvPr/>
        </p:nvSpPr>
        <p:spPr bwMode="auto">
          <a:xfrm>
            <a:off x="421347" y="5877272"/>
            <a:ext cx="90917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marL="547688"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marL="822325"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marL="1096963"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marL="1371600"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spcBef>
                <a:spcPct val="0"/>
              </a:spcBef>
              <a:buClrTx/>
              <a:buSzTx/>
              <a:buFontTx/>
              <a:buNone/>
            </a:pPr>
            <a:r>
              <a:rPr lang="pl-PL" altLang="pl-PL" sz="1000" dirty="0">
                <a:solidFill>
                  <a:srgbClr val="000000"/>
                </a:solidFill>
              </a:rPr>
              <a:t>Źródło: http://www.greenheat.ie/products/stoves/insert-stoves/wood-pellet-insert-stoves/</a:t>
            </a:r>
          </a:p>
        </p:txBody>
      </p:sp>
    </p:spTree>
    <p:extLst>
      <p:ext uri="{BB962C8B-B14F-4D97-AF65-F5344CB8AC3E}">
        <p14:creationId xmlns:p14="http://schemas.microsoft.com/office/powerpoint/2010/main" val="21274531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Miejscowe ogrzewacze pomieszczeń </a:t>
            </a:r>
            <a:br>
              <a:rPr lang="pl-PL" dirty="0">
                <a:latin typeface="Verdana" pitchFamily="34" charset="0"/>
                <a:ea typeface="Verdana" pitchFamily="34" charset="0"/>
                <a:cs typeface="Verdana" pitchFamily="34" charset="0"/>
              </a:rPr>
            </a:br>
            <a:r>
              <a:rPr lang="pl-PL" dirty="0">
                <a:latin typeface="Verdana" pitchFamily="34" charset="0"/>
                <a:ea typeface="Verdana" pitchFamily="34" charset="0"/>
                <a:cs typeface="Verdana" pitchFamily="34" charset="0"/>
              </a:rPr>
              <a:t>inne rodzaje c.d.</a:t>
            </a:r>
          </a:p>
        </p:txBody>
      </p:sp>
      <p:pic>
        <p:nvPicPr>
          <p:cNvPr id="4" name="Obraz 3" descr="http://www.lechma.com.pl/wp-content/uploads/2016/11/PL500-Green-srebrny-560x560.png">
            <a:extLst>
              <a:ext uri="{FF2B5EF4-FFF2-40B4-BE49-F238E27FC236}">
                <a16:creationId xmlns="" xmlns:a16="http://schemas.microsoft.com/office/drawing/2014/main" id="{AC62B87E-7621-4714-B45F-790F2A4AB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1281315"/>
            <a:ext cx="4258149" cy="42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E9695B2B-3FB2-4B15-B034-0480D6162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331177"/>
            <a:ext cx="4875954" cy="39375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 xmlns:a16="http://schemas.microsoft.com/office/drawing/2014/main" id="{B2C2D358-DB2D-42C7-B48D-3316A9A9BAF4}"/>
              </a:ext>
            </a:extLst>
          </p:cNvPr>
          <p:cNvSpPr>
            <a:spLocks noChangeArrowheads="1"/>
          </p:cNvSpPr>
          <p:nvPr/>
        </p:nvSpPr>
        <p:spPr bwMode="auto">
          <a:xfrm>
            <a:off x="4217187" y="5297622"/>
            <a:ext cx="39369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marL="547688"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marL="822325"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marL="1096963"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marL="1371600"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lgn="ctr">
              <a:spcBef>
                <a:spcPct val="0"/>
              </a:spcBef>
              <a:buClrTx/>
              <a:buSzTx/>
              <a:buFontTx/>
              <a:buNone/>
            </a:pPr>
            <a:r>
              <a:rPr lang="pl-PL" altLang="pl-PL" sz="1000">
                <a:solidFill>
                  <a:srgbClr val="00133B"/>
                </a:solidFill>
                <a:latin typeface="Arial" charset="0"/>
              </a:rPr>
              <a:t>Źródło</a:t>
            </a:r>
            <a:r>
              <a:rPr lang="pl-PL" altLang="pl-PL" sz="1000">
                <a:latin typeface="Arial" charset="0"/>
              </a:rPr>
              <a:t>:</a:t>
            </a:r>
            <a:r>
              <a:rPr lang="pl-PL" altLang="pl-PL" sz="1800"/>
              <a:t> </a:t>
            </a:r>
            <a:r>
              <a:rPr lang="pl-PL" altLang="pl-PL" sz="1000">
                <a:solidFill>
                  <a:srgbClr val="00133B"/>
                </a:solidFill>
                <a:latin typeface="Arial" charset="0"/>
              </a:rPr>
              <a:t>http://regiodom.pl/portal/instalacje/ogrzewanie/kominki-z-plaszczem-wodnym-ogrzewanie-eleganckie-ekologiczne-i-tanie</a:t>
            </a:r>
          </a:p>
        </p:txBody>
      </p:sp>
      <p:sp>
        <p:nvSpPr>
          <p:cNvPr id="7" name="Rectangle 7">
            <a:extLst>
              <a:ext uri="{FF2B5EF4-FFF2-40B4-BE49-F238E27FC236}">
                <a16:creationId xmlns="" xmlns:a16="http://schemas.microsoft.com/office/drawing/2014/main" id="{FC99596A-5F3E-444F-BF58-53E9469BED4D}"/>
              </a:ext>
            </a:extLst>
          </p:cNvPr>
          <p:cNvSpPr>
            <a:spLocks noChangeArrowheads="1"/>
          </p:cNvSpPr>
          <p:nvPr/>
        </p:nvSpPr>
        <p:spPr bwMode="auto">
          <a:xfrm>
            <a:off x="29687" y="5434387"/>
            <a:ext cx="34998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marL="547688"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marL="822325"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marL="1096963"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marL="1371600"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lgn="ctr">
              <a:spcBef>
                <a:spcPct val="0"/>
              </a:spcBef>
              <a:buClrTx/>
              <a:buSzTx/>
              <a:buFontTx/>
              <a:buNone/>
            </a:pPr>
            <a:r>
              <a:rPr lang="pl-PL" altLang="pl-PL" sz="1000" dirty="0">
                <a:solidFill>
                  <a:srgbClr val="00133B"/>
                </a:solidFill>
                <a:latin typeface="Arial" charset="0"/>
              </a:rPr>
              <a:t>Źródło</a:t>
            </a:r>
            <a:r>
              <a:rPr lang="pl-PL" altLang="pl-PL" sz="1000" dirty="0">
                <a:latin typeface="Arial" charset="0"/>
              </a:rPr>
              <a:t>:</a:t>
            </a:r>
            <a:r>
              <a:rPr lang="pl-PL" altLang="pl-PL" sz="1000" dirty="0"/>
              <a:t> </a:t>
            </a:r>
            <a:r>
              <a:rPr lang="en-US" altLang="pl-PL" sz="1000" dirty="0"/>
              <a:t>http://</a:t>
            </a:r>
            <a:r>
              <a:rPr lang="en-US" altLang="pl-PL" sz="1000" dirty="0">
                <a:solidFill>
                  <a:srgbClr val="00133B"/>
                </a:solidFill>
              </a:rPr>
              <a:t>www.lechma.com.pl/produkty/pl500-green</a:t>
            </a:r>
            <a:r>
              <a:rPr lang="en-US" altLang="pl-PL" sz="1000" dirty="0"/>
              <a:t>/ html</a:t>
            </a:r>
          </a:p>
        </p:txBody>
      </p:sp>
    </p:spTree>
    <p:extLst>
      <p:ext uri="{BB962C8B-B14F-4D97-AF65-F5344CB8AC3E}">
        <p14:creationId xmlns:p14="http://schemas.microsoft.com/office/powerpoint/2010/main" val="17987350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Miejscowe ogrzewacze pomieszczeń </a:t>
            </a:r>
            <a:br>
              <a:rPr lang="pl-PL" dirty="0"/>
            </a:br>
            <a:r>
              <a:rPr lang="pl-PL" dirty="0"/>
              <a:t>inne rodzaje c.d.</a:t>
            </a:r>
          </a:p>
        </p:txBody>
      </p:sp>
      <p:pic>
        <p:nvPicPr>
          <p:cNvPr id="9" name="Picture 4" descr="m5d" title="Piec kaflowy starego typu">
            <a:extLst>
              <a:ext uri="{FF2B5EF4-FFF2-40B4-BE49-F238E27FC236}">
                <a16:creationId xmlns="" xmlns:a16="http://schemas.microsoft.com/office/drawing/2014/main" id="{1A92884B-31C0-42EE-A244-391CE99F5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082129"/>
            <a:ext cx="2892523" cy="422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ole tekstowe 9">
            <a:extLst>
              <a:ext uri="{FF2B5EF4-FFF2-40B4-BE49-F238E27FC236}">
                <a16:creationId xmlns="" xmlns:a16="http://schemas.microsoft.com/office/drawing/2014/main" id="{CC731932-FA8C-40E2-B66F-A1C64D2EBEB7}"/>
              </a:ext>
            </a:extLst>
          </p:cNvPr>
          <p:cNvSpPr txBox="1">
            <a:spLocks noChangeArrowheads="1"/>
          </p:cNvSpPr>
          <p:nvPr/>
        </p:nvSpPr>
        <p:spPr bwMode="auto">
          <a:xfrm>
            <a:off x="883406" y="5505720"/>
            <a:ext cx="30689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r>
              <a:rPr lang="pl-PL" altLang="pl-PL" sz="2000" dirty="0">
                <a:solidFill>
                  <a:srgbClr val="040A10"/>
                </a:solidFill>
                <a:latin typeface="Arial" panose="020B0604020202020204" pitchFamily="34" charset="0"/>
                <a:cs typeface="Arial" panose="020B0604020202020204" pitchFamily="34" charset="0"/>
              </a:rPr>
              <a:t>Piec kaflowy starego typu</a:t>
            </a:r>
          </a:p>
        </p:txBody>
      </p:sp>
      <p:sp>
        <p:nvSpPr>
          <p:cNvPr id="11" name="pole tekstowe 10">
            <a:extLst>
              <a:ext uri="{FF2B5EF4-FFF2-40B4-BE49-F238E27FC236}">
                <a16:creationId xmlns="" xmlns:a16="http://schemas.microsoft.com/office/drawing/2014/main" id="{EAF94CD9-400F-442C-A10E-9EFD6CEE6E30}"/>
              </a:ext>
            </a:extLst>
          </p:cNvPr>
          <p:cNvSpPr txBox="1">
            <a:spLocks noChangeArrowheads="1"/>
          </p:cNvSpPr>
          <p:nvPr/>
        </p:nvSpPr>
        <p:spPr bwMode="auto">
          <a:xfrm>
            <a:off x="4858041" y="5398393"/>
            <a:ext cx="33285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r>
              <a:rPr lang="pl-PL" altLang="pl-PL" sz="2000" dirty="0">
                <a:solidFill>
                  <a:srgbClr val="040A10"/>
                </a:solidFill>
                <a:latin typeface="Arial" panose="020B0604020202020204" pitchFamily="34" charset="0"/>
                <a:cs typeface="Arial" panose="020B0604020202020204" pitchFamily="34" charset="0"/>
              </a:rPr>
              <a:t>Piec kaflowy „nowoczesny”</a:t>
            </a:r>
          </a:p>
        </p:txBody>
      </p:sp>
      <p:sp>
        <p:nvSpPr>
          <p:cNvPr id="12" name="Rectangle 8">
            <a:extLst>
              <a:ext uri="{FF2B5EF4-FFF2-40B4-BE49-F238E27FC236}">
                <a16:creationId xmlns="" xmlns:a16="http://schemas.microsoft.com/office/drawing/2014/main" id="{8B72770C-FDB7-46F1-A963-7FC783D74376}"/>
              </a:ext>
            </a:extLst>
          </p:cNvPr>
          <p:cNvSpPr>
            <a:spLocks noChangeArrowheads="1"/>
          </p:cNvSpPr>
          <p:nvPr/>
        </p:nvSpPr>
        <p:spPr bwMode="auto">
          <a:xfrm>
            <a:off x="4227891" y="5727005"/>
            <a:ext cx="458885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marL="547688"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marL="822325"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marL="1096963"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marL="1371600"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lgn="ctr">
              <a:spcBef>
                <a:spcPct val="0"/>
              </a:spcBef>
              <a:buClrTx/>
              <a:buSzTx/>
              <a:buFontTx/>
              <a:buNone/>
            </a:pPr>
            <a:r>
              <a:rPr lang="pl-PL" altLang="pl-PL" sz="1000" dirty="0">
                <a:solidFill>
                  <a:srgbClr val="00133B"/>
                </a:solidFill>
                <a:latin typeface="Arial" charset="0"/>
              </a:rPr>
              <a:t>https://www.kominki-godzic.pl/inspiracje-kaflowe/nowoczesne-piece-z-kafli/?gclid=EAIaIQobChMIsOjKsc-g-wIVQkeRBR3Ocg1rEAAYASAAEgKts_D_BwE</a:t>
            </a:r>
          </a:p>
        </p:txBody>
      </p:sp>
      <p:pic>
        <p:nvPicPr>
          <p:cNvPr id="13" name="Picture 2" title="Przykład nowoczesnego pieca kaflowe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038267"/>
            <a:ext cx="1938114" cy="4284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69529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Miejscowe ogrzewacze pomieszczeń </a:t>
            </a:r>
            <a:br>
              <a:rPr lang="pl-PL" dirty="0">
                <a:latin typeface="Verdana" pitchFamily="34" charset="0"/>
                <a:ea typeface="Verdana" pitchFamily="34" charset="0"/>
                <a:cs typeface="Verdana" pitchFamily="34" charset="0"/>
              </a:rPr>
            </a:br>
            <a:r>
              <a:rPr lang="pl-PL" dirty="0">
                <a:latin typeface="Verdana" pitchFamily="34" charset="0"/>
                <a:ea typeface="Verdana" pitchFamily="34" charset="0"/>
                <a:cs typeface="Verdana" pitchFamily="34" charset="0"/>
              </a:rPr>
              <a:t>inne rodzaje c.d.</a:t>
            </a:r>
          </a:p>
        </p:txBody>
      </p:sp>
      <p:pic>
        <p:nvPicPr>
          <p:cNvPr id="4" name="Obraz 3" descr="http://www.salonsobkowiak.pl/images/kuchnia_weglowa_kw-n_brazowa.jpg">
            <a:extLst>
              <a:ext uri="{FF2B5EF4-FFF2-40B4-BE49-F238E27FC236}">
                <a16:creationId xmlns="" xmlns:a16="http://schemas.microsoft.com/office/drawing/2014/main" id="{9E2B17E4-FF1A-43C6-952C-73A022EAB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82548"/>
            <a:ext cx="3826151" cy="348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4" descr="http://www.salonsobkowiak.pl/images/kuchnia-z-plaszczem-wodnym-k-4sb.jpg">
            <a:extLst>
              <a:ext uri="{FF2B5EF4-FFF2-40B4-BE49-F238E27FC236}">
                <a16:creationId xmlns="" xmlns:a16="http://schemas.microsoft.com/office/drawing/2014/main" id="{633B7A06-2963-4F6F-BB7F-8F07C3ED6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651" y="1382548"/>
            <a:ext cx="3721357" cy="365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ole tekstowe 5">
            <a:extLst>
              <a:ext uri="{FF2B5EF4-FFF2-40B4-BE49-F238E27FC236}">
                <a16:creationId xmlns="" xmlns:a16="http://schemas.microsoft.com/office/drawing/2014/main" id="{8140A9EF-C6B2-49E1-AD96-38B17F7EAE7B}"/>
              </a:ext>
            </a:extLst>
          </p:cNvPr>
          <p:cNvSpPr txBox="1">
            <a:spLocks noChangeArrowheads="1"/>
          </p:cNvSpPr>
          <p:nvPr/>
        </p:nvSpPr>
        <p:spPr bwMode="auto">
          <a:xfrm>
            <a:off x="3391129" y="5793577"/>
            <a:ext cx="30798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r>
              <a:rPr lang="pl-PL" altLang="pl-PL" sz="1000" dirty="0">
                <a:solidFill>
                  <a:srgbClr val="000000"/>
                </a:solidFill>
                <a:latin typeface="Arial" charset="0"/>
                <a:cs typeface="Arial" charset="0"/>
              </a:rPr>
              <a:t>http://www.salonsobkowiak.pl/</a:t>
            </a:r>
          </a:p>
        </p:txBody>
      </p:sp>
    </p:spTree>
    <p:extLst>
      <p:ext uri="{BB962C8B-B14F-4D97-AF65-F5344CB8AC3E}">
        <p14:creationId xmlns:p14="http://schemas.microsoft.com/office/powerpoint/2010/main" val="2052359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Miejscowe ogrzewacze pomieszczeń kryteria sprawności i emisji zanieczyszczeń</a:t>
            </a:r>
          </a:p>
        </p:txBody>
      </p:sp>
      <p:pic>
        <p:nvPicPr>
          <p:cNvPr id="4" name="Picture 2">
            <a:extLst>
              <a:ext uri="{FF2B5EF4-FFF2-40B4-BE49-F238E27FC236}">
                <a16:creationId xmlns="" xmlns:a16="http://schemas.microsoft.com/office/drawing/2014/main" id="{13A13235-50D8-4538-A8AF-13C37E205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915968"/>
            <a:ext cx="6656312" cy="1065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 xmlns:a16="http://schemas.microsoft.com/office/drawing/2014/main" id="{EAA732AE-FA25-4AC1-BB46-BF8E3E9C4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017532"/>
            <a:ext cx="8553443" cy="4284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78722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Miejscowe ogrzewacze pomieszczeń kryteria sprawności i emisji zanieczyszczeń c.d.</a:t>
            </a:r>
          </a:p>
        </p:txBody>
      </p:sp>
      <p:pic>
        <p:nvPicPr>
          <p:cNvPr id="4" name="Picture 2">
            <a:extLst>
              <a:ext uri="{FF2B5EF4-FFF2-40B4-BE49-F238E27FC236}">
                <a16:creationId xmlns="" xmlns:a16="http://schemas.microsoft.com/office/drawing/2014/main" id="{2EE66DB9-F8FD-404B-A6D0-308E724E7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402" y="1348112"/>
            <a:ext cx="8653196" cy="416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07501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Urządzenia grzewcze </a:t>
            </a:r>
            <a:r>
              <a:rPr lang="pl-PL" sz="2000" dirty="0" smtClean="0"/>
              <a:t>– „Uchwała Antysmogowa”</a:t>
            </a:r>
            <a:endParaRPr lang="pl-PL" sz="20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644" y="908720"/>
            <a:ext cx="8229788" cy="1163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651" y="2132856"/>
            <a:ext cx="4844807"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652" y="3008401"/>
            <a:ext cx="6734854" cy="310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813" y="3464682"/>
            <a:ext cx="7068491" cy="1692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upa 4"/>
          <p:cNvGrpSpPr/>
          <p:nvPr/>
        </p:nvGrpSpPr>
        <p:grpSpPr>
          <a:xfrm>
            <a:off x="5580112" y="2003424"/>
            <a:ext cx="1728192" cy="1026819"/>
            <a:chOff x="5580112" y="2103095"/>
            <a:chExt cx="1584176" cy="821848"/>
          </a:xfrm>
        </p:grpSpPr>
        <p:sp>
          <p:nvSpPr>
            <p:cNvPr id="3" name="Strzałka w prawo 2"/>
            <p:cNvSpPr/>
            <p:nvPr/>
          </p:nvSpPr>
          <p:spPr>
            <a:xfrm rot="10800000">
              <a:off x="5580112" y="2103095"/>
              <a:ext cx="1584176" cy="82184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p:cNvSpPr txBox="1"/>
            <p:nvPr/>
          </p:nvSpPr>
          <p:spPr>
            <a:xfrm>
              <a:off x="6141410" y="2375518"/>
              <a:ext cx="864096" cy="276999"/>
            </a:xfrm>
            <a:prstGeom prst="rect">
              <a:avLst/>
            </a:prstGeom>
            <a:noFill/>
          </p:spPr>
          <p:txBody>
            <a:bodyPr wrap="square" rtlCol="0">
              <a:spAutoFit/>
            </a:bodyPr>
            <a:lstStyle/>
            <a:p>
              <a:pPr algn="ctr"/>
              <a:r>
                <a:rPr lang="pl-PL" sz="1200" b="1" dirty="0" smtClean="0"/>
                <a:t>Kotły c.o</a:t>
              </a:r>
              <a:r>
                <a:rPr lang="pl-PL" sz="1200" dirty="0" smtClean="0"/>
                <a:t>.</a:t>
              </a:r>
              <a:endParaRPr lang="pl-PL" sz="1200" dirty="0"/>
            </a:p>
          </p:txBody>
        </p:sp>
      </p:grpSp>
      <p:grpSp>
        <p:nvGrpSpPr>
          <p:cNvPr id="8" name="Grupa 7"/>
          <p:cNvGrpSpPr/>
          <p:nvPr/>
        </p:nvGrpSpPr>
        <p:grpSpPr>
          <a:xfrm>
            <a:off x="7380312" y="3483668"/>
            <a:ext cx="1656184" cy="1533879"/>
            <a:chOff x="2411760" y="4893705"/>
            <a:chExt cx="1470777" cy="1533879"/>
          </a:xfrm>
        </p:grpSpPr>
        <p:sp>
          <p:nvSpPr>
            <p:cNvPr id="7" name="Strzałka w dół 6"/>
            <p:cNvSpPr/>
            <p:nvPr/>
          </p:nvSpPr>
          <p:spPr>
            <a:xfrm rot="5400000">
              <a:off x="2328896" y="4976569"/>
              <a:ext cx="1533879" cy="1368152"/>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p:cNvSpPr txBox="1"/>
            <p:nvPr/>
          </p:nvSpPr>
          <p:spPr>
            <a:xfrm>
              <a:off x="2529261" y="5421776"/>
              <a:ext cx="1353276" cy="461665"/>
            </a:xfrm>
            <a:prstGeom prst="rect">
              <a:avLst/>
            </a:prstGeom>
            <a:noFill/>
          </p:spPr>
          <p:txBody>
            <a:bodyPr wrap="square" rtlCol="0">
              <a:spAutoFit/>
            </a:bodyPr>
            <a:lstStyle/>
            <a:p>
              <a:pPr algn="ctr"/>
              <a:r>
                <a:rPr lang="pl-PL" sz="1200" dirty="0" smtClean="0"/>
                <a:t>Wymiana kotłów „pozaklasowych”</a:t>
              </a:r>
              <a:endParaRPr lang="pl-PL" sz="1200" dirty="0"/>
            </a:p>
          </p:txBody>
        </p:sp>
      </p:grpSp>
      <p:grpSp>
        <p:nvGrpSpPr>
          <p:cNvPr id="9" name="Grupa 8"/>
          <p:cNvGrpSpPr/>
          <p:nvPr/>
        </p:nvGrpSpPr>
        <p:grpSpPr>
          <a:xfrm>
            <a:off x="270652" y="5157191"/>
            <a:ext cx="2469982" cy="1126855"/>
            <a:chOff x="2483768" y="5110456"/>
            <a:chExt cx="2469982" cy="1126855"/>
          </a:xfrm>
        </p:grpSpPr>
        <p:sp>
          <p:nvSpPr>
            <p:cNvPr id="15" name="Strzałka w dół 14"/>
            <p:cNvSpPr/>
            <p:nvPr/>
          </p:nvSpPr>
          <p:spPr>
            <a:xfrm rot="10800000">
              <a:off x="2483768" y="5110456"/>
              <a:ext cx="2469982" cy="112685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ole tekstowe 15"/>
            <p:cNvSpPr txBox="1"/>
            <p:nvPr/>
          </p:nvSpPr>
          <p:spPr>
            <a:xfrm>
              <a:off x="3042120" y="5445224"/>
              <a:ext cx="1353276" cy="646331"/>
            </a:xfrm>
            <a:prstGeom prst="rect">
              <a:avLst/>
            </a:prstGeom>
            <a:noFill/>
          </p:spPr>
          <p:txBody>
            <a:bodyPr wrap="square" rtlCol="0">
              <a:spAutoFit/>
            </a:bodyPr>
            <a:lstStyle/>
            <a:p>
              <a:pPr algn="ctr"/>
              <a:r>
                <a:rPr lang="pl-PL" sz="1200" dirty="0" smtClean="0"/>
                <a:t>Pozostają kotły </a:t>
              </a:r>
              <a:br>
                <a:rPr lang="pl-PL" sz="1200" dirty="0" smtClean="0"/>
              </a:br>
              <a:r>
                <a:rPr lang="pl-PL" sz="1200" dirty="0" smtClean="0"/>
                <a:t>„5 klasy” i/lub </a:t>
              </a:r>
            </a:p>
            <a:p>
              <a:pPr algn="ctr"/>
              <a:r>
                <a:rPr lang="pl-PL" sz="1200" dirty="0" smtClean="0"/>
                <a:t>„</a:t>
              </a:r>
              <a:r>
                <a:rPr lang="pl-PL" sz="1200" dirty="0" err="1" smtClean="0"/>
                <a:t>ekoprojektowe</a:t>
              </a:r>
              <a:r>
                <a:rPr lang="pl-PL" sz="1200" dirty="0" smtClean="0"/>
                <a:t>”</a:t>
              </a:r>
              <a:endParaRPr lang="pl-PL" sz="1200" dirty="0"/>
            </a:p>
          </p:txBody>
        </p:sp>
      </p:grpSp>
    </p:spTree>
    <p:extLst>
      <p:ext uri="{BB962C8B-B14F-4D97-AF65-F5344CB8AC3E}">
        <p14:creationId xmlns:p14="http://schemas.microsoft.com/office/powerpoint/2010/main" val="15299731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latin typeface="Verdana" pitchFamily="34" charset="0"/>
                <a:ea typeface="Verdana" pitchFamily="34" charset="0"/>
                <a:cs typeface="Verdana" pitchFamily="34" charset="0"/>
              </a:rPr>
              <a:t>Wymagania mazowieckiej uchwały antysmogowej dot. miejscowych ogrzewaczy pomieszczeń - § </a:t>
            </a:r>
            <a:r>
              <a:rPr lang="pl-PL" sz="2000" dirty="0" smtClean="0">
                <a:latin typeface="Verdana" pitchFamily="34" charset="0"/>
                <a:ea typeface="Verdana" pitchFamily="34" charset="0"/>
                <a:cs typeface="Verdana" pitchFamily="34" charset="0"/>
              </a:rPr>
              <a:t>6</a:t>
            </a:r>
            <a:endParaRPr lang="pl-PL" sz="2000" dirty="0">
              <a:latin typeface="Verdana" pitchFamily="34" charset="0"/>
              <a:ea typeface="Verdana" pitchFamily="34" charset="0"/>
              <a:cs typeface="Verdana" pitchFamily="34" charset="0"/>
            </a:endParaRPr>
          </a:p>
        </p:txBody>
      </p:sp>
      <p:pic>
        <p:nvPicPr>
          <p:cNvPr id="4" name="Picture 2">
            <a:extLst>
              <a:ext uri="{FF2B5EF4-FFF2-40B4-BE49-F238E27FC236}">
                <a16:creationId xmlns="" xmlns:a16="http://schemas.microsoft.com/office/drawing/2014/main" id="{8C2BF119-3D07-4132-BAF5-61161161F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1528" y="1150692"/>
            <a:ext cx="2980943" cy="812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 xmlns:a16="http://schemas.microsoft.com/office/drawing/2014/main" id="{CBE076CB-7CB4-4130-816C-629479D39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48" y="2276872"/>
            <a:ext cx="8873704" cy="3395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8251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Wymagania mazowieckiej uchwały antysmogowej dot. miejscowych ogrzewaczy pomieszczeń - § 7 c.d.</a:t>
            </a:r>
          </a:p>
        </p:txBody>
      </p:sp>
      <p:pic>
        <p:nvPicPr>
          <p:cNvPr id="4" name="Picture 2">
            <a:extLst>
              <a:ext uri="{FF2B5EF4-FFF2-40B4-BE49-F238E27FC236}">
                <a16:creationId xmlns="" xmlns:a16="http://schemas.microsoft.com/office/drawing/2014/main" id="{DCE1F387-DE04-4945-A98F-88DB16879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466" y="2060848"/>
            <a:ext cx="8705068" cy="2294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33753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Wymagania mazowieckiej uchwały antysmogowej dot. miejscowych ogrzewaczy pomieszczeń - § 7 c.d.</a:t>
            </a:r>
          </a:p>
        </p:txBody>
      </p:sp>
      <p:pic>
        <p:nvPicPr>
          <p:cNvPr id="5" name="Picture 2">
            <a:extLst>
              <a:ext uri="{FF2B5EF4-FFF2-40B4-BE49-F238E27FC236}">
                <a16:creationId xmlns="" xmlns:a16="http://schemas.microsoft.com/office/drawing/2014/main" id="{397F6491-322F-4130-AE16-2515B0AEE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94" y="1988840"/>
            <a:ext cx="8667211" cy="2046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88202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Wymagania mazowieckiej uchwały antysmogowej dot. miejscowych ogrzewaczy pomieszczeń - § 7 c.d.</a:t>
            </a:r>
          </a:p>
        </p:txBody>
      </p:sp>
      <p:pic>
        <p:nvPicPr>
          <p:cNvPr id="3" name="Obraz 2">
            <a:extLst>
              <a:ext uri="{FF2B5EF4-FFF2-40B4-BE49-F238E27FC236}">
                <a16:creationId xmlns="" xmlns:a16="http://schemas.microsoft.com/office/drawing/2014/main" id="{482F152E-2E92-4B55-9A4C-9FF0677FB023}"/>
              </a:ext>
            </a:extLst>
          </p:cNvPr>
          <p:cNvPicPr>
            <a:picLocks noChangeAspect="1"/>
          </p:cNvPicPr>
          <p:nvPr/>
        </p:nvPicPr>
        <p:blipFill>
          <a:blip r:embed="rId2"/>
          <a:stretch>
            <a:fillRect/>
          </a:stretch>
        </p:blipFill>
        <p:spPr>
          <a:xfrm>
            <a:off x="269776" y="2060848"/>
            <a:ext cx="8604448" cy="2175282"/>
          </a:xfrm>
          <a:prstGeom prst="rect">
            <a:avLst/>
          </a:prstGeom>
        </p:spPr>
      </p:pic>
    </p:spTree>
    <p:extLst>
      <p:ext uri="{BB962C8B-B14F-4D97-AF65-F5344CB8AC3E}">
        <p14:creationId xmlns:p14="http://schemas.microsoft.com/office/powerpoint/2010/main" val="28641232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Wymagania mazowieckiej uchwały antysmogowej dot. miejscowych ogrzewaczy pomieszczeń - § 7 c.d.</a:t>
            </a:r>
          </a:p>
        </p:txBody>
      </p:sp>
      <p:pic>
        <p:nvPicPr>
          <p:cNvPr id="4" name="Obraz 3">
            <a:extLst>
              <a:ext uri="{FF2B5EF4-FFF2-40B4-BE49-F238E27FC236}">
                <a16:creationId xmlns="" xmlns:a16="http://schemas.microsoft.com/office/drawing/2014/main" id="{EF236514-7070-4A5B-B232-0A0D9E9B72A6}"/>
              </a:ext>
            </a:extLst>
          </p:cNvPr>
          <p:cNvPicPr>
            <a:picLocks noChangeAspect="1"/>
          </p:cNvPicPr>
          <p:nvPr/>
        </p:nvPicPr>
        <p:blipFill>
          <a:blip r:embed="rId2"/>
          <a:stretch>
            <a:fillRect/>
          </a:stretch>
        </p:blipFill>
        <p:spPr>
          <a:xfrm>
            <a:off x="304918" y="1628800"/>
            <a:ext cx="8534163" cy="3303547"/>
          </a:xfrm>
          <a:prstGeom prst="rect">
            <a:avLst/>
          </a:prstGeom>
        </p:spPr>
      </p:pic>
    </p:spTree>
    <p:extLst>
      <p:ext uri="{BB962C8B-B14F-4D97-AF65-F5344CB8AC3E}">
        <p14:creationId xmlns:p14="http://schemas.microsoft.com/office/powerpoint/2010/main" val="9210586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Wymagania mazowieckiej uchwały antysmogowej dot. miejscowych ogrzewaczy pomieszczeń - § 7 c.d.</a:t>
            </a:r>
          </a:p>
        </p:txBody>
      </p:sp>
      <p:pic>
        <p:nvPicPr>
          <p:cNvPr id="5" name="Picture 2">
            <a:extLst>
              <a:ext uri="{FF2B5EF4-FFF2-40B4-BE49-F238E27FC236}">
                <a16:creationId xmlns="" xmlns:a16="http://schemas.microsoft.com/office/drawing/2014/main" id="{CB73F56A-3068-4451-80F7-FA3E8DD6F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40768"/>
            <a:ext cx="8686800" cy="3563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76832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latin typeface="Verdana" pitchFamily="34" charset="0"/>
                <a:ea typeface="Verdana" pitchFamily="34" charset="0"/>
                <a:cs typeface="Verdana" pitchFamily="34" charset="0"/>
              </a:rPr>
              <a:t>Wymagania mazowieckiej uchwały antysmogowej dot. miejscowych ogrzewaczy pomieszczeń - § 7 c.d.</a:t>
            </a:r>
          </a:p>
        </p:txBody>
      </p:sp>
      <p:pic>
        <p:nvPicPr>
          <p:cNvPr id="3" name="Obraz 2">
            <a:extLst>
              <a:ext uri="{FF2B5EF4-FFF2-40B4-BE49-F238E27FC236}">
                <a16:creationId xmlns="" xmlns:a16="http://schemas.microsoft.com/office/drawing/2014/main" id="{07FE93A5-5811-41AF-8FC9-2A9F346A8BA0}"/>
              </a:ext>
            </a:extLst>
          </p:cNvPr>
          <p:cNvPicPr>
            <a:picLocks noChangeAspect="1"/>
          </p:cNvPicPr>
          <p:nvPr/>
        </p:nvPicPr>
        <p:blipFill>
          <a:blip r:embed="rId2"/>
          <a:stretch>
            <a:fillRect/>
          </a:stretch>
        </p:blipFill>
        <p:spPr>
          <a:xfrm>
            <a:off x="316340" y="1412776"/>
            <a:ext cx="8531225" cy="3204644"/>
          </a:xfrm>
          <a:prstGeom prst="rect">
            <a:avLst/>
          </a:prstGeom>
        </p:spPr>
      </p:pic>
    </p:spTree>
    <p:extLst>
      <p:ext uri="{BB962C8B-B14F-4D97-AF65-F5344CB8AC3E}">
        <p14:creationId xmlns:p14="http://schemas.microsoft.com/office/powerpoint/2010/main" val="11497831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latin typeface="Verdana" pitchFamily="34" charset="0"/>
                <a:ea typeface="Verdana" pitchFamily="34" charset="0"/>
                <a:cs typeface="Verdana" pitchFamily="34" charset="0"/>
              </a:rPr>
              <a:t>Wymagania mazowieckiej uchwały antysmogowej dot. miejscowych ogrzewaczy pomieszczeń - § 7 c.d.</a:t>
            </a:r>
          </a:p>
        </p:txBody>
      </p:sp>
      <p:pic>
        <p:nvPicPr>
          <p:cNvPr id="4" name="Obraz 3">
            <a:extLst>
              <a:ext uri="{FF2B5EF4-FFF2-40B4-BE49-F238E27FC236}">
                <a16:creationId xmlns="" xmlns:a16="http://schemas.microsoft.com/office/drawing/2014/main" id="{1795F4D4-9A96-4BEA-A21E-94699F10DCFB}"/>
              </a:ext>
            </a:extLst>
          </p:cNvPr>
          <p:cNvPicPr>
            <a:picLocks noChangeAspect="1"/>
          </p:cNvPicPr>
          <p:nvPr/>
        </p:nvPicPr>
        <p:blipFill>
          <a:blip r:embed="rId2"/>
          <a:stretch>
            <a:fillRect/>
          </a:stretch>
        </p:blipFill>
        <p:spPr>
          <a:xfrm>
            <a:off x="326747" y="1196752"/>
            <a:ext cx="8531225" cy="4576990"/>
          </a:xfrm>
          <a:prstGeom prst="rect">
            <a:avLst/>
          </a:prstGeom>
        </p:spPr>
      </p:pic>
    </p:spTree>
    <p:extLst>
      <p:ext uri="{BB962C8B-B14F-4D97-AF65-F5344CB8AC3E}">
        <p14:creationId xmlns:p14="http://schemas.microsoft.com/office/powerpoint/2010/main" val="4583656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latin typeface="Verdana" pitchFamily="34" charset="0"/>
                <a:ea typeface="Verdana" pitchFamily="34" charset="0"/>
                <a:cs typeface="Verdana" pitchFamily="34" charset="0"/>
              </a:rPr>
              <a:t>Wymagania mazowieckiej uchwały antysmogowej dot. miejscowych ogrzewaczy pomieszczeń - § 7 c.d.</a:t>
            </a:r>
          </a:p>
        </p:txBody>
      </p:sp>
      <p:pic>
        <p:nvPicPr>
          <p:cNvPr id="3" name="Obraz 2">
            <a:extLst>
              <a:ext uri="{FF2B5EF4-FFF2-40B4-BE49-F238E27FC236}">
                <a16:creationId xmlns="" xmlns:a16="http://schemas.microsoft.com/office/drawing/2014/main" id="{22998706-FEDC-4BEF-AB81-1BBA5A36D28B}"/>
              </a:ext>
            </a:extLst>
          </p:cNvPr>
          <p:cNvPicPr>
            <a:picLocks noChangeAspect="1"/>
          </p:cNvPicPr>
          <p:nvPr/>
        </p:nvPicPr>
        <p:blipFill>
          <a:blip r:embed="rId2"/>
          <a:stretch>
            <a:fillRect/>
          </a:stretch>
        </p:blipFill>
        <p:spPr>
          <a:xfrm>
            <a:off x="457200" y="1628800"/>
            <a:ext cx="8229600" cy="2588851"/>
          </a:xfrm>
          <a:prstGeom prst="rect">
            <a:avLst/>
          </a:prstGeom>
        </p:spPr>
      </p:pic>
    </p:spTree>
    <p:extLst>
      <p:ext uri="{BB962C8B-B14F-4D97-AF65-F5344CB8AC3E}">
        <p14:creationId xmlns:p14="http://schemas.microsoft.com/office/powerpoint/2010/main" val="1138835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KOMINY</a:t>
            </a:r>
            <a:endParaRPr lang="pl-PL" dirty="0"/>
          </a:p>
        </p:txBody>
      </p:sp>
      <p:pic>
        <p:nvPicPr>
          <p:cNvPr id="9218" name="Picture 2" descr="C:\Users\kmatuszek\AppData\Local\Microsoft\Windows\INetCache\IE\H8MSG71I\450px-Pustevny,_Maměnka,_komí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2640" y="3212976"/>
            <a:ext cx="2286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kmatuszek\AppData\Local\Microsoft\Windows\INetCache\IE\LEUK3N3R\4692996360_7acff6f5f5_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1124744"/>
            <a:ext cx="2592288" cy="1944216"/>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kmatuszek\AppData\Local\Microsoft\Windows\INetCache\IE\LEUK3N3R\2019-02-08-16-03-2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2564904"/>
            <a:ext cx="3000333" cy="225025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Users\kmatuszek\AppData\Local\Microsoft\Windows\INetCache\IE\5J442FT0\Dvůr_Netluky,_severní_křídlo,_komín_(0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908720"/>
            <a:ext cx="1927101" cy="2569468"/>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C:\Users\kmatuszek\AppData\Local\Microsoft\Windows\INetCache\IE\H8MSG71I\360px-Komin_holesovice[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8184" y="4260324"/>
            <a:ext cx="1529916" cy="2039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211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Urządzenia grzewcze </a:t>
            </a:r>
            <a:r>
              <a:rPr lang="pl-PL" sz="2000" dirty="0" smtClean="0"/>
              <a:t>– „Uchwała Antysmogowa”</a:t>
            </a:r>
            <a:endParaRPr lang="pl-PL" sz="20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52736"/>
            <a:ext cx="8820472" cy="1247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317987"/>
            <a:ext cx="6660232" cy="1111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upa 2"/>
          <p:cNvGrpSpPr/>
          <p:nvPr/>
        </p:nvGrpSpPr>
        <p:grpSpPr>
          <a:xfrm>
            <a:off x="6732240" y="2317987"/>
            <a:ext cx="2186532" cy="984205"/>
            <a:chOff x="6732240" y="2300212"/>
            <a:chExt cx="2186532" cy="984205"/>
          </a:xfrm>
        </p:grpSpPr>
        <p:sp>
          <p:nvSpPr>
            <p:cNvPr id="8" name="Strzałka w prawo 7"/>
            <p:cNvSpPr/>
            <p:nvPr/>
          </p:nvSpPr>
          <p:spPr>
            <a:xfrm rot="10800000">
              <a:off x="6732240" y="2300212"/>
              <a:ext cx="2088232" cy="98420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6902548" y="2561481"/>
              <a:ext cx="2016224" cy="461665"/>
            </a:xfrm>
            <a:prstGeom prst="rect">
              <a:avLst/>
            </a:prstGeom>
            <a:noFill/>
          </p:spPr>
          <p:txBody>
            <a:bodyPr wrap="square" rtlCol="0">
              <a:spAutoFit/>
            </a:bodyPr>
            <a:lstStyle/>
            <a:p>
              <a:pPr algn="ctr"/>
              <a:r>
                <a:rPr lang="pl-PL" sz="1200" b="1" dirty="0" smtClean="0"/>
                <a:t>Miejscowe Ogrzewacze Pomieszczeń</a:t>
              </a:r>
              <a:endParaRPr lang="pl-PL" sz="1200" dirty="0"/>
            </a:p>
          </p:txBody>
        </p:sp>
      </p:grpSp>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008" y="4221088"/>
            <a:ext cx="8789967" cy="1444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640" y="3793544"/>
            <a:ext cx="6734854" cy="310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47605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Systemy kominowe, kominy, przewody kominowe - funkcje systemu kominowego -</a:t>
            </a:r>
          </a:p>
        </p:txBody>
      </p:sp>
      <p:sp>
        <p:nvSpPr>
          <p:cNvPr id="4" name="Prostokąt 3">
            <a:extLst>
              <a:ext uri="{FF2B5EF4-FFF2-40B4-BE49-F238E27FC236}">
                <a16:creationId xmlns="" xmlns:a16="http://schemas.microsoft.com/office/drawing/2014/main" id="{22046711-E7AC-4C30-B17F-EC89923A3C1C}"/>
              </a:ext>
            </a:extLst>
          </p:cNvPr>
          <p:cNvSpPr/>
          <p:nvPr/>
        </p:nvSpPr>
        <p:spPr>
          <a:xfrm>
            <a:off x="488318" y="1412776"/>
            <a:ext cx="8198482" cy="3336811"/>
          </a:xfrm>
          <a:prstGeom prst="rect">
            <a:avLst/>
          </a:prstGeom>
        </p:spPr>
        <p:txBody>
          <a:bodyPr wrap="square">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algn="just">
              <a:lnSpc>
                <a:spcPct val="150000"/>
              </a:lnSpc>
              <a:spcAft>
                <a:spcPts val="600"/>
              </a:spcAft>
              <a:defRPr/>
            </a:pPr>
            <a:r>
              <a:rPr lang="pl-PL" sz="1700" dirty="0"/>
              <a:t>Głównym zadaniem każdego systemu kominowego, związanym ze spalaniem paliw, jest wymuszenie ruchu gazów mające na celu:</a:t>
            </a:r>
          </a:p>
          <a:p>
            <a:pPr marL="285750" indent="-285750" algn="just">
              <a:lnSpc>
                <a:spcPct val="150000"/>
              </a:lnSpc>
              <a:buFont typeface="Arial" panose="020B0604020202020204" pitchFamily="34" charset="0"/>
              <a:buChar char="•"/>
              <a:defRPr/>
            </a:pPr>
            <a:r>
              <a:rPr lang="pl-PL" sz="1700" dirty="0"/>
              <a:t>bezpieczne odprowadzenie gazów spalinowych z komory paleniska poza obiekt budowlany,</a:t>
            </a:r>
          </a:p>
          <a:p>
            <a:pPr marL="285750" indent="-285750" algn="just">
              <a:lnSpc>
                <a:spcPct val="150000"/>
              </a:lnSpc>
              <a:buFont typeface="Arial" panose="020B0604020202020204" pitchFamily="34" charset="0"/>
              <a:buChar char="•"/>
              <a:defRPr/>
            </a:pPr>
            <a:r>
              <a:rPr lang="pl-PL" sz="1700" dirty="0"/>
              <a:t>doprowadzenie do paleniska odpowiedniej ilości powietrza,</a:t>
            </a:r>
          </a:p>
          <a:p>
            <a:pPr algn="just">
              <a:lnSpc>
                <a:spcPct val="150000"/>
              </a:lnSpc>
              <a:spcBef>
                <a:spcPts val="600"/>
              </a:spcBef>
              <a:defRPr/>
            </a:pPr>
            <a:r>
              <a:rPr lang="pl-PL" sz="1700" dirty="0"/>
              <a:t>Funkcją dodatkową jest rozproszenie szkodliwych produktów spalania w powietrzu atmosferycznym tak, aby nie wystąpiły strefy podwyższonych stężeń tych produktów mogące negatywnie oddziaływać na otoczenie.</a:t>
            </a:r>
          </a:p>
        </p:txBody>
      </p:sp>
    </p:spTree>
    <p:extLst>
      <p:ext uri="{BB962C8B-B14F-4D97-AF65-F5344CB8AC3E}">
        <p14:creationId xmlns:p14="http://schemas.microsoft.com/office/powerpoint/2010/main" val="5282937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Systemy kominowe, kominy, przewody kominowe - system kominowy -</a:t>
            </a:r>
          </a:p>
        </p:txBody>
      </p:sp>
      <p:sp>
        <p:nvSpPr>
          <p:cNvPr id="4" name="Prostokąt 3">
            <a:extLst>
              <a:ext uri="{FF2B5EF4-FFF2-40B4-BE49-F238E27FC236}">
                <a16:creationId xmlns="" xmlns:a16="http://schemas.microsoft.com/office/drawing/2014/main" id="{DC582C8F-BCF1-4378-94B5-EA163237DBC3}"/>
              </a:ext>
            </a:extLst>
          </p:cNvPr>
          <p:cNvSpPr/>
          <p:nvPr/>
        </p:nvSpPr>
        <p:spPr>
          <a:xfrm>
            <a:off x="457200" y="1003139"/>
            <a:ext cx="8208963" cy="5247590"/>
          </a:xfrm>
          <a:prstGeom prst="rect">
            <a:avLst/>
          </a:prstGeom>
        </p:spPr>
        <p:txBody>
          <a:bodyPr>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algn="just">
              <a:lnSpc>
                <a:spcPts val="2400"/>
              </a:lnSpc>
              <a:defRPr/>
            </a:pPr>
            <a:r>
              <a:rPr lang="pl-PL" sz="1700" i="1" dirty="0"/>
              <a:t>System kominowy tworzą następujące elementy</a:t>
            </a:r>
          </a:p>
          <a:p>
            <a:pPr algn="just">
              <a:lnSpc>
                <a:spcPts val="2400"/>
              </a:lnSpc>
              <a:defRPr/>
            </a:pPr>
            <a:endParaRPr lang="pl-PL" sz="1700" b="1" dirty="0"/>
          </a:p>
          <a:p>
            <a:pPr algn="just">
              <a:lnSpc>
                <a:spcPts val="3000"/>
              </a:lnSpc>
              <a:defRPr/>
            </a:pPr>
            <a:r>
              <a:rPr lang="pl-PL" sz="1700" b="1" dirty="0"/>
              <a:t>1.  Przewód kominowy</a:t>
            </a:r>
            <a:r>
              <a:rPr lang="pl-PL" sz="1700" dirty="0"/>
              <a:t> (kanał kominowy) – przewód  służący  do:</a:t>
            </a:r>
          </a:p>
          <a:p>
            <a:pPr marL="285750" indent="-285750" algn="just">
              <a:lnSpc>
                <a:spcPts val="3000"/>
              </a:lnSpc>
              <a:buFont typeface="Arial" panose="020B0604020202020204" pitchFamily="34" charset="0"/>
              <a:buChar char="•"/>
              <a:defRPr/>
            </a:pPr>
            <a:r>
              <a:rPr lang="pl-PL" sz="1700" dirty="0"/>
              <a:t>odprowadzania  na  zewnątrz  budynku produktów  spalania paliw,</a:t>
            </a:r>
          </a:p>
          <a:p>
            <a:pPr marL="285750" indent="-285750" algn="just">
              <a:lnSpc>
                <a:spcPts val="3000"/>
              </a:lnSpc>
              <a:buFont typeface="Arial" panose="020B0604020202020204" pitchFamily="34" charset="0"/>
              <a:buChar char="•"/>
              <a:defRPr/>
            </a:pPr>
            <a:r>
              <a:rPr lang="pl-PL" sz="1700" dirty="0"/>
              <a:t>odprowadzania  na  zewnątrz  budynku zanieczyszczonego  powietrza,</a:t>
            </a:r>
          </a:p>
          <a:p>
            <a:pPr marL="285750" indent="-285750" algn="just">
              <a:lnSpc>
                <a:spcPts val="3000"/>
              </a:lnSpc>
              <a:buFont typeface="Arial" panose="020B0604020202020204" pitchFamily="34" charset="0"/>
              <a:buChar char="•"/>
              <a:defRPr/>
            </a:pPr>
            <a:r>
              <a:rPr lang="pl-PL" sz="1700" dirty="0"/>
              <a:t>doprowadzania powietrza do spalania w urządzeniach z zamkniętą komorą spalania.</a:t>
            </a:r>
          </a:p>
          <a:p>
            <a:pPr algn="just">
              <a:lnSpc>
                <a:spcPts val="3000"/>
              </a:lnSpc>
              <a:defRPr/>
            </a:pPr>
            <a:r>
              <a:rPr lang="pl-PL" sz="1700" b="1" dirty="0"/>
              <a:t>2. Komin</a:t>
            </a:r>
            <a:r>
              <a:rPr lang="pl-PL" sz="1700" dirty="0"/>
              <a:t> – konstrukcja przeznaczona do wyprowadzania zanieczyszczonego powietrza lub spalin do atmosfery w sposób zorganizowany.</a:t>
            </a:r>
          </a:p>
          <a:p>
            <a:pPr algn="just">
              <a:lnSpc>
                <a:spcPts val="3000"/>
              </a:lnSpc>
              <a:defRPr/>
            </a:pPr>
            <a:r>
              <a:rPr lang="pl-PL" sz="1700" b="1" dirty="0"/>
              <a:t>3. Trójnik przyłączeniowy</a:t>
            </a:r>
            <a:r>
              <a:rPr lang="pl-PL" sz="1700" dirty="0"/>
              <a:t> - część przewodu kominowego, służąca do wprowadzenia czopucha.</a:t>
            </a:r>
          </a:p>
          <a:p>
            <a:pPr algn="just">
              <a:lnSpc>
                <a:spcPts val="3000"/>
              </a:lnSpc>
              <a:defRPr/>
            </a:pPr>
            <a:r>
              <a:rPr lang="pl-PL" sz="1700" b="1" dirty="0"/>
              <a:t>4</a:t>
            </a:r>
            <a:r>
              <a:rPr lang="pl-PL" sz="1700" dirty="0"/>
              <a:t>. </a:t>
            </a:r>
            <a:r>
              <a:rPr lang="pl-PL" sz="1700" dirty="0"/>
              <a:t> </a:t>
            </a:r>
            <a:r>
              <a:rPr lang="pl-PL" sz="1700" dirty="0" smtClean="0"/>
              <a:t> </a:t>
            </a:r>
            <a:r>
              <a:rPr lang="pl-PL" sz="1700" b="1" dirty="0" smtClean="0"/>
              <a:t>Czopuch </a:t>
            </a:r>
            <a:r>
              <a:rPr lang="pl-PL" sz="1700" dirty="0" smtClean="0"/>
              <a:t>- </a:t>
            </a:r>
            <a:r>
              <a:rPr lang="pl-PL" sz="1700" dirty="0"/>
              <a:t>przewód łączący kanał kominowy z urządzeniem grzewczym.</a:t>
            </a:r>
          </a:p>
          <a:p>
            <a:pPr algn="just">
              <a:lnSpc>
                <a:spcPts val="3000"/>
              </a:lnSpc>
              <a:defRPr/>
            </a:pPr>
            <a:r>
              <a:rPr lang="pl-PL" sz="1700" b="1" dirty="0"/>
              <a:t>5</a:t>
            </a:r>
            <a:r>
              <a:rPr lang="pl-PL" sz="1700" dirty="0"/>
              <a:t>.   </a:t>
            </a:r>
            <a:r>
              <a:rPr lang="pl-PL" sz="1700" b="1" dirty="0"/>
              <a:t>Elementy konstrukcyjne</a:t>
            </a:r>
          </a:p>
          <a:p>
            <a:pPr algn="just">
              <a:lnSpc>
                <a:spcPts val="2400"/>
              </a:lnSpc>
              <a:defRPr/>
            </a:pPr>
            <a:r>
              <a:rPr lang="pl-PL" sz="1700" dirty="0"/>
              <a:t> </a:t>
            </a:r>
          </a:p>
        </p:txBody>
      </p:sp>
    </p:spTree>
    <p:extLst>
      <p:ext uri="{BB962C8B-B14F-4D97-AF65-F5344CB8AC3E}">
        <p14:creationId xmlns:p14="http://schemas.microsoft.com/office/powerpoint/2010/main" val="37846504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Systemy kominowe, kominy, przewody kominowe - system kominowy c.d. -</a:t>
            </a:r>
          </a:p>
        </p:txBody>
      </p:sp>
      <p:pic>
        <p:nvPicPr>
          <p:cNvPr id="4" name="Picture 2">
            <a:extLst>
              <a:ext uri="{FF2B5EF4-FFF2-40B4-BE49-F238E27FC236}">
                <a16:creationId xmlns="" xmlns:a16="http://schemas.microsoft.com/office/drawing/2014/main" id="{037D4613-1261-4968-BCCD-F538962FD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1025100"/>
            <a:ext cx="360045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51677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Systemy kominowe, kominy, przewody kominowe - podstawa działania -</a:t>
            </a:r>
          </a:p>
        </p:txBody>
      </p:sp>
      <p:sp>
        <p:nvSpPr>
          <p:cNvPr id="4" name="Prostokąt 3">
            <a:extLst>
              <a:ext uri="{FF2B5EF4-FFF2-40B4-BE49-F238E27FC236}">
                <a16:creationId xmlns="" xmlns:a16="http://schemas.microsoft.com/office/drawing/2014/main" id="{A166F77A-4B4C-43A3-BD3E-4C765B82BEA8}"/>
              </a:ext>
            </a:extLst>
          </p:cNvPr>
          <p:cNvSpPr/>
          <p:nvPr/>
        </p:nvSpPr>
        <p:spPr>
          <a:xfrm>
            <a:off x="612775" y="1628800"/>
            <a:ext cx="8074025" cy="2082621"/>
          </a:xfrm>
          <a:prstGeom prst="rect">
            <a:avLst/>
          </a:prstGeom>
        </p:spPr>
        <p:txBody>
          <a:bodyPr wrap="square">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algn="just">
              <a:lnSpc>
                <a:spcPct val="150000"/>
              </a:lnSpc>
              <a:spcAft>
                <a:spcPts val="600"/>
              </a:spcAft>
              <a:defRPr/>
            </a:pPr>
            <a:r>
              <a:rPr lang="pl-PL" sz="1700" dirty="0"/>
              <a:t>Wymuszenie ruchu gazów w przewodzie kominowym jest realizowane dzięki powstającemu w nim podciśnieniu względem ciśnienia atmosferycznego, określanemu potocznie mianem "ciągu kominowego". </a:t>
            </a:r>
          </a:p>
          <a:p>
            <a:pPr algn="just">
              <a:lnSpc>
                <a:spcPct val="150000"/>
              </a:lnSpc>
              <a:spcAft>
                <a:spcPts val="600"/>
              </a:spcAft>
              <a:defRPr/>
            </a:pPr>
            <a:r>
              <a:rPr lang="pl-PL" sz="1700" dirty="0"/>
              <a:t>Jest ono efektem działania sił hydrostatycznych związanych z różnicą gęstości słupa gazów w przewodzie kominowym i poza nim. </a:t>
            </a:r>
          </a:p>
        </p:txBody>
      </p:sp>
    </p:spTree>
    <p:extLst>
      <p:ext uri="{BB962C8B-B14F-4D97-AF65-F5344CB8AC3E}">
        <p14:creationId xmlns:p14="http://schemas.microsoft.com/office/powerpoint/2010/main" val="19664828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Przeglądy kominiarskie</a:t>
            </a:r>
            <a:br>
              <a:rPr lang="pl-PL" dirty="0"/>
            </a:br>
            <a:r>
              <a:rPr lang="pl-PL" dirty="0"/>
              <a:t>- podstawy prawne przeglądów kominiarskich </a:t>
            </a:r>
          </a:p>
        </p:txBody>
      </p:sp>
      <p:sp>
        <p:nvSpPr>
          <p:cNvPr id="4" name="Rectangle 1">
            <a:extLst>
              <a:ext uri="{FF2B5EF4-FFF2-40B4-BE49-F238E27FC236}">
                <a16:creationId xmlns="" xmlns:a16="http://schemas.microsoft.com/office/drawing/2014/main" id="{580D4A42-8435-4996-9A13-8D21D0E8F0AB}"/>
              </a:ext>
            </a:extLst>
          </p:cNvPr>
          <p:cNvSpPr>
            <a:spLocks noChangeArrowheads="1"/>
          </p:cNvSpPr>
          <p:nvPr/>
        </p:nvSpPr>
        <p:spPr bwMode="auto">
          <a:xfrm>
            <a:off x="422665" y="1740077"/>
            <a:ext cx="8250237" cy="337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algn="just" eaLnBrk="1" hangingPunct="1">
              <a:lnSpc>
                <a:spcPct val="150000"/>
              </a:lnSpc>
              <a:spcAft>
                <a:spcPts val="600"/>
              </a:spcAft>
            </a:pPr>
            <a:r>
              <a:rPr lang="pl-PL" altLang="pl-PL" sz="1700" dirty="0"/>
              <a:t>W art. 62 ust. 1 pkt 1c ustawy Prawo budowlane </a:t>
            </a:r>
            <a:r>
              <a:rPr lang="pl-PL" altLang="pl-PL" sz="1700" dirty="0" smtClean="0"/>
              <a:t>(</a:t>
            </a:r>
            <a:r>
              <a:rPr lang="pl-PL" altLang="pl-PL" sz="1700" b="1" dirty="0"/>
              <a:t>Dz. U. 2023 poz. </a:t>
            </a:r>
            <a:r>
              <a:rPr lang="pl-PL" altLang="pl-PL" sz="1700" b="1" dirty="0" smtClean="0"/>
              <a:t>682</a:t>
            </a:r>
            <a:r>
              <a:rPr lang="pl-PL" altLang="pl-PL" sz="1700" dirty="0" smtClean="0"/>
              <a:t>) </a:t>
            </a:r>
            <a:r>
              <a:rPr lang="pl-PL" altLang="pl-PL" sz="1700" dirty="0"/>
              <a:t>zapisano, że obiekty budowlane powinny być w czasie ich użytkowania poddawane przez właściciela lub zarządcę kontroli okresowej polegającej na sprawdzeniu między innymi stanu technicznego instalacji gazowych oraz przewodów kominowych </a:t>
            </a:r>
            <a:r>
              <a:rPr lang="pl-PL" altLang="pl-PL" sz="1700" u="sng" dirty="0"/>
              <a:t>co najmniej raz w ciągu roku</a:t>
            </a:r>
            <a:r>
              <a:rPr lang="pl-PL" altLang="pl-PL" sz="1700" dirty="0" smtClean="0"/>
              <a:t>.</a:t>
            </a:r>
          </a:p>
          <a:p>
            <a:pPr algn="just" eaLnBrk="1" hangingPunct="1">
              <a:lnSpc>
                <a:spcPct val="150000"/>
              </a:lnSpc>
              <a:spcAft>
                <a:spcPts val="600"/>
              </a:spcAft>
            </a:pPr>
            <a:r>
              <a:rPr lang="pl-PL" altLang="pl-PL" sz="1700" dirty="0"/>
              <a:t>Z kontroli, o których mowa w art. 62 ust. 1, </a:t>
            </a:r>
            <a:r>
              <a:rPr lang="pl-PL" altLang="pl-PL" sz="1700" dirty="0" smtClean="0"/>
              <a:t>osoba przeprowadzająca </a:t>
            </a:r>
            <a:r>
              <a:rPr lang="pl-PL" altLang="pl-PL" sz="1700" dirty="0"/>
              <a:t>kontrolę sporządza </a:t>
            </a:r>
            <a:r>
              <a:rPr lang="pl-PL" altLang="pl-PL" sz="1700" dirty="0" smtClean="0"/>
              <a:t>protokół (art. 62a.1)</a:t>
            </a:r>
            <a:endParaRPr lang="pl-PL" altLang="pl-PL" sz="1700" dirty="0"/>
          </a:p>
          <a:p>
            <a:pPr algn="just" eaLnBrk="1" hangingPunct="1">
              <a:lnSpc>
                <a:spcPts val="2400"/>
              </a:lnSpc>
            </a:pPr>
            <a:endParaRPr lang="pl-PL" altLang="pl-PL" sz="1700" dirty="0"/>
          </a:p>
        </p:txBody>
      </p:sp>
    </p:spTree>
    <p:extLst>
      <p:ext uri="{BB962C8B-B14F-4D97-AF65-F5344CB8AC3E}">
        <p14:creationId xmlns:p14="http://schemas.microsoft.com/office/powerpoint/2010/main" val="14984308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Przeglądy kominiarskie - podstawy prawne przeglądów kominiarskich c.d. </a:t>
            </a:r>
          </a:p>
        </p:txBody>
      </p:sp>
      <p:sp>
        <p:nvSpPr>
          <p:cNvPr id="4" name="Rectangle 1">
            <a:extLst>
              <a:ext uri="{FF2B5EF4-FFF2-40B4-BE49-F238E27FC236}">
                <a16:creationId xmlns="" xmlns:a16="http://schemas.microsoft.com/office/drawing/2014/main" id="{EB9C3C76-DE6B-42B0-9381-5BFA1B19D9CB}"/>
              </a:ext>
            </a:extLst>
          </p:cNvPr>
          <p:cNvSpPr>
            <a:spLocks noChangeArrowheads="1"/>
          </p:cNvSpPr>
          <p:nvPr/>
        </p:nvSpPr>
        <p:spPr bwMode="auto">
          <a:xfrm>
            <a:off x="428529" y="980728"/>
            <a:ext cx="8250237"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algn="just" eaLnBrk="1" hangingPunct="1">
              <a:lnSpc>
                <a:spcPct val="150000"/>
              </a:lnSpc>
            </a:pPr>
            <a:r>
              <a:rPr lang="pl-PL" altLang="pl-PL" sz="1700" dirty="0"/>
              <a:t>W par. </a:t>
            </a:r>
            <a:r>
              <a:rPr lang="pl-PL" altLang="pl-PL" sz="1700" dirty="0" smtClean="0"/>
              <a:t>34.1</a:t>
            </a:r>
            <a:r>
              <a:rPr lang="pl-PL" altLang="pl-PL" sz="1700" dirty="0"/>
              <a:t> ust. 1 rozporządzenia Ministra Spraw Wewnętrznych i Administracji </a:t>
            </a:r>
            <a:r>
              <a:rPr lang="pl-PL" altLang="pl-PL" sz="1700" dirty="0" err="1"/>
              <a:t>ws</a:t>
            </a:r>
            <a:r>
              <a:rPr lang="pl-PL" altLang="pl-PL" sz="1700" dirty="0"/>
              <a:t>. Ochrony przeciwpożarowej budynków, innych obiektów budowlanych i terenów (</a:t>
            </a:r>
            <a:r>
              <a:rPr lang="pl-PL" altLang="pl-PL" sz="1700" b="1" dirty="0"/>
              <a:t>Dz. </a:t>
            </a:r>
            <a:r>
              <a:rPr lang="pl-PL" altLang="pl-PL" sz="1700" b="1" dirty="0"/>
              <a:t>Dz. U. 2023 poz. </a:t>
            </a:r>
            <a:r>
              <a:rPr lang="pl-PL" altLang="pl-PL" sz="1700" b="1" dirty="0" smtClean="0"/>
              <a:t>822</a:t>
            </a:r>
            <a:r>
              <a:rPr lang="pl-PL" altLang="pl-PL" sz="1700" dirty="0" smtClean="0"/>
              <a:t>) </a:t>
            </a:r>
            <a:r>
              <a:rPr lang="pl-PL" altLang="pl-PL" sz="1700" dirty="0"/>
              <a:t>określono, że w obiektach lub ich częściach, w których odbywa się proces spalania paliwa stałego, ciekłego lub gazowego, usuwa się zanieczyszczenia z przewodów dymowych i spalinowych w okresach ich użytkowania:</a:t>
            </a:r>
          </a:p>
          <a:p>
            <a:pPr lvl="1" algn="just" eaLnBrk="1" hangingPunct="1">
              <a:lnSpc>
                <a:spcPct val="150000"/>
              </a:lnSpc>
            </a:pPr>
            <a:r>
              <a:rPr lang="pl-PL" altLang="pl-PL" sz="1700" dirty="0"/>
              <a:t>1) od palenisk zakładów zbiorowego żywienia i usług gastronomicznych – co najmniej raz w miesiącu, jeżeli przepisy miejscowe nie stanowią inaczej;</a:t>
            </a:r>
          </a:p>
          <a:p>
            <a:pPr lvl="1" algn="just" eaLnBrk="1" hangingPunct="1">
              <a:lnSpc>
                <a:spcPct val="150000"/>
              </a:lnSpc>
            </a:pPr>
            <a:r>
              <a:rPr lang="pl-PL" altLang="pl-PL" sz="1700" dirty="0"/>
              <a:t>2) od palenisk opalanych paliwem stałym niewymienionych w pkt 1) – co najmniej raz na 3 miesiące;</a:t>
            </a:r>
          </a:p>
          <a:p>
            <a:pPr lvl="1" algn="just" eaLnBrk="1" hangingPunct="1">
              <a:lnSpc>
                <a:spcPct val="150000"/>
              </a:lnSpc>
            </a:pPr>
            <a:r>
              <a:rPr lang="pl-PL" altLang="pl-PL" sz="1700" dirty="0"/>
              <a:t>3) od palenisk opalanych paliwem płynnym i gazowym niewymienionych w pkt 1 – co najmniej raz na 6 miesięcy.</a:t>
            </a:r>
          </a:p>
          <a:p>
            <a:pPr algn="just" eaLnBrk="1" hangingPunct="1">
              <a:lnSpc>
                <a:spcPts val="2400"/>
              </a:lnSpc>
            </a:pPr>
            <a:endParaRPr lang="pl-PL" altLang="pl-PL" sz="1700" dirty="0"/>
          </a:p>
        </p:txBody>
      </p:sp>
    </p:spTree>
    <p:extLst>
      <p:ext uri="{BB962C8B-B14F-4D97-AF65-F5344CB8AC3E}">
        <p14:creationId xmlns:p14="http://schemas.microsoft.com/office/powerpoint/2010/main" val="3890990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Przeglądy kominiarskie - podstawy prawne przeglądów kominiarskich c.d. </a:t>
            </a:r>
          </a:p>
        </p:txBody>
      </p:sp>
      <p:sp>
        <p:nvSpPr>
          <p:cNvPr id="5" name="Rectangle 1">
            <a:extLst>
              <a:ext uri="{FF2B5EF4-FFF2-40B4-BE49-F238E27FC236}">
                <a16:creationId xmlns="" xmlns:a16="http://schemas.microsoft.com/office/drawing/2014/main" id="{631AB217-875E-44E1-A4F9-A2DB55E63611}"/>
              </a:ext>
            </a:extLst>
          </p:cNvPr>
          <p:cNvSpPr>
            <a:spLocks noChangeArrowheads="1"/>
          </p:cNvSpPr>
          <p:nvPr/>
        </p:nvSpPr>
        <p:spPr bwMode="auto">
          <a:xfrm>
            <a:off x="436563" y="1213008"/>
            <a:ext cx="8250237"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algn="just" eaLnBrk="1" hangingPunct="1">
              <a:lnSpc>
                <a:spcPct val="150000"/>
              </a:lnSpc>
            </a:pPr>
            <a:r>
              <a:rPr lang="pl-PL" altLang="pl-PL" sz="1700" dirty="0"/>
              <a:t>W par. </a:t>
            </a:r>
            <a:r>
              <a:rPr lang="pl-PL" altLang="pl-PL" sz="1700" dirty="0" smtClean="0"/>
              <a:t>34.1 </a:t>
            </a:r>
            <a:r>
              <a:rPr lang="pl-PL" altLang="pl-PL" sz="1700" dirty="0"/>
              <a:t>ust. 2 określono, że w obiektach lub ich częściach, o których mowa w ust. 1, usuwa się zanieczyszczenia z przewodów wentylacyjnych </a:t>
            </a:r>
            <a:r>
              <a:rPr lang="pl-PL" altLang="pl-PL" sz="1700" u="sng" dirty="0"/>
              <a:t>co najmniej raz w roku, jeżeli większa częstotliwość nie wynika z warunków użytkowych</a:t>
            </a:r>
            <a:r>
              <a:rPr lang="pl-PL" altLang="pl-PL" sz="1700" dirty="0"/>
              <a:t>.</a:t>
            </a:r>
          </a:p>
          <a:p>
            <a:pPr algn="just" eaLnBrk="1" hangingPunct="1">
              <a:lnSpc>
                <a:spcPct val="150000"/>
              </a:lnSpc>
            </a:pPr>
            <a:endParaRPr lang="pl-PL" altLang="pl-PL" sz="1700" dirty="0"/>
          </a:p>
          <a:p>
            <a:pPr algn="just" eaLnBrk="1" hangingPunct="1">
              <a:lnSpc>
                <a:spcPct val="150000"/>
              </a:lnSpc>
            </a:pPr>
            <a:r>
              <a:rPr lang="pl-PL" altLang="pl-PL" sz="1700" dirty="0"/>
              <a:t>W par. </a:t>
            </a:r>
            <a:r>
              <a:rPr lang="pl-PL" altLang="pl-PL" sz="1700" dirty="0" smtClean="0"/>
              <a:t>34.1 </a:t>
            </a:r>
            <a:r>
              <a:rPr lang="pl-PL" altLang="pl-PL" sz="1700" dirty="0"/>
              <a:t>ust. 3 wskazano, że czynności, o których mowa w ust. 1 i 2, wykonują osoby posiadające kwalifikacje kominiarskie.</a:t>
            </a:r>
          </a:p>
          <a:p>
            <a:pPr algn="just" eaLnBrk="1" hangingPunct="1">
              <a:lnSpc>
                <a:spcPct val="150000"/>
              </a:lnSpc>
            </a:pPr>
            <a:endParaRPr lang="pl-PL" altLang="pl-PL" sz="1700" dirty="0"/>
          </a:p>
          <a:p>
            <a:pPr algn="just" eaLnBrk="1" hangingPunct="1">
              <a:lnSpc>
                <a:spcPct val="150000"/>
              </a:lnSpc>
            </a:pPr>
            <a:r>
              <a:rPr lang="pl-PL" altLang="pl-PL" sz="1700" dirty="0"/>
              <a:t>W par. </a:t>
            </a:r>
            <a:r>
              <a:rPr lang="pl-PL" altLang="pl-PL" sz="1700" dirty="0" smtClean="0"/>
              <a:t>34.1 </a:t>
            </a:r>
            <a:r>
              <a:rPr lang="pl-PL" altLang="pl-PL" sz="1700" dirty="0"/>
              <a:t>ust. 4 określono, że przepisu ust. 3 </a:t>
            </a:r>
            <a:r>
              <a:rPr lang="pl-PL" altLang="pl-PL" sz="1700" u="sng" dirty="0"/>
              <a:t>nie stosuje się</a:t>
            </a:r>
            <a:r>
              <a:rPr lang="pl-PL" altLang="pl-PL" sz="1700" dirty="0"/>
              <a:t> przy usuwaniu zanieczyszczeń z przewodów dymowych, spalinowych i wentylacyjnych budynków </a:t>
            </a:r>
            <a:r>
              <a:rPr lang="pl-PL" altLang="pl-PL" sz="1700" u="sng" dirty="0"/>
              <a:t>mieszkalnych jednorodzinnych</a:t>
            </a:r>
            <a:r>
              <a:rPr lang="pl-PL" altLang="pl-PL" sz="1700" dirty="0"/>
              <a:t> oraz obiektów budowlanych budownictwa zagrodowego i letniskowego</a:t>
            </a:r>
            <a:r>
              <a:rPr lang="pl-PL" altLang="pl-PL" dirty="0"/>
              <a:t>.</a:t>
            </a:r>
          </a:p>
        </p:txBody>
      </p:sp>
    </p:spTree>
    <p:extLst>
      <p:ext uri="{BB962C8B-B14F-4D97-AF65-F5344CB8AC3E}">
        <p14:creationId xmlns:p14="http://schemas.microsoft.com/office/powerpoint/2010/main" val="6149470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Przeglądy kominiarskie - podstawy prawne przeglądów kominiarskich c.d. </a:t>
            </a:r>
          </a:p>
        </p:txBody>
      </p:sp>
      <p:sp>
        <p:nvSpPr>
          <p:cNvPr id="4" name="Rectangle 1">
            <a:extLst>
              <a:ext uri="{FF2B5EF4-FFF2-40B4-BE49-F238E27FC236}">
                <a16:creationId xmlns="" xmlns:a16="http://schemas.microsoft.com/office/drawing/2014/main" id="{F560667E-1068-4B88-967C-9D44955BD2DB}"/>
              </a:ext>
            </a:extLst>
          </p:cNvPr>
          <p:cNvSpPr>
            <a:spLocks noChangeArrowheads="1"/>
          </p:cNvSpPr>
          <p:nvPr/>
        </p:nvSpPr>
        <p:spPr bwMode="auto">
          <a:xfrm>
            <a:off x="280988" y="887412"/>
            <a:ext cx="8250237"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algn="just" eaLnBrk="1" hangingPunct="1">
              <a:lnSpc>
                <a:spcPts val="2600"/>
              </a:lnSpc>
            </a:pPr>
            <a:r>
              <a:rPr lang="pl-PL" altLang="pl-PL" sz="1600" dirty="0"/>
              <a:t>W Par. 19 ust. 2 rozporządzenia Ministra Spraw Wewnętrznych i Administracji w sprawie warunków technicznych użytkowania budynków mieszkalnych </a:t>
            </a:r>
            <a:r>
              <a:rPr lang="pl-PL" altLang="pl-PL" sz="1600" dirty="0" smtClean="0"/>
              <a:t>(</a:t>
            </a:r>
            <a:r>
              <a:rPr lang="pl-PL" altLang="pl-PL" sz="1600" b="1" dirty="0" smtClean="0"/>
              <a:t>Dz. U. 1999 nr 74 poz. 836</a:t>
            </a:r>
            <a:r>
              <a:rPr lang="pl-PL" altLang="pl-PL" sz="1600" dirty="0" smtClean="0"/>
              <a:t>) </a:t>
            </a:r>
            <a:r>
              <a:rPr lang="pl-PL" altLang="pl-PL" sz="1600" dirty="0"/>
              <a:t>określono, że użytkownik lokalu mieszkalnego wyposażonego w przewody i kanały dymowe lub spalinowe oraz wentylacyjne jest obowiązany:</a:t>
            </a:r>
          </a:p>
          <a:p>
            <a:pPr lvl="1" algn="just" eaLnBrk="1" hangingPunct="1">
              <a:lnSpc>
                <a:spcPts val="2600"/>
              </a:lnSpc>
              <a:buFont typeface="Arial" charset="0"/>
              <a:buChar char="•"/>
            </a:pPr>
            <a:r>
              <a:rPr lang="pl-PL" altLang="pl-PL" sz="1600" u="sng" dirty="0"/>
              <a:t>zapewniać ich sprawność techniczną i użytkową</a:t>
            </a:r>
            <a:r>
              <a:rPr lang="pl-PL" altLang="pl-PL" sz="1600" dirty="0"/>
              <a:t>,</a:t>
            </a:r>
          </a:p>
          <a:p>
            <a:pPr lvl="1" algn="just" eaLnBrk="1" hangingPunct="1">
              <a:lnSpc>
                <a:spcPts val="2600"/>
              </a:lnSpc>
              <a:buFont typeface="Arial" charset="0"/>
              <a:buChar char="•"/>
            </a:pPr>
            <a:r>
              <a:rPr lang="pl-PL" altLang="pl-PL" sz="1600" dirty="0"/>
              <a:t>w przypadku wystąpienia objawów świadczących o zagrożeniu bezpieczeństwa osób lub mienia - zaniechać użytkowania instalacji gazowej i podjąć stosowne działania zaradcze oraz poinformować właściwe służby i właściciela o wystąpieniu zagrożenia,</a:t>
            </a:r>
          </a:p>
          <a:p>
            <a:pPr lvl="1" algn="just" eaLnBrk="1" hangingPunct="1">
              <a:lnSpc>
                <a:spcPts val="2600"/>
              </a:lnSpc>
              <a:buFont typeface="Arial" charset="0"/>
              <a:buChar char="•"/>
            </a:pPr>
            <a:r>
              <a:rPr lang="pl-PL" altLang="pl-PL" sz="1600" u="sng" dirty="0"/>
              <a:t>systematycznie wykonywać czynności konserwacyjne</a:t>
            </a:r>
            <a:r>
              <a:rPr lang="pl-PL" altLang="pl-PL" sz="1600" dirty="0"/>
              <a:t>,</a:t>
            </a:r>
          </a:p>
          <a:p>
            <a:pPr lvl="1" algn="just" eaLnBrk="1" hangingPunct="1">
              <a:lnSpc>
                <a:spcPts val="2600"/>
              </a:lnSpc>
              <a:buFont typeface="Arial" charset="0"/>
              <a:buChar char="•"/>
            </a:pPr>
            <a:r>
              <a:rPr lang="pl-PL" altLang="pl-PL" sz="1600" dirty="0"/>
              <a:t>informować właściciela budynku o niewłaściwym funkcjonowaniu urządzeń spalinowych, dymowych lub wentylacyjnych.</a:t>
            </a:r>
          </a:p>
          <a:p>
            <a:pPr algn="just" eaLnBrk="1" hangingPunct="1">
              <a:lnSpc>
                <a:spcPts val="2600"/>
              </a:lnSpc>
              <a:spcBef>
                <a:spcPts val="1200"/>
              </a:spcBef>
            </a:pPr>
            <a:r>
              <a:rPr lang="pl-PL" altLang="pl-PL" sz="1600" dirty="0"/>
              <a:t>W par. 19 ust. 3 określono, że użytkownik lokalu korzystający z przewodów i kanałów dymowych lub spalinowych oraz wentylacyjnych może powierzać naprawę i konserwację tych urządzeń wyłącznie osobom posiadającym świadectwa kwalifikacyjne określone w odrębnych przepisach.</a:t>
            </a:r>
          </a:p>
          <a:p>
            <a:pPr eaLnBrk="1" hangingPunct="1"/>
            <a:endParaRPr lang="pl-PL" altLang="pl-PL" sz="1600" dirty="0"/>
          </a:p>
        </p:txBody>
      </p:sp>
    </p:spTree>
    <p:extLst>
      <p:ext uri="{BB962C8B-B14F-4D97-AF65-F5344CB8AC3E}">
        <p14:creationId xmlns:p14="http://schemas.microsoft.com/office/powerpoint/2010/main" val="36375697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Przeglądy kominiarskie - podstawy prawne przeglądów kominiarskich c.d. </a:t>
            </a:r>
          </a:p>
        </p:txBody>
      </p:sp>
      <p:sp>
        <p:nvSpPr>
          <p:cNvPr id="4" name="Rectangle 1">
            <a:extLst>
              <a:ext uri="{FF2B5EF4-FFF2-40B4-BE49-F238E27FC236}">
                <a16:creationId xmlns="" xmlns:a16="http://schemas.microsoft.com/office/drawing/2014/main" id="{7A492695-9164-4306-9A30-6FA69B53382E}"/>
              </a:ext>
            </a:extLst>
          </p:cNvPr>
          <p:cNvSpPr>
            <a:spLocks noChangeArrowheads="1"/>
          </p:cNvSpPr>
          <p:nvPr/>
        </p:nvSpPr>
        <p:spPr bwMode="auto">
          <a:xfrm>
            <a:off x="438003" y="1412776"/>
            <a:ext cx="8250237" cy="386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algn="just" eaLnBrk="1" hangingPunct="1">
              <a:lnSpc>
                <a:spcPct val="150000"/>
              </a:lnSpc>
            </a:pPr>
            <a:r>
              <a:rPr lang="pl-PL" altLang="pl-PL" sz="1700" dirty="0"/>
              <a:t>Przegląd stanu przewodów kominowych </a:t>
            </a:r>
            <a:r>
              <a:rPr lang="pl-PL" altLang="pl-PL" sz="1700" u="sng" dirty="0"/>
              <a:t>może być także przeprowadzony z urzędu</a:t>
            </a:r>
            <a:r>
              <a:rPr lang="pl-PL" altLang="pl-PL" sz="1700" dirty="0"/>
              <a:t>. Zgodnie z  Art. 62 ust. 3 ustawy Prawo budowlane organ nadzoru budowlanego w razie stwierdzenia nieodpowiedniego stanu technicznego obiektu budowlanego lub jego części - mogącego spowodować zagrożenie życia lub zdrowia ludzi, bezpieczeństwa mienia bądź środowiska - nakazuje przeprowadzenie kontroli, może także zażądać przedstawienia ekspertyzy stanu technicznego obiektu lub jego części.</a:t>
            </a:r>
          </a:p>
          <a:p>
            <a:pPr algn="just" eaLnBrk="1" hangingPunct="1">
              <a:lnSpc>
                <a:spcPct val="150000"/>
              </a:lnSpc>
            </a:pPr>
            <a:r>
              <a:rPr lang="pl-PL" altLang="pl-PL" sz="1700" dirty="0"/>
              <a:t> Ekspertyza taka jest wykonywana na koszt właściciela obiektu poddawanego kontroli.</a:t>
            </a:r>
          </a:p>
          <a:p>
            <a:pPr eaLnBrk="1" hangingPunct="1"/>
            <a:endParaRPr lang="pl-PL" altLang="pl-PL" sz="1600" dirty="0"/>
          </a:p>
        </p:txBody>
      </p:sp>
    </p:spTree>
    <p:extLst>
      <p:ext uri="{BB962C8B-B14F-4D97-AF65-F5344CB8AC3E}">
        <p14:creationId xmlns:p14="http://schemas.microsoft.com/office/powerpoint/2010/main" val="38498933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Przeglądy kominiarskie - podstawy prawne przeglądów kominiarskich c.d. </a:t>
            </a:r>
          </a:p>
        </p:txBody>
      </p:sp>
      <p:sp>
        <p:nvSpPr>
          <p:cNvPr id="4" name="Rectangle 1">
            <a:extLst>
              <a:ext uri="{FF2B5EF4-FFF2-40B4-BE49-F238E27FC236}">
                <a16:creationId xmlns="" xmlns:a16="http://schemas.microsoft.com/office/drawing/2014/main" id="{5D19F353-9AC3-4B23-AA58-D9BED32B1374}"/>
              </a:ext>
            </a:extLst>
          </p:cNvPr>
          <p:cNvSpPr>
            <a:spLocks noChangeArrowheads="1"/>
          </p:cNvSpPr>
          <p:nvPr/>
        </p:nvSpPr>
        <p:spPr bwMode="auto">
          <a:xfrm>
            <a:off x="410003" y="1222425"/>
            <a:ext cx="8250237" cy="4773612"/>
          </a:xfrm>
          <a:prstGeom prst="rect">
            <a:avLst/>
          </a:prstGeom>
          <a:noFill/>
          <a:ln>
            <a:noFill/>
          </a:ln>
          <a:extLst/>
        </p:spPr>
        <p:txBody>
          <a:bodyPr anchor="ctr">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eaLnBrk="1" hangingPunct="1">
              <a:defRPr/>
            </a:pPr>
            <a:r>
              <a:rPr lang="pl-PL" altLang="pl-PL" dirty="0"/>
              <a:t>Przeglądy w budynkach wspólnot mieszkaniowych</a:t>
            </a:r>
          </a:p>
          <a:p>
            <a:pPr eaLnBrk="1" hangingPunct="1">
              <a:defRPr/>
            </a:pPr>
            <a:endParaRPr lang="pl-PL" altLang="pl-PL" dirty="0"/>
          </a:p>
          <a:p>
            <a:pPr marL="285750" indent="-285750" algn="just" eaLnBrk="1" hangingPunct="1">
              <a:lnSpc>
                <a:spcPts val="2500"/>
              </a:lnSpc>
              <a:buFont typeface="Arial" panose="020B0604020202020204" pitchFamily="34" charset="0"/>
              <a:buChar char="•"/>
              <a:defRPr/>
            </a:pPr>
            <a:r>
              <a:rPr lang="pl-PL" altLang="pl-PL" sz="1700" dirty="0"/>
              <a:t>Pojęcie „zarządca obiektu budowlanego” wymienione jako podmiot odpowiedzialny w Prawie budowlanym, zgodnie z wykładnią NSA przedstawioną w wyroku z dnia 25 lipca 2008 r., sygn. II OSK 1214/07, w przypadku budynków należących do wspólnoty mieszkaniowej oznacza wspólnotę, a nie administratora budynku. </a:t>
            </a:r>
          </a:p>
          <a:p>
            <a:pPr marL="285750" indent="-285750" algn="just" eaLnBrk="1" hangingPunct="1">
              <a:lnSpc>
                <a:spcPts val="2500"/>
              </a:lnSpc>
              <a:buFont typeface="Arial" panose="020B0604020202020204" pitchFamily="34" charset="0"/>
              <a:buChar char="•"/>
              <a:defRPr/>
            </a:pPr>
            <a:endParaRPr lang="pl-PL" altLang="pl-PL" sz="1700" dirty="0"/>
          </a:p>
          <a:p>
            <a:pPr marL="285750" indent="-285750" algn="just" eaLnBrk="1" hangingPunct="1">
              <a:lnSpc>
                <a:spcPts val="2500"/>
              </a:lnSpc>
              <a:spcBef>
                <a:spcPts val="600"/>
              </a:spcBef>
              <a:buFont typeface="Arial" panose="020B0604020202020204" pitchFamily="34" charset="0"/>
              <a:buChar char="•"/>
              <a:defRPr/>
            </a:pPr>
            <a:r>
              <a:rPr lang="pl-PL" altLang="pl-PL" sz="1700" dirty="0"/>
              <a:t>Przeprowadzane na terenie wspólnoty mieszkaniowej przeglądy mogą dotyczyć instalacji, które znajdują się w lokalach indywidualnych - poza częścią wspólną. Jest to sytuacja, w której wspólnota narusza prawo własności, sprawując funkcję kontrolną w stosunku do właścicieli lokali w zakresie wykorzystywanej przez nich instalacji. </a:t>
            </a:r>
          </a:p>
          <a:p>
            <a:pPr eaLnBrk="1" hangingPunct="1">
              <a:defRPr/>
            </a:pPr>
            <a:r>
              <a:rPr lang="pl-PL" altLang="pl-PL" dirty="0"/>
              <a:t> </a:t>
            </a:r>
          </a:p>
          <a:p>
            <a:pPr eaLnBrk="1" hangingPunct="1">
              <a:defRPr/>
            </a:pPr>
            <a:endParaRPr lang="pl-PL" altLang="pl-PL" sz="1600" dirty="0"/>
          </a:p>
        </p:txBody>
      </p:sp>
    </p:spTree>
    <p:extLst>
      <p:ext uri="{BB962C8B-B14F-4D97-AF65-F5344CB8AC3E}">
        <p14:creationId xmlns:p14="http://schemas.microsoft.com/office/powerpoint/2010/main" val="17081598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Urządzenia grzewcze </a:t>
            </a:r>
            <a:r>
              <a:rPr lang="pl-PL" sz="2000" dirty="0" smtClean="0"/>
              <a:t>– „Uchwała Antysmogowa”</a:t>
            </a:r>
            <a:endParaRPr lang="pl-PL" sz="20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64" y="964140"/>
            <a:ext cx="8638715" cy="1348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41" y="3573016"/>
            <a:ext cx="8665939" cy="1399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upa 12"/>
          <p:cNvGrpSpPr/>
          <p:nvPr/>
        </p:nvGrpSpPr>
        <p:grpSpPr>
          <a:xfrm>
            <a:off x="3306481" y="2397151"/>
            <a:ext cx="2469982" cy="1165765"/>
            <a:chOff x="2483768" y="5110456"/>
            <a:chExt cx="2469982" cy="1165765"/>
          </a:xfrm>
        </p:grpSpPr>
        <p:sp>
          <p:nvSpPr>
            <p:cNvPr id="14" name="Strzałka w dół 13"/>
            <p:cNvSpPr/>
            <p:nvPr/>
          </p:nvSpPr>
          <p:spPr>
            <a:xfrm rot="10800000">
              <a:off x="2483768" y="5110456"/>
              <a:ext cx="2469982" cy="112685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p:cNvSpPr txBox="1"/>
            <p:nvPr/>
          </p:nvSpPr>
          <p:spPr>
            <a:xfrm>
              <a:off x="3042120" y="5445224"/>
              <a:ext cx="1353276" cy="830997"/>
            </a:xfrm>
            <a:prstGeom prst="rect">
              <a:avLst/>
            </a:prstGeom>
            <a:noFill/>
          </p:spPr>
          <p:txBody>
            <a:bodyPr wrap="square" rtlCol="0">
              <a:spAutoFit/>
            </a:bodyPr>
            <a:lstStyle/>
            <a:p>
              <a:pPr algn="ctr"/>
              <a:r>
                <a:rPr lang="pl-PL" sz="1200" dirty="0" smtClean="0"/>
                <a:t>Kotły</a:t>
              </a:r>
            </a:p>
            <a:p>
              <a:pPr algn="ctr"/>
              <a:r>
                <a:rPr lang="pl-PL" sz="1200" dirty="0" smtClean="0"/>
                <a:t>„spełniające </a:t>
              </a:r>
              <a:r>
                <a:rPr lang="pl-PL" sz="1200" dirty="0" err="1" smtClean="0"/>
                <a:t>ekoprojekt</a:t>
              </a:r>
              <a:r>
                <a:rPr lang="pl-PL" sz="1200" dirty="0" smtClean="0"/>
                <a:t>” tzw.</a:t>
              </a:r>
            </a:p>
            <a:p>
              <a:pPr algn="ctr"/>
              <a:r>
                <a:rPr lang="pl-PL" sz="1200" dirty="0" smtClean="0"/>
                <a:t>„</a:t>
              </a:r>
              <a:r>
                <a:rPr lang="pl-PL" sz="1200" dirty="0" err="1" smtClean="0"/>
                <a:t>ekoprojektowe</a:t>
              </a:r>
              <a:r>
                <a:rPr lang="pl-PL" sz="1200" dirty="0" smtClean="0"/>
                <a:t>”</a:t>
              </a:r>
              <a:endParaRPr lang="pl-PL" sz="1200" dirty="0"/>
            </a:p>
          </p:txBody>
        </p:sp>
      </p:grpSp>
      <p:grpSp>
        <p:nvGrpSpPr>
          <p:cNvPr id="16" name="Grupa 15"/>
          <p:cNvGrpSpPr/>
          <p:nvPr/>
        </p:nvGrpSpPr>
        <p:grpSpPr>
          <a:xfrm>
            <a:off x="3324519" y="5157192"/>
            <a:ext cx="2469982" cy="1126856"/>
            <a:chOff x="2483768" y="5110456"/>
            <a:chExt cx="2469982" cy="1126856"/>
          </a:xfrm>
        </p:grpSpPr>
        <p:sp>
          <p:nvSpPr>
            <p:cNvPr id="17" name="Strzałka w dół 16"/>
            <p:cNvSpPr/>
            <p:nvPr/>
          </p:nvSpPr>
          <p:spPr>
            <a:xfrm rot="10800000">
              <a:off x="2483768" y="5110456"/>
              <a:ext cx="2469982" cy="112685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ole tekstowe 17"/>
            <p:cNvSpPr txBox="1"/>
            <p:nvPr/>
          </p:nvSpPr>
          <p:spPr>
            <a:xfrm>
              <a:off x="3042120" y="5221649"/>
              <a:ext cx="1353276" cy="1015663"/>
            </a:xfrm>
            <a:prstGeom prst="rect">
              <a:avLst/>
            </a:prstGeom>
            <a:noFill/>
          </p:spPr>
          <p:txBody>
            <a:bodyPr wrap="square" rtlCol="0">
              <a:spAutoFit/>
            </a:bodyPr>
            <a:lstStyle/>
            <a:p>
              <a:pPr algn="ctr"/>
              <a:r>
                <a:rPr lang="pl-PL" sz="1200" dirty="0" smtClean="0"/>
                <a:t>Miejscowe Ogrzewacze Pomieszczeń </a:t>
              </a:r>
            </a:p>
            <a:p>
              <a:pPr algn="ctr"/>
              <a:r>
                <a:rPr lang="pl-PL" sz="1200" dirty="0"/>
                <a:t>„spełniające </a:t>
              </a:r>
              <a:r>
                <a:rPr lang="pl-PL" sz="1200" dirty="0" err="1"/>
                <a:t>ekoprojekt</a:t>
              </a:r>
              <a:r>
                <a:rPr lang="pl-PL" sz="1200" dirty="0"/>
                <a:t>”</a:t>
              </a:r>
            </a:p>
          </p:txBody>
        </p:sp>
      </p:grpSp>
    </p:spTree>
    <p:extLst>
      <p:ext uri="{BB962C8B-B14F-4D97-AF65-F5344CB8AC3E}">
        <p14:creationId xmlns:p14="http://schemas.microsoft.com/office/powerpoint/2010/main" val="1539364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Przeglądy kominiarskie - podstawy prawne przeglądów kominiarskich c.d. </a:t>
            </a:r>
          </a:p>
        </p:txBody>
      </p:sp>
      <p:sp>
        <p:nvSpPr>
          <p:cNvPr id="4" name="Rectangle 1">
            <a:extLst>
              <a:ext uri="{FF2B5EF4-FFF2-40B4-BE49-F238E27FC236}">
                <a16:creationId xmlns="" xmlns:a16="http://schemas.microsoft.com/office/drawing/2014/main" id="{5E91B4F0-BCBB-4D8F-81C5-ABB5405E16D4}"/>
              </a:ext>
            </a:extLst>
          </p:cNvPr>
          <p:cNvSpPr>
            <a:spLocks noChangeArrowheads="1"/>
          </p:cNvSpPr>
          <p:nvPr/>
        </p:nvSpPr>
        <p:spPr bwMode="auto">
          <a:xfrm>
            <a:off x="436563" y="872870"/>
            <a:ext cx="8250237" cy="550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algn="just" eaLnBrk="1" hangingPunct="1">
              <a:lnSpc>
                <a:spcPts val="2500"/>
              </a:lnSpc>
            </a:pPr>
            <a:r>
              <a:rPr lang="pl-PL" altLang="pl-PL" sz="1700" dirty="0"/>
              <a:t>Uprawnienie do podjęcia działań kontrolnych w prywatnych lokalach wspólnoty mieszkaniowej umożliwiają:</a:t>
            </a:r>
          </a:p>
          <a:p>
            <a:pPr algn="just" eaLnBrk="1" hangingPunct="1">
              <a:lnSpc>
                <a:spcPts val="2500"/>
              </a:lnSpc>
            </a:pPr>
            <a:r>
              <a:rPr lang="pl-PL" altLang="pl-PL" sz="1700" dirty="0"/>
              <a:t>Art. 13 ust. 2 Ustawy o własności lokali (</a:t>
            </a:r>
            <a:r>
              <a:rPr lang="pl-PL" altLang="pl-PL" sz="1700" b="1" dirty="0"/>
              <a:t>Dz. U. 1994 nr 85 poz. 388</a:t>
            </a:r>
            <a:r>
              <a:rPr lang="pl-PL" altLang="pl-PL" sz="1700" dirty="0"/>
              <a:t>) który stanowi, że na żądanie zarządu właściciel lokalu jest obowiązany zezwalać na wstęp do lokalu, ilekroć jest to niezbędne do przeprowadzenia konserwacji, remontu albo usunięcia awarii w nieruchomości wspólnej, a także w celu wyposażenia budynku, jego części lub innych lokali w dodatkowe instalacje.</a:t>
            </a:r>
          </a:p>
          <a:p>
            <a:pPr algn="just" eaLnBrk="1" hangingPunct="1">
              <a:lnSpc>
                <a:spcPts val="2500"/>
              </a:lnSpc>
            </a:pPr>
            <a:r>
              <a:rPr lang="pl-PL" altLang="pl-PL" sz="1700" dirty="0"/>
              <a:t>Par. 17 ust. 2 pkt. 8 rozporządzenia Ministra Spraw Wewnętrznych i Administracji w sprawie warunków technicznych użytkowania budynków mieszkalnych (</a:t>
            </a:r>
            <a:r>
              <a:rPr lang="pl-PL" altLang="pl-PL" sz="1700" b="1" dirty="0"/>
              <a:t>Dz. U. 1999 nr 74 poz. 836</a:t>
            </a:r>
            <a:r>
              <a:rPr lang="pl-PL" altLang="pl-PL" sz="1700" dirty="0"/>
              <a:t>) który nakazuje użytkownikowi lokalu udostępniać lokal w celu przeprowadzenia przez odpowiednie służby kontroli instalacji i urządzeń gazowych, przewodów i kanałów spalinowych, wentylacyjnych, a także innych instalacji i urządzeń, oraz ściśle wykonywać zalecenia pokontrolne</a:t>
            </a:r>
            <a:r>
              <a:rPr lang="pl-PL" altLang="pl-PL" dirty="0"/>
              <a:t>. </a:t>
            </a:r>
          </a:p>
          <a:p>
            <a:pPr algn="just" eaLnBrk="1" hangingPunct="1">
              <a:lnSpc>
                <a:spcPts val="2500"/>
              </a:lnSpc>
            </a:pPr>
            <a:endParaRPr lang="pl-PL" altLang="pl-PL" dirty="0"/>
          </a:p>
          <a:p>
            <a:pPr algn="just" eaLnBrk="1" hangingPunct="1">
              <a:lnSpc>
                <a:spcPts val="2500"/>
              </a:lnSpc>
            </a:pPr>
            <a:r>
              <a:rPr lang="pl-PL" altLang="pl-PL" sz="1600" dirty="0"/>
              <a:t>W razie odmowy udostępnienia lokalu dla celów kontroli, ze względu na brak jednoznacznych uregulowań, wspólnota musi zazwyczaj uzyskiwać dostęp do lokalu poprzez nakaz sądowy.</a:t>
            </a:r>
            <a:endParaRPr lang="pl-PL" altLang="pl-PL" sz="1400" dirty="0"/>
          </a:p>
        </p:txBody>
      </p:sp>
    </p:spTree>
    <p:extLst>
      <p:ext uri="{BB962C8B-B14F-4D97-AF65-F5344CB8AC3E}">
        <p14:creationId xmlns:p14="http://schemas.microsoft.com/office/powerpoint/2010/main" val="21515849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Przeglądy kominiarskie - podstawy prawne przeglądów kominiarskich c.d. </a:t>
            </a:r>
          </a:p>
        </p:txBody>
      </p:sp>
      <p:sp>
        <p:nvSpPr>
          <p:cNvPr id="4" name="Rectangle 1">
            <a:extLst>
              <a:ext uri="{FF2B5EF4-FFF2-40B4-BE49-F238E27FC236}">
                <a16:creationId xmlns="" xmlns:a16="http://schemas.microsoft.com/office/drawing/2014/main" id="{4DD1CC3F-3B80-48AB-9B5F-4FACC3095FE3}"/>
              </a:ext>
            </a:extLst>
          </p:cNvPr>
          <p:cNvSpPr>
            <a:spLocks noChangeArrowheads="1"/>
          </p:cNvSpPr>
          <p:nvPr/>
        </p:nvSpPr>
        <p:spPr bwMode="auto">
          <a:xfrm>
            <a:off x="436563" y="1844824"/>
            <a:ext cx="8250237"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marL="285750" indent="-285750" algn="just" eaLnBrk="1" hangingPunct="1">
              <a:lnSpc>
                <a:spcPts val="2700"/>
              </a:lnSpc>
              <a:spcAft>
                <a:spcPts val="600"/>
              </a:spcAft>
              <a:buFont typeface="Arial" panose="020B0604020202020204" pitchFamily="34" charset="0"/>
              <a:buChar char="•"/>
            </a:pPr>
            <a:r>
              <a:rPr lang="pl-PL" altLang="pl-PL" sz="1700" dirty="0"/>
              <a:t>Za nie przeprowadzenie rocznej kontroli kominów, powiatowy inspektor nadzoru budowlanego może ukarać podmiot odpowiedzialny mandatem w wysokości do 500 zł. </a:t>
            </a:r>
          </a:p>
          <a:p>
            <a:pPr marL="285750" indent="-285750" algn="just" eaLnBrk="1" hangingPunct="1">
              <a:lnSpc>
                <a:spcPts val="2700"/>
              </a:lnSpc>
              <a:spcAft>
                <a:spcPts val="600"/>
              </a:spcAft>
              <a:buFont typeface="Arial" panose="020B0604020202020204" pitchFamily="34" charset="0"/>
              <a:buChar char="•"/>
            </a:pPr>
            <a:r>
              <a:rPr lang="pl-PL" altLang="pl-PL" sz="1700" dirty="0"/>
              <a:t>Za zaniedbanie w ich oczyszczaniu można zostać ukaranym grzywną do 5 tysięcy złotych, nałożoną w trybie sądowego postępowania w sprawach o wykroczenia. </a:t>
            </a:r>
          </a:p>
          <a:p>
            <a:pPr marL="285750" indent="-285750" algn="just" eaLnBrk="1" hangingPunct="1">
              <a:lnSpc>
                <a:spcPts val="2700"/>
              </a:lnSpc>
              <a:spcAft>
                <a:spcPts val="600"/>
              </a:spcAft>
              <a:buFont typeface="Arial" panose="020B0604020202020204" pitchFamily="34" charset="0"/>
              <a:buChar char="•"/>
            </a:pPr>
            <a:r>
              <a:rPr lang="pl-PL" altLang="pl-PL" sz="1700" dirty="0"/>
              <a:t>Sankcją za brak nadzoru nad przewodami kominami może się stać odmowa wypłacenia odszkodowania z tytułu pożaru, w przypadku gdy nie podlegały one wymaganym czynnościom kontrolnym lub oczyszczaniu okresowemu.</a:t>
            </a:r>
          </a:p>
        </p:txBody>
      </p:sp>
    </p:spTree>
    <p:extLst>
      <p:ext uri="{BB962C8B-B14F-4D97-AF65-F5344CB8AC3E}">
        <p14:creationId xmlns:p14="http://schemas.microsoft.com/office/powerpoint/2010/main" val="13597820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Przeglądy kominiarskie</a:t>
            </a:r>
          </a:p>
        </p:txBody>
      </p:sp>
      <p:sp>
        <p:nvSpPr>
          <p:cNvPr id="4" name="Rectangle 1">
            <a:extLst>
              <a:ext uri="{FF2B5EF4-FFF2-40B4-BE49-F238E27FC236}">
                <a16:creationId xmlns="" xmlns:a16="http://schemas.microsoft.com/office/drawing/2014/main" id="{2A88B15F-347B-4978-98E7-4B830D75EF05}"/>
              </a:ext>
            </a:extLst>
          </p:cNvPr>
          <p:cNvSpPr>
            <a:spLocks noChangeArrowheads="1"/>
          </p:cNvSpPr>
          <p:nvPr/>
        </p:nvSpPr>
        <p:spPr bwMode="auto">
          <a:xfrm>
            <a:off x="446881" y="1196752"/>
            <a:ext cx="8250237" cy="4184650"/>
          </a:xfrm>
          <a:prstGeom prst="rect">
            <a:avLst/>
          </a:prstGeom>
          <a:noFill/>
          <a:ln w="9525">
            <a:noFill/>
            <a:miter lim="800000"/>
            <a:headEnd/>
            <a:tailEnd/>
          </a:ln>
          <a:effectLst/>
        </p:spPr>
        <p:txBody>
          <a:bodyPr anchor="ctr">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marL="174625" indent="-174625" algn="just">
              <a:lnSpc>
                <a:spcPts val="2500"/>
              </a:lnSpc>
              <a:buFont typeface="Arial" pitchFamily="34" charset="0"/>
              <a:buChar char="•"/>
              <a:defRPr/>
            </a:pPr>
            <a:r>
              <a:rPr lang="pl-PL" sz="1700" dirty="0"/>
              <a:t>Sprawdzenie wykonania zaleceń z poprzedniej kontroli,</a:t>
            </a:r>
          </a:p>
          <a:p>
            <a:pPr marL="174625" indent="-174625" algn="just">
              <a:lnSpc>
                <a:spcPts val="2500"/>
              </a:lnSpc>
              <a:buFont typeface="Arial" pitchFamily="34" charset="0"/>
              <a:buChar char="•"/>
              <a:defRPr/>
            </a:pPr>
            <a:r>
              <a:rPr lang="pl-PL" sz="1700" dirty="0"/>
              <a:t>Badanie drożności przewodów kominowych, </a:t>
            </a:r>
          </a:p>
          <a:p>
            <a:pPr marL="174625" indent="-174625" algn="just">
              <a:lnSpc>
                <a:spcPts val="2500"/>
              </a:lnSpc>
              <a:buFont typeface="Arial" pitchFamily="34" charset="0"/>
              <a:buChar char="•"/>
              <a:defRPr/>
            </a:pPr>
            <a:r>
              <a:rPr lang="pl-PL" sz="1700" dirty="0"/>
              <a:t>Badanie:</a:t>
            </a:r>
          </a:p>
          <a:p>
            <a:pPr marL="360363" indent="-185738" algn="just">
              <a:lnSpc>
                <a:spcPts val="2500"/>
              </a:lnSpc>
              <a:buFont typeface="Wingdings" pitchFamily="2" charset="2"/>
              <a:buChar char="§"/>
              <a:defRPr/>
            </a:pPr>
            <a:r>
              <a:rPr lang="pl-PL" sz="1700" dirty="0"/>
              <a:t>liczby palenisk gazowych lub węglowych oraz kratek wentylacyjnych podłączonych do jednego przewodu kominowego, </a:t>
            </a:r>
          </a:p>
          <a:p>
            <a:pPr marL="360363" indent="-185738" algn="just">
              <a:lnSpc>
                <a:spcPts val="2500"/>
              </a:lnSpc>
              <a:buFont typeface="Wingdings" pitchFamily="2" charset="2"/>
              <a:buChar char="§"/>
              <a:defRPr/>
            </a:pPr>
            <a:r>
              <a:rPr lang="pl-PL" sz="1700" dirty="0"/>
              <a:t>stanu technicznego drzwiczek rewizyjnych, łączników, rur zapiecowych, </a:t>
            </a:r>
          </a:p>
          <a:p>
            <a:pPr marL="360363" indent="-185738" algn="just">
              <a:lnSpc>
                <a:spcPts val="2500"/>
              </a:lnSpc>
              <a:buFont typeface="Wingdings" pitchFamily="2" charset="2"/>
              <a:buChar char="§"/>
              <a:defRPr/>
            </a:pPr>
            <a:r>
              <a:rPr lang="pl-PL" sz="1700" dirty="0"/>
              <a:t>prawidłowości zainstalowania i sprawności działania kratek wentylacyjnych, </a:t>
            </a:r>
          </a:p>
          <a:p>
            <a:pPr marL="360363" indent="-185738" algn="just">
              <a:lnSpc>
                <a:spcPts val="2500"/>
              </a:lnSpc>
              <a:buFont typeface="Wingdings" pitchFamily="2" charset="2"/>
              <a:buChar char="§"/>
              <a:defRPr/>
            </a:pPr>
            <a:r>
              <a:rPr lang="pl-PL" sz="1700" dirty="0"/>
              <a:t>dostępu powietrza zewnętrznego koniecznego do prawidłowej cyrkulacji powietrza w lokalu,</a:t>
            </a:r>
          </a:p>
          <a:p>
            <a:pPr marL="360363" indent="-185738" algn="just">
              <a:lnSpc>
                <a:spcPts val="2500"/>
              </a:lnSpc>
              <a:buFont typeface="Wingdings" pitchFamily="2" charset="2"/>
              <a:buChar char="§"/>
              <a:defRPr/>
            </a:pPr>
            <a:r>
              <a:rPr lang="pl-PL" sz="1700" dirty="0"/>
              <a:t>urządzeń wymuszających ciąg kominowy w przypadku gdy paleniska pracują w pomieszczeniach wyposażonych w grawitacyjną wentylację zbiorczą. </a:t>
            </a:r>
          </a:p>
          <a:p>
            <a:pPr marL="174625" indent="-174625" algn="just">
              <a:lnSpc>
                <a:spcPts val="2500"/>
              </a:lnSpc>
              <a:buFont typeface="Arial" pitchFamily="34" charset="0"/>
              <a:buChar char="•"/>
              <a:defRPr/>
            </a:pPr>
            <a:r>
              <a:rPr lang="pl-PL" sz="1700" dirty="0"/>
              <a:t>Badanie prawidłowości ciągu kominowego (w tym z użyciem anemometru).</a:t>
            </a:r>
          </a:p>
          <a:p>
            <a:pPr>
              <a:defRPr/>
            </a:pPr>
            <a:endParaRPr lang="pl-PL" sz="1600" dirty="0"/>
          </a:p>
        </p:txBody>
      </p:sp>
    </p:spTree>
    <p:extLst>
      <p:ext uri="{BB962C8B-B14F-4D97-AF65-F5344CB8AC3E}">
        <p14:creationId xmlns:p14="http://schemas.microsoft.com/office/powerpoint/2010/main" val="25944754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Przeglądy kominiarskie c.d.</a:t>
            </a:r>
          </a:p>
        </p:txBody>
      </p:sp>
      <p:sp>
        <p:nvSpPr>
          <p:cNvPr id="4" name="Rectangle 1">
            <a:extLst>
              <a:ext uri="{FF2B5EF4-FFF2-40B4-BE49-F238E27FC236}">
                <a16:creationId xmlns="" xmlns:a16="http://schemas.microsoft.com/office/drawing/2014/main" id="{8016CCAC-9BB6-42BE-A49C-614E19022F4F}"/>
              </a:ext>
            </a:extLst>
          </p:cNvPr>
          <p:cNvSpPr>
            <a:spLocks noChangeArrowheads="1"/>
          </p:cNvSpPr>
          <p:nvPr/>
        </p:nvSpPr>
        <p:spPr bwMode="auto">
          <a:xfrm>
            <a:off x="323528" y="1052736"/>
            <a:ext cx="8250237" cy="4873625"/>
          </a:xfrm>
          <a:prstGeom prst="rect">
            <a:avLst/>
          </a:prstGeom>
          <a:noFill/>
          <a:ln w="9525">
            <a:noFill/>
            <a:miter lim="800000"/>
            <a:headEnd/>
            <a:tailEnd/>
          </a:ln>
          <a:effectLst/>
        </p:spPr>
        <p:txBody>
          <a:bodyPr anchor="ctr">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marL="174625" indent="-174625" algn="just">
              <a:lnSpc>
                <a:spcPts val="2500"/>
              </a:lnSpc>
              <a:buFont typeface="Arial" pitchFamily="34" charset="0"/>
              <a:buChar char="•"/>
              <a:defRPr/>
            </a:pPr>
            <a:r>
              <a:rPr lang="pl-PL" sz="1700" dirty="0"/>
              <a:t>Badanie stanu technicznego kominów ponad dachem, w tym:</a:t>
            </a:r>
          </a:p>
          <a:p>
            <a:pPr marL="360363" indent="-174625" algn="just">
              <a:lnSpc>
                <a:spcPts val="2500"/>
              </a:lnSpc>
              <a:buFont typeface="Wingdings" pitchFamily="2" charset="2"/>
              <a:buChar char="§"/>
              <a:defRPr/>
            </a:pPr>
            <a:r>
              <a:rPr lang="pl-PL" sz="1700" dirty="0"/>
              <a:t>głowic kominowych, </a:t>
            </a:r>
          </a:p>
          <a:p>
            <a:pPr marL="360363" indent="-174625" algn="just">
              <a:lnSpc>
                <a:spcPts val="2500"/>
              </a:lnSpc>
              <a:buFont typeface="Wingdings" pitchFamily="2" charset="2"/>
              <a:buChar char="§"/>
              <a:defRPr/>
            </a:pPr>
            <a:r>
              <a:rPr lang="pl-PL" sz="1700" dirty="0"/>
              <a:t>ścian kominowych nad dachem i na strychu, </a:t>
            </a:r>
          </a:p>
          <a:p>
            <a:pPr marL="360363" indent="-174625" algn="just">
              <a:lnSpc>
                <a:spcPts val="2500"/>
              </a:lnSpc>
              <a:buFont typeface="Wingdings" pitchFamily="2" charset="2"/>
              <a:buChar char="§"/>
              <a:defRPr/>
            </a:pPr>
            <a:r>
              <a:rPr lang="pl-PL" sz="1700" dirty="0"/>
              <a:t>nasad kominowych,</a:t>
            </a:r>
          </a:p>
          <a:p>
            <a:pPr marL="360363" indent="-174625" algn="just">
              <a:lnSpc>
                <a:spcPts val="2500"/>
              </a:lnSpc>
              <a:buFont typeface="Wingdings" pitchFamily="2" charset="2"/>
              <a:buChar char="§"/>
              <a:defRPr/>
            </a:pPr>
            <a:r>
              <a:rPr lang="pl-PL" sz="1700" dirty="0"/>
              <a:t>prawidłowości wylotów przewodów.</a:t>
            </a:r>
          </a:p>
          <a:p>
            <a:pPr marL="174625" indent="-174625" algn="just">
              <a:lnSpc>
                <a:spcPts val="2500"/>
              </a:lnSpc>
              <a:buFont typeface="Arial" pitchFamily="34" charset="0"/>
              <a:buChar char="•"/>
              <a:defRPr/>
            </a:pPr>
            <a:r>
              <a:rPr lang="pl-PL" sz="1700" dirty="0"/>
              <a:t>Badanie prawidłowości dostępu do przeprowadzania kontroli przewodów kominowych, w tym stanu technicznego: </a:t>
            </a:r>
          </a:p>
          <a:p>
            <a:pPr marL="360363" indent="-174625" algn="just">
              <a:lnSpc>
                <a:spcPts val="2500"/>
              </a:lnSpc>
              <a:buFont typeface="Wingdings" pitchFamily="2" charset="2"/>
              <a:buChar char="§"/>
              <a:defRPr/>
            </a:pPr>
            <a:r>
              <a:rPr lang="pl-PL" sz="1700" dirty="0"/>
              <a:t>włazów, drabin, itp., </a:t>
            </a:r>
          </a:p>
          <a:p>
            <a:pPr marL="360363" indent="-174625" algn="just">
              <a:lnSpc>
                <a:spcPts val="2500"/>
              </a:lnSpc>
              <a:buFont typeface="Wingdings" pitchFamily="2" charset="2"/>
              <a:buChar char="§"/>
              <a:defRPr/>
            </a:pPr>
            <a:r>
              <a:rPr lang="pl-PL" sz="1700" dirty="0"/>
              <a:t>ław kominiarskich.</a:t>
            </a:r>
          </a:p>
          <a:p>
            <a:pPr marL="174625" indent="-174625" algn="just">
              <a:lnSpc>
                <a:spcPts val="2500"/>
              </a:lnSpc>
              <a:buFont typeface="Arial" pitchFamily="34" charset="0"/>
              <a:buChar char="•"/>
              <a:defRPr/>
            </a:pPr>
            <a:r>
              <a:rPr lang="pl-PL" sz="1700" dirty="0"/>
              <a:t>Badanie szczelności przewodów kominowych (w tym z użyciem kamery inspekcyjnej).</a:t>
            </a:r>
          </a:p>
          <a:p>
            <a:pPr marL="174625" indent="-174625" algn="just">
              <a:lnSpc>
                <a:spcPts val="2500"/>
              </a:lnSpc>
              <a:buFont typeface="Arial" pitchFamily="34" charset="0"/>
              <a:buChar char="•"/>
              <a:defRPr/>
            </a:pPr>
            <a:r>
              <a:rPr lang="pl-PL" sz="1700" dirty="0"/>
              <a:t>Ocena innych nieprawidłowości mogących wpływać na zagrożenie bezpieczeństwa mieszkańców (luźne przedmioty znajdujące się na dachu, nieprawidłowo zamontowane anteny TV, zgromadzenie na strychu materiały łatwopalne).</a:t>
            </a:r>
          </a:p>
        </p:txBody>
      </p:sp>
    </p:spTree>
    <p:extLst>
      <p:ext uri="{BB962C8B-B14F-4D97-AF65-F5344CB8AC3E}">
        <p14:creationId xmlns:p14="http://schemas.microsoft.com/office/powerpoint/2010/main" val="26031793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Przeglądy kominiarskie</a:t>
            </a:r>
            <a:br>
              <a:rPr lang="pl-PL" dirty="0"/>
            </a:br>
            <a:r>
              <a:rPr lang="pl-PL" dirty="0"/>
              <a:t> - dokumentacja pokontrolna -</a:t>
            </a:r>
          </a:p>
        </p:txBody>
      </p:sp>
      <p:sp>
        <p:nvSpPr>
          <p:cNvPr id="4" name="Rectangle 1">
            <a:extLst>
              <a:ext uri="{FF2B5EF4-FFF2-40B4-BE49-F238E27FC236}">
                <a16:creationId xmlns="" xmlns:a16="http://schemas.microsoft.com/office/drawing/2014/main" id="{9C13C912-CDB1-45BE-8C4D-D7E887BC9B19}"/>
              </a:ext>
            </a:extLst>
          </p:cNvPr>
          <p:cNvSpPr>
            <a:spLocks noChangeArrowheads="1"/>
          </p:cNvSpPr>
          <p:nvPr/>
        </p:nvSpPr>
        <p:spPr bwMode="auto">
          <a:xfrm>
            <a:off x="457200" y="901385"/>
            <a:ext cx="8250237" cy="5055230"/>
          </a:xfrm>
          <a:prstGeom prst="rect">
            <a:avLst/>
          </a:prstGeom>
          <a:noFill/>
          <a:ln>
            <a:noFill/>
          </a:ln>
          <a:extLst/>
        </p:spPr>
        <p:txBody>
          <a:bodyPr anchor="ctr">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algn="just" eaLnBrk="1" hangingPunct="1">
              <a:lnSpc>
                <a:spcPts val="2500"/>
              </a:lnSpc>
              <a:spcAft>
                <a:spcPts val="600"/>
              </a:spcAft>
              <a:defRPr/>
            </a:pPr>
            <a:r>
              <a:rPr lang="pl-PL" altLang="pl-PL" sz="1700" b="1" dirty="0"/>
              <a:t>Po wykonaniu kontroli przewodów kominowych</a:t>
            </a:r>
            <a:r>
              <a:rPr lang="pl-PL" altLang="pl-PL" sz="1700" dirty="0"/>
              <a:t> należy wypełnić protokół z okresowej kontroli przewodów </a:t>
            </a:r>
            <a:r>
              <a:rPr lang="pl-PL" altLang="pl-PL" sz="1700" dirty="0" smtClean="0"/>
              <a:t>kominowych (art. 62a.1 ustawy Prawo budowlane). </a:t>
            </a:r>
            <a:endParaRPr lang="pl-PL" altLang="pl-PL" sz="1700" dirty="0"/>
          </a:p>
          <a:p>
            <a:pPr algn="just">
              <a:lnSpc>
                <a:spcPts val="2500"/>
              </a:lnSpc>
              <a:spcAft>
                <a:spcPts val="600"/>
              </a:spcAft>
              <a:defRPr/>
            </a:pPr>
            <a:r>
              <a:rPr lang="pl-PL" altLang="pl-PL" sz="1700" dirty="0"/>
              <a:t>Zgodnie z par. 4 ust. 4 rozporządzenia Ministra Spraw Wewnętrznych i Administracji z dnia 16 sierpnia 1999 r. </a:t>
            </a:r>
            <a:r>
              <a:rPr lang="pl-PL" altLang="pl-PL" sz="1700" dirty="0" smtClean="0"/>
              <a:t>(</a:t>
            </a:r>
            <a:r>
              <a:rPr lang="nn-NO" sz="1600" b="1" dirty="0"/>
              <a:t>Dz.U. 1999 nr 74 poz. </a:t>
            </a:r>
            <a:r>
              <a:rPr lang="nn-NO" sz="1600" b="1" dirty="0" smtClean="0"/>
              <a:t>836</a:t>
            </a:r>
            <a:r>
              <a:rPr lang="pl-PL" altLang="pl-PL" sz="1700" dirty="0" smtClean="0"/>
              <a:t>) w </a:t>
            </a:r>
            <a:r>
              <a:rPr lang="pl-PL" altLang="pl-PL" sz="1700" dirty="0"/>
              <a:t>sprawie warunków technicznych użytkowania budynków mieszkalnych powinien on zawierać określenie:</a:t>
            </a:r>
          </a:p>
          <a:p>
            <a:pPr marL="285750" indent="-285750" algn="just" eaLnBrk="1" hangingPunct="1">
              <a:lnSpc>
                <a:spcPts val="2500"/>
              </a:lnSpc>
              <a:buFont typeface="Arial" panose="020B0604020202020204" pitchFamily="34" charset="0"/>
              <a:buChar char="•"/>
              <a:defRPr/>
            </a:pPr>
            <a:r>
              <a:rPr lang="pl-PL" altLang="pl-PL" sz="1700" dirty="0"/>
              <a:t>stanu technicznego elementów budynku objętych kontrolą,</a:t>
            </a:r>
          </a:p>
          <a:p>
            <a:pPr marL="285750" indent="-285750" algn="just" eaLnBrk="1" hangingPunct="1">
              <a:lnSpc>
                <a:spcPts val="2500"/>
              </a:lnSpc>
              <a:buFont typeface="Arial" panose="020B0604020202020204" pitchFamily="34" charset="0"/>
              <a:buChar char="•"/>
              <a:defRPr/>
            </a:pPr>
            <a:r>
              <a:rPr lang="pl-PL" altLang="pl-PL" sz="1700" dirty="0"/>
              <a:t>rozmiarów zużycia lub uszkodzenia tych elementów,</a:t>
            </a:r>
          </a:p>
          <a:p>
            <a:pPr marL="285750" indent="-285750" algn="just" eaLnBrk="1" hangingPunct="1">
              <a:lnSpc>
                <a:spcPts val="2500"/>
              </a:lnSpc>
              <a:buFont typeface="Arial" panose="020B0604020202020204" pitchFamily="34" charset="0"/>
              <a:buChar char="•"/>
              <a:defRPr/>
            </a:pPr>
            <a:r>
              <a:rPr lang="pl-PL" altLang="pl-PL" sz="1700" dirty="0"/>
              <a:t>zakresu robót remontowych i kolejności ich wykonywania,</a:t>
            </a:r>
          </a:p>
          <a:p>
            <a:pPr marL="285750" indent="-285750" algn="just" eaLnBrk="1" hangingPunct="1">
              <a:lnSpc>
                <a:spcPts val="2500"/>
              </a:lnSpc>
              <a:buFont typeface="Arial" panose="020B0604020202020204" pitchFamily="34" charset="0"/>
              <a:buChar char="•"/>
              <a:defRPr/>
            </a:pPr>
            <a:r>
              <a:rPr lang="pl-PL" altLang="pl-PL" sz="1700" dirty="0"/>
              <a:t>metod i środków użytkowania elementów budynku narażonych na szkodliwe działanie wpływów atmosferycznych i niszczące działanie innych czynników,</a:t>
            </a:r>
          </a:p>
          <a:p>
            <a:pPr marL="285750" indent="-285750" algn="just" eaLnBrk="1" hangingPunct="1">
              <a:lnSpc>
                <a:spcPts val="2500"/>
              </a:lnSpc>
              <a:buFont typeface="Arial" panose="020B0604020202020204" pitchFamily="34" charset="0"/>
              <a:buChar char="•"/>
              <a:defRPr/>
            </a:pPr>
            <a:r>
              <a:rPr lang="pl-PL" altLang="pl-PL" sz="1700" dirty="0"/>
              <a:t>zakresu niewykonanych robót remontowych zaleconych do realizacji w protokołach z poprzednich kontroli okresowych</a:t>
            </a:r>
            <a:r>
              <a:rPr lang="pl-PL" altLang="pl-PL" sz="1700" dirty="0" smtClean="0"/>
              <a:t>.</a:t>
            </a:r>
          </a:p>
          <a:p>
            <a:pPr algn="just" eaLnBrk="1" hangingPunct="1">
              <a:lnSpc>
                <a:spcPts val="2500"/>
              </a:lnSpc>
              <a:defRPr/>
            </a:pPr>
            <a:endParaRPr lang="pl-PL" altLang="pl-PL" sz="1700" dirty="0"/>
          </a:p>
          <a:p>
            <a:pPr algn="just" eaLnBrk="1" hangingPunct="1">
              <a:lnSpc>
                <a:spcPts val="2500"/>
              </a:lnSpc>
              <a:defRPr/>
            </a:pPr>
            <a:r>
              <a:rPr lang="pl-PL" altLang="pl-PL" sz="1700" dirty="0" smtClean="0"/>
              <a:t>Podobne zalecenia zawiera także art. 62a.2 ustawy Prawo budowlane.</a:t>
            </a:r>
            <a:endParaRPr lang="pl-PL" altLang="pl-PL" sz="1700" dirty="0"/>
          </a:p>
        </p:txBody>
      </p:sp>
    </p:spTree>
    <p:extLst>
      <p:ext uri="{BB962C8B-B14F-4D97-AF65-F5344CB8AC3E}">
        <p14:creationId xmlns:p14="http://schemas.microsoft.com/office/powerpoint/2010/main" val="21113500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Przeglądy kominiarskie</a:t>
            </a:r>
            <a:br>
              <a:rPr lang="pl-PL" dirty="0"/>
            </a:br>
            <a:r>
              <a:rPr lang="pl-PL" dirty="0"/>
              <a:t>- postępowanie pokontrolne -</a:t>
            </a:r>
          </a:p>
        </p:txBody>
      </p:sp>
      <p:sp>
        <p:nvSpPr>
          <p:cNvPr id="4" name="Rectangle 1">
            <a:extLst>
              <a:ext uri="{FF2B5EF4-FFF2-40B4-BE49-F238E27FC236}">
                <a16:creationId xmlns="" xmlns:a16="http://schemas.microsoft.com/office/drawing/2014/main" id="{B10B6D77-3AFD-47CC-B224-65D740A11864}"/>
              </a:ext>
            </a:extLst>
          </p:cNvPr>
          <p:cNvSpPr>
            <a:spLocks noChangeArrowheads="1"/>
          </p:cNvSpPr>
          <p:nvPr/>
        </p:nvSpPr>
        <p:spPr bwMode="auto">
          <a:xfrm>
            <a:off x="436563" y="1035449"/>
            <a:ext cx="8250237" cy="5147563"/>
          </a:xfrm>
          <a:prstGeom prst="rect">
            <a:avLst/>
          </a:prstGeom>
          <a:noFill/>
          <a:ln w="9525">
            <a:noFill/>
            <a:miter lim="800000"/>
            <a:headEnd/>
            <a:tailEnd/>
          </a:ln>
          <a:effectLst/>
        </p:spPr>
        <p:txBody>
          <a:bodyPr anchor="ctr">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algn="just">
              <a:lnSpc>
                <a:spcPts val="2500"/>
              </a:lnSpc>
              <a:defRPr/>
            </a:pPr>
            <a:r>
              <a:rPr lang="pl-PL" sz="1700" dirty="0"/>
              <a:t>Zgodnie z art. 70. ust. 1. ustawy Prawo budowlane, właściciel, zarządca lub użytkownik obiektu budowlanego, na których spoczywają obowiązki w zakresie napraw, określone w przepisach odrębnych bądź umowach, są obowiązani w czasie lub bezpośrednio po przeprowadzonej kontroli, usunąć stwierdzone uszkodzenia oraz uzupełnić braki, które mogłyby spowodować zagrożenie życia lub zdrowia ludzi, bezpieczeństwa mienia bądź środowiska, a w szczególności katastrofę budowlaną, pożar, wybuch, porażenie prądem elektrycznym albo zatrucie gazem.</a:t>
            </a:r>
          </a:p>
          <a:p>
            <a:pPr algn="just">
              <a:lnSpc>
                <a:spcPts val="2500"/>
              </a:lnSpc>
              <a:defRPr/>
            </a:pPr>
            <a:r>
              <a:rPr lang="pl-PL" sz="1700" dirty="0"/>
              <a:t> </a:t>
            </a:r>
            <a:endParaRPr lang="pl-PL" sz="1700" dirty="0" smtClean="0"/>
          </a:p>
          <a:p>
            <a:pPr algn="just">
              <a:lnSpc>
                <a:spcPts val="2500"/>
              </a:lnSpc>
              <a:defRPr/>
            </a:pPr>
            <a:r>
              <a:rPr lang="pl-PL" sz="1700" dirty="0" smtClean="0"/>
              <a:t>Art</a:t>
            </a:r>
            <a:r>
              <a:rPr lang="pl-PL" sz="1700" dirty="0"/>
              <a:t>. 70 ust. 2. ustawy Prawo budowlane wskazuje, że obowiązek o którym mowa w ust. 1, powinien być potwierdzony w protokole z kontroli obiektu budowlanego. Osoba dokonująca kontroli jest obowiązana bezzwłocznie przesłać kopię tego protokołu do organu nadzoru budowlanego. Organ nadzoru budowlanego, po otrzymaniu kopii protokołu, przeprowadza bezzwłocznie kontrolę obiektu budowlanego w celu potwierdzenia usunięcia stwierdzonych uszkodzeń oraz uzupełnienia braków, o których mowa w ust. 1.</a:t>
            </a:r>
          </a:p>
          <a:p>
            <a:pPr marL="174625" indent="-174625">
              <a:defRPr/>
            </a:pPr>
            <a:endParaRPr lang="pl-PL" sz="1600" dirty="0"/>
          </a:p>
        </p:txBody>
      </p:sp>
    </p:spTree>
    <p:extLst>
      <p:ext uri="{BB962C8B-B14F-4D97-AF65-F5344CB8AC3E}">
        <p14:creationId xmlns:p14="http://schemas.microsoft.com/office/powerpoint/2010/main" val="38166683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Przeglądy kominiarskie</a:t>
            </a:r>
            <a:br>
              <a:rPr lang="pl-PL" dirty="0"/>
            </a:br>
            <a:r>
              <a:rPr lang="pl-PL" dirty="0"/>
              <a:t>- postępowanie pokontrolne -</a:t>
            </a:r>
          </a:p>
        </p:txBody>
      </p:sp>
      <p:sp>
        <p:nvSpPr>
          <p:cNvPr id="4" name="Rectangle 1">
            <a:extLst>
              <a:ext uri="{FF2B5EF4-FFF2-40B4-BE49-F238E27FC236}">
                <a16:creationId xmlns="" xmlns:a16="http://schemas.microsoft.com/office/drawing/2014/main" id="{B10B6D77-3AFD-47CC-B224-65D740A11864}"/>
              </a:ext>
            </a:extLst>
          </p:cNvPr>
          <p:cNvSpPr>
            <a:spLocks noChangeArrowheads="1"/>
          </p:cNvSpPr>
          <p:nvPr/>
        </p:nvSpPr>
        <p:spPr bwMode="auto">
          <a:xfrm>
            <a:off x="507012" y="908720"/>
            <a:ext cx="8250237" cy="2262158"/>
          </a:xfrm>
          <a:prstGeom prst="rect">
            <a:avLst/>
          </a:prstGeom>
          <a:noFill/>
          <a:ln w="9525">
            <a:noFill/>
            <a:miter lim="800000"/>
            <a:headEnd/>
            <a:tailEnd/>
          </a:ln>
          <a:effectLst/>
        </p:spPr>
        <p:txBody>
          <a:bodyPr anchor="ctr">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algn="just">
              <a:lnSpc>
                <a:spcPts val="2500"/>
              </a:lnSpc>
              <a:defRPr/>
            </a:pPr>
            <a:r>
              <a:rPr lang="pl-PL" sz="1700" dirty="0" smtClean="0"/>
              <a:t>Art</a:t>
            </a:r>
            <a:r>
              <a:rPr lang="pl-PL" sz="1700" dirty="0"/>
              <a:t>. 70 ust. </a:t>
            </a:r>
            <a:r>
              <a:rPr lang="pl-PL" sz="1700" dirty="0" smtClean="0"/>
              <a:t>3. </a:t>
            </a:r>
            <a:r>
              <a:rPr lang="pl-PL" sz="1700" dirty="0"/>
              <a:t>ustawy Prawo budowlane wskazuje, że </a:t>
            </a:r>
            <a:r>
              <a:rPr lang="pl-PL" sz="1700" dirty="0"/>
              <a:t>Protokół, o którym mowa w ust. 2, dotyczący obiektu budowlanego, </a:t>
            </a:r>
            <a:r>
              <a:rPr lang="pl-PL" sz="1700" dirty="0" smtClean="0"/>
              <a:t>dla którego </a:t>
            </a:r>
            <a:r>
              <a:rPr lang="pl-PL" sz="1700" dirty="0"/>
              <a:t>jest prowadzona książka obiektu budowlanego w postaci </a:t>
            </a:r>
            <a:r>
              <a:rPr lang="pl-PL" sz="1700" dirty="0" smtClean="0"/>
              <a:t>elektronicznej, przekazuje </a:t>
            </a:r>
            <a:r>
              <a:rPr lang="pl-PL" sz="1700" dirty="0"/>
              <a:t>się za pomocą systemu </a:t>
            </a:r>
            <a:r>
              <a:rPr lang="pl-PL" sz="1700" dirty="0" smtClean="0"/>
              <a:t>c-KOB</a:t>
            </a:r>
            <a:r>
              <a:rPr lang="pl-PL" sz="1700" dirty="0"/>
              <a:t> </a:t>
            </a:r>
            <a:r>
              <a:rPr lang="pl-PL" sz="1700" dirty="0" smtClean="0"/>
              <a:t>(informacje o zasadach funkcjonowania systemu Cyfrowej Książki Obiektu Budowlanego c-KOB są dostępne w ustawie </a:t>
            </a:r>
            <a:r>
              <a:rPr lang="pl-PL" sz="1700" dirty="0"/>
              <a:t>Prawo budowlane </a:t>
            </a:r>
            <a:r>
              <a:rPr lang="pl-PL" sz="1700" dirty="0" smtClean="0"/>
              <a:t>w artykułach 60f ÷ 62b)</a:t>
            </a:r>
            <a:endParaRPr lang="pl-PL" sz="1700" dirty="0"/>
          </a:p>
          <a:p>
            <a:pPr marL="174625" indent="-174625">
              <a:defRPr/>
            </a:pPr>
            <a:endParaRPr lang="pl-PL" sz="1600" dirty="0"/>
          </a:p>
        </p:txBody>
      </p:sp>
    </p:spTree>
    <p:extLst>
      <p:ext uri="{BB962C8B-B14F-4D97-AF65-F5344CB8AC3E}">
        <p14:creationId xmlns:p14="http://schemas.microsoft.com/office/powerpoint/2010/main" val="1773865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Przeglądy kominiarskie</a:t>
            </a:r>
            <a:br>
              <a:rPr lang="pl-PL" dirty="0"/>
            </a:br>
            <a:r>
              <a:rPr lang="pl-PL" dirty="0"/>
              <a:t>- </a:t>
            </a:r>
            <a:r>
              <a:rPr lang="pl-PL" dirty="0"/>
              <a:t>system </a:t>
            </a:r>
            <a:r>
              <a:rPr lang="pl-PL" dirty="0" smtClean="0"/>
              <a:t>teleinformatyczny</a:t>
            </a:r>
            <a:r>
              <a:rPr lang="pl-PL" dirty="0" smtClean="0"/>
              <a:t> </a:t>
            </a:r>
            <a:r>
              <a:rPr lang="pl-PL" dirty="0"/>
              <a:t>-</a:t>
            </a:r>
          </a:p>
        </p:txBody>
      </p:sp>
      <p:sp>
        <p:nvSpPr>
          <p:cNvPr id="4" name="Rectangle 1">
            <a:extLst>
              <a:ext uri="{FF2B5EF4-FFF2-40B4-BE49-F238E27FC236}">
                <a16:creationId xmlns="" xmlns:a16="http://schemas.microsoft.com/office/drawing/2014/main" id="{563F4FE1-79D8-469F-8F56-427812EDB8F6}"/>
              </a:ext>
            </a:extLst>
          </p:cNvPr>
          <p:cNvSpPr>
            <a:spLocks noChangeArrowheads="1"/>
          </p:cNvSpPr>
          <p:nvPr/>
        </p:nvSpPr>
        <p:spPr bwMode="auto">
          <a:xfrm>
            <a:off x="424332" y="977976"/>
            <a:ext cx="8250237" cy="52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eaLnBrk="1" hangingPunct="1"/>
            <a:r>
              <a:rPr lang="pl-PL" altLang="pl-PL" sz="1700" b="1" dirty="0" smtClean="0"/>
              <a:t>Akty </a:t>
            </a:r>
            <a:r>
              <a:rPr lang="pl-PL" altLang="pl-PL" sz="1700" b="1" dirty="0"/>
              <a:t>prawne</a:t>
            </a:r>
          </a:p>
          <a:p>
            <a:pPr eaLnBrk="1" hangingPunct="1"/>
            <a:endParaRPr lang="pl-PL" altLang="pl-PL" sz="1700" dirty="0"/>
          </a:p>
          <a:p>
            <a:pPr eaLnBrk="1" hangingPunct="1">
              <a:lnSpc>
                <a:spcPts val="2400"/>
              </a:lnSpc>
            </a:pPr>
            <a:r>
              <a:rPr lang="pl-PL" altLang="pl-PL" sz="1700" b="1" dirty="0" smtClean="0"/>
              <a:t>Prawo Budowlane Dz</a:t>
            </a:r>
            <a:r>
              <a:rPr lang="pl-PL" altLang="pl-PL" sz="1700" b="1" dirty="0"/>
              <a:t>. U. </a:t>
            </a:r>
            <a:r>
              <a:rPr lang="pl-PL" altLang="pl-PL" sz="1700" b="1" dirty="0" smtClean="0"/>
              <a:t>2023 poz. 682 z dnia 14.04.2023 art. 62a </a:t>
            </a:r>
          </a:p>
          <a:p>
            <a:pPr eaLnBrk="1" hangingPunct="1">
              <a:lnSpc>
                <a:spcPts val="2400"/>
              </a:lnSpc>
            </a:pPr>
            <a:r>
              <a:rPr lang="pl-PL" altLang="pl-PL" sz="1600" b="1" dirty="0"/>
              <a:t>ust. 1: </a:t>
            </a:r>
            <a:r>
              <a:rPr lang="pl-PL" altLang="pl-PL" sz="1600" dirty="0"/>
              <a:t>Z kontroli, o których mowa w art. 62 ust. 1, </a:t>
            </a:r>
            <a:r>
              <a:rPr lang="pl-PL" altLang="pl-PL" sz="1600" dirty="0" smtClean="0"/>
              <a:t>osoba przeprowadzająca </a:t>
            </a:r>
            <a:r>
              <a:rPr lang="pl-PL" altLang="pl-PL" sz="1600" dirty="0"/>
              <a:t>kontrolę sporządza protokół.</a:t>
            </a:r>
            <a:r>
              <a:rPr lang="pl-PL" altLang="pl-PL" sz="1600" b="1" dirty="0"/>
              <a:t> </a:t>
            </a:r>
            <a:r>
              <a:rPr lang="pl-PL" altLang="pl-PL" sz="1600" b="1" dirty="0" smtClean="0"/>
              <a:t>	</a:t>
            </a:r>
            <a:endParaRPr lang="pl-PL" altLang="pl-PL" sz="1600" b="1" dirty="0" smtClean="0"/>
          </a:p>
          <a:p>
            <a:pPr algn="just" eaLnBrk="1" hangingPunct="1">
              <a:lnSpc>
                <a:spcPts val="2400"/>
              </a:lnSpc>
            </a:pPr>
            <a:r>
              <a:rPr lang="pl-PL" altLang="pl-PL" sz="1600" b="1" dirty="0" smtClean="0"/>
              <a:t>ust. </a:t>
            </a:r>
            <a:r>
              <a:rPr lang="pl-PL" altLang="pl-PL" sz="1600" b="1" dirty="0" smtClean="0"/>
              <a:t>5: </a:t>
            </a:r>
            <a:r>
              <a:rPr lang="pl-PL" altLang="pl-PL" sz="1600" dirty="0" smtClean="0"/>
              <a:t>Protokół</a:t>
            </a:r>
            <a:r>
              <a:rPr lang="pl-PL" altLang="pl-PL" sz="1600" dirty="0"/>
              <a:t>, o którym mowa w ust. 1, w zakresie kontroli </a:t>
            </a:r>
            <a:r>
              <a:rPr lang="pl-PL" altLang="pl-PL" sz="1600" dirty="0" smtClean="0"/>
              <a:t>przewodów kominowych </a:t>
            </a:r>
            <a:r>
              <a:rPr lang="pl-PL" altLang="pl-PL" sz="1600" dirty="0"/>
              <a:t>(dymowych, spalinowych i wentylacyjnych) przeprowadzanej </a:t>
            </a:r>
            <a:r>
              <a:rPr lang="pl-PL" altLang="pl-PL" sz="1600" dirty="0" smtClean="0"/>
              <a:t>na podstawie </a:t>
            </a:r>
            <a:r>
              <a:rPr lang="pl-PL" altLang="pl-PL" sz="1600" dirty="0"/>
              <a:t>art. 62 ust. 1 pkt 1 lit. c, jest sporządzany w formie </a:t>
            </a:r>
            <a:r>
              <a:rPr lang="pl-PL" altLang="pl-PL" sz="1600" u="sng" dirty="0" smtClean="0"/>
              <a:t>dokumentu elektronicznego</a:t>
            </a:r>
            <a:r>
              <a:rPr lang="pl-PL" altLang="pl-PL" sz="1600" dirty="0"/>
              <a:t>, z wykorzystaniem systemu teleinformatycznego </a:t>
            </a:r>
            <a:r>
              <a:rPr lang="pl-PL" altLang="pl-PL" sz="1600" dirty="0" smtClean="0"/>
              <a:t>obsługującego centralną </a:t>
            </a:r>
            <a:r>
              <a:rPr lang="pl-PL" altLang="pl-PL" sz="1600" dirty="0"/>
              <a:t>ewidencję emisyjności </a:t>
            </a:r>
            <a:r>
              <a:rPr lang="pl-PL" altLang="pl-PL" sz="1600" dirty="0" smtClean="0"/>
              <a:t>budynków, </a:t>
            </a:r>
            <a:r>
              <a:rPr lang="pl-PL" altLang="pl-PL" sz="1600" dirty="0"/>
              <a:t>o której mowa w art. 27a ust. </a:t>
            </a:r>
            <a:r>
              <a:rPr lang="pl-PL" altLang="pl-PL" sz="1600" dirty="0" smtClean="0"/>
              <a:t>1 ustawy </a:t>
            </a:r>
            <a:r>
              <a:rPr lang="pl-PL" altLang="pl-PL" sz="1600" dirty="0"/>
              <a:t>z dnia 21 listopada 2008 r. o wspieraniu termomodernizacji i </a:t>
            </a:r>
            <a:r>
              <a:rPr lang="pl-PL" altLang="pl-PL" sz="1600" dirty="0" smtClean="0"/>
              <a:t>remontów oraz </a:t>
            </a:r>
            <a:r>
              <a:rPr lang="pl-PL" altLang="pl-PL" sz="1600" dirty="0"/>
              <a:t>o centralnej ewidencji emisyjności budynków (Dz. U. z 2022 r. poz. </a:t>
            </a:r>
            <a:r>
              <a:rPr lang="pl-PL" altLang="pl-PL" sz="1600" dirty="0" smtClean="0"/>
              <a:t>438, 1561</a:t>
            </a:r>
            <a:r>
              <a:rPr lang="pl-PL" altLang="pl-PL" sz="1600" dirty="0"/>
              <a:t>, 1576, 1967 i 2456</a:t>
            </a:r>
            <a:r>
              <a:rPr lang="pl-PL" altLang="pl-PL" sz="1600" dirty="0" smtClean="0"/>
              <a:t>)</a:t>
            </a:r>
            <a:r>
              <a:rPr lang="pl-PL" altLang="pl-PL" sz="1600" b="1" dirty="0" smtClean="0"/>
              <a:t>.</a:t>
            </a:r>
          </a:p>
          <a:p>
            <a:pPr algn="just" eaLnBrk="1" hangingPunct="1">
              <a:lnSpc>
                <a:spcPts val="2400"/>
              </a:lnSpc>
            </a:pPr>
            <a:r>
              <a:rPr lang="pl-PL" altLang="pl-PL" sz="1600" b="1" dirty="0" smtClean="0"/>
              <a:t>ust</a:t>
            </a:r>
            <a:r>
              <a:rPr lang="pl-PL" altLang="pl-PL" sz="1600" b="1" dirty="0"/>
              <a:t>. </a:t>
            </a:r>
            <a:r>
              <a:rPr lang="pl-PL" altLang="pl-PL" sz="1600" b="1" dirty="0" smtClean="0"/>
              <a:t>6: </a:t>
            </a:r>
            <a:r>
              <a:rPr lang="pl-PL" altLang="pl-PL" sz="1600" dirty="0" smtClean="0"/>
              <a:t>Minister </a:t>
            </a:r>
            <a:r>
              <a:rPr lang="pl-PL" altLang="pl-PL" sz="1600" dirty="0"/>
              <a:t>właściwy do spraw budownictwa, </a:t>
            </a:r>
            <a:r>
              <a:rPr lang="pl-PL" altLang="pl-PL" sz="1600" dirty="0" smtClean="0"/>
              <a:t>planowania i </a:t>
            </a:r>
            <a:r>
              <a:rPr lang="pl-PL" altLang="pl-PL" sz="1600" dirty="0"/>
              <a:t>zagospodarowania przestrzennego oraz mieszkalnictwa określi wzór </a:t>
            </a:r>
            <a:r>
              <a:rPr lang="pl-PL" altLang="pl-PL" sz="1600" dirty="0" smtClean="0"/>
              <a:t>protokołu, o </a:t>
            </a:r>
            <a:r>
              <a:rPr lang="pl-PL" altLang="pl-PL" sz="1600" dirty="0"/>
              <a:t>którym mowa w ust. 5, w formie </a:t>
            </a:r>
            <a:r>
              <a:rPr lang="pl-PL" altLang="pl-PL" sz="1600" u="sng" dirty="0"/>
              <a:t>dokumentu elektronicznego</a:t>
            </a:r>
            <a:r>
              <a:rPr lang="pl-PL" altLang="pl-PL" sz="1600" dirty="0"/>
              <a:t> w </a:t>
            </a:r>
            <a:r>
              <a:rPr lang="pl-PL" altLang="pl-PL" sz="1600" dirty="0" smtClean="0"/>
              <a:t>rozumieniu ustawy </a:t>
            </a:r>
            <a:r>
              <a:rPr lang="pl-PL" altLang="pl-PL" sz="1600" dirty="0"/>
              <a:t>z dnia 17 lutego 2005 r. o informatyzacji działalności </a:t>
            </a:r>
            <a:r>
              <a:rPr lang="pl-PL" altLang="pl-PL" sz="1600" dirty="0" smtClean="0"/>
              <a:t>podmiotów realizujących </a:t>
            </a:r>
            <a:r>
              <a:rPr lang="pl-PL" altLang="pl-PL" sz="1600" dirty="0"/>
              <a:t>zadania </a:t>
            </a:r>
            <a:r>
              <a:rPr lang="pl-PL" altLang="pl-PL" sz="1600" dirty="0" smtClean="0"/>
              <a:t>publiczne</a:t>
            </a:r>
            <a:r>
              <a:rPr lang="pl-PL" altLang="pl-PL" sz="1600" dirty="0" smtClean="0"/>
              <a:t>.</a:t>
            </a:r>
          </a:p>
          <a:p>
            <a:pPr algn="just" eaLnBrk="1" hangingPunct="1">
              <a:lnSpc>
                <a:spcPts val="2400"/>
              </a:lnSpc>
            </a:pPr>
            <a:endParaRPr lang="pl-PL" altLang="pl-PL" sz="1700" dirty="0"/>
          </a:p>
        </p:txBody>
      </p:sp>
    </p:spTree>
    <p:extLst>
      <p:ext uri="{BB962C8B-B14F-4D97-AF65-F5344CB8AC3E}">
        <p14:creationId xmlns:p14="http://schemas.microsoft.com/office/powerpoint/2010/main" val="39746454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Przeglądy kominiarskie</a:t>
            </a:r>
            <a:br>
              <a:rPr lang="pl-PL" dirty="0"/>
            </a:br>
            <a:r>
              <a:rPr lang="pl-PL" dirty="0"/>
              <a:t>- </a:t>
            </a:r>
            <a:r>
              <a:rPr lang="pl-PL" dirty="0"/>
              <a:t>system </a:t>
            </a:r>
            <a:r>
              <a:rPr lang="pl-PL" dirty="0" smtClean="0"/>
              <a:t>teleinformatyczny</a:t>
            </a:r>
            <a:r>
              <a:rPr lang="pl-PL" dirty="0" smtClean="0"/>
              <a:t> </a:t>
            </a:r>
            <a:r>
              <a:rPr lang="pl-PL" dirty="0"/>
              <a:t>-</a:t>
            </a:r>
          </a:p>
        </p:txBody>
      </p:sp>
      <p:sp>
        <p:nvSpPr>
          <p:cNvPr id="4" name="Rectangle 1">
            <a:extLst>
              <a:ext uri="{FF2B5EF4-FFF2-40B4-BE49-F238E27FC236}">
                <a16:creationId xmlns="" xmlns:a16="http://schemas.microsoft.com/office/drawing/2014/main" id="{563F4FE1-79D8-469F-8F56-427812EDB8F6}"/>
              </a:ext>
            </a:extLst>
          </p:cNvPr>
          <p:cNvSpPr>
            <a:spLocks noChangeArrowheads="1"/>
          </p:cNvSpPr>
          <p:nvPr/>
        </p:nvSpPr>
        <p:spPr bwMode="auto">
          <a:xfrm>
            <a:off x="423019" y="1206624"/>
            <a:ext cx="8250237"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eaLnBrk="1" hangingPunct="1"/>
            <a:r>
              <a:rPr lang="pl-PL" altLang="pl-PL" sz="1700" b="1" dirty="0" smtClean="0"/>
              <a:t>Akty prawne c.d.</a:t>
            </a:r>
          </a:p>
          <a:p>
            <a:pPr eaLnBrk="1" hangingPunct="1"/>
            <a:endParaRPr lang="pl-PL" altLang="pl-PL" sz="1700" b="1" dirty="0"/>
          </a:p>
          <a:p>
            <a:pPr algn="just" eaLnBrk="1" hangingPunct="1">
              <a:lnSpc>
                <a:spcPts val="2400"/>
              </a:lnSpc>
            </a:pPr>
            <a:r>
              <a:rPr lang="pl-PL" sz="1600" b="1" dirty="0"/>
              <a:t>Komunikat Ministra Rozwoju i Technologii z dnia </a:t>
            </a:r>
            <a:r>
              <a:rPr lang="pl-PL" sz="1600" b="1" dirty="0" smtClean="0"/>
              <a:t>27 kwietnia </a:t>
            </a:r>
            <a:r>
              <a:rPr lang="pl-PL" sz="1600" b="1" dirty="0"/>
              <a:t>2023 r. </a:t>
            </a:r>
            <a:r>
              <a:rPr lang="pl-PL" altLang="pl-PL" sz="1600" b="1" dirty="0"/>
              <a:t>Dz. U. 2023 poz. </a:t>
            </a:r>
            <a:r>
              <a:rPr lang="pl-PL" altLang="pl-PL" sz="1600" b="1" dirty="0" smtClean="0"/>
              <a:t>833 </a:t>
            </a:r>
            <a:r>
              <a:rPr lang="pl-PL" sz="1600" b="1" dirty="0" smtClean="0"/>
              <a:t>w </a:t>
            </a:r>
            <a:r>
              <a:rPr lang="pl-PL" sz="1600" b="1" dirty="0"/>
              <a:t>sprawie określenia dnia wdrożenia rozwiązań technicznych umożliwiających sporządzanie protokołu kontroli z wykorzystaniem systemu teleinformatycznego obsługującego centralną ewidencję emisyjności budynków, na zasadach, o których mowa w art. 62a ust. 5 i 6 ustawy - Prawo budowlane</a:t>
            </a:r>
            <a:r>
              <a:rPr lang="pl-PL" altLang="pl-PL" sz="1700" b="1" dirty="0" smtClean="0"/>
              <a:t>.</a:t>
            </a:r>
          </a:p>
          <a:p>
            <a:pPr eaLnBrk="1" hangingPunct="1">
              <a:lnSpc>
                <a:spcPts val="2400"/>
              </a:lnSpc>
            </a:pPr>
            <a:endParaRPr lang="pl-PL" altLang="pl-PL" sz="1700" dirty="0"/>
          </a:p>
          <a:p>
            <a:pPr algn="just" eaLnBrk="1" hangingPunct="1">
              <a:lnSpc>
                <a:spcPts val="2400"/>
              </a:lnSpc>
            </a:pPr>
            <a:r>
              <a:rPr lang="pl-PL" altLang="pl-PL" sz="1600" dirty="0"/>
              <a:t>Na podstawie art. 18 pkt 7 ustawy z dnia 28 października 2020 r. o zmianie ustawy o wspieraniu </a:t>
            </a:r>
            <a:r>
              <a:rPr lang="pl-PL" altLang="pl-PL" sz="1600" dirty="0" smtClean="0"/>
              <a:t>termomodernizacji i </a:t>
            </a:r>
            <a:r>
              <a:rPr lang="pl-PL" altLang="pl-PL" sz="1600" dirty="0"/>
              <a:t>remontów oraz niektórych innych ustaw (Dz. U. poz. 2127) ogłasza się, co następuje:</a:t>
            </a:r>
          </a:p>
          <a:p>
            <a:pPr algn="just" eaLnBrk="1" hangingPunct="1">
              <a:lnSpc>
                <a:spcPts val="2400"/>
              </a:lnSpc>
            </a:pPr>
            <a:r>
              <a:rPr lang="pl-PL" altLang="pl-PL" sz="1600" dirty="0"/>
              <a:t>Dzień wdrożenia rozwiązań technicznych umożliwiających sporządzanie protokołu kontroli z wykorzystaniem </a:t>
            </a:r>
            <a:r>
              <a:rPr lang="pl-PL" altLang="pl-PL" sz="1600" dirty="0" smtClean="0"/>
              <a:t>systemu </a:t>
            </a:r>
            <a:r>
              <a:rPr lang="pl-PL" altLang="pl-PL" sz="1600" dirty="0"/>
              <a:t>teleinformatycznego obsługującego centralną ewidencję emisyjności budynków, na zasadach, o których </a:t>
            </a:r>
            <a:r>
              <a:rPr lang="pl-PL" altLang="pl-PL" sz="1600" dirty="0" smtClean="0"/>
              <a:t>mowa w </a:t>
            </a:r>
            <a:r>
              <a:rPr lang="pl-PL" altLang="pl-PL" sz="1600" dirty="0"/>
              <a:t>art. 62a ust. 5 i 6 ustawy z dnia 7 lipca 1994 r. – Prawo budowlane (Dz. U. z 2023 r. poz. 682 i 553), określa się </a:t>
            </a:r>
            <a:r>
              <a:rPr lang="pl-PL" altLang="pl-PL" sz="1600" dirty="0" smtClean="0"/>
              <a:t>na 1 </a:t>
            </a:r>
            <a:r>
              <a:rPr lang="pl-PL" altLang="pl-PL" sz="1600" dirty="0"/>
              <a:t>sierpnia 2023 r.</a:t>
            </a:r>
            <a:endParaRPr lang="pl-PL" altLang="pl-PL" sz="1600" dirty="0"/>
          </a:p>
        </p:txBody>
      </p:sp>
    </p:spTree>
    <p:extLst>
      <p:ext uri="{BB962C8B-B14F-4D97-AF65-F5344CB8AC3E}">
        <p14:creationId xmlns:p14="http://schemas.microsoft.com/office/powerpoint/2010/main" val="16368962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Przeglądy kominiarskie</a:t>
            </a:r>
            <a:br>
              <a:rPr lang="pl-PL" dirty="0"/>
            </a:br>
            <a:r>
              <a:rPr lang="pl-PL" dirty="0"/>
              <a:t>- </a:t>
            </a:r>
            <a:r>
              <a:rPr lang="pl-PL" dirty="0"/>
              <a:t>system </a:t>
            </a:r>
            <a:r>
              <a:rPr lang="pl-PL" dirty="0" smtClean="0"/>
              <a:t>teleinformatyczny</a:t>
            </a:r>
            <a:r>
              <a:rPr lang="pl-PL" dirty="0" smtClean="0"/>
              <a:t> </a:t>
            </a:r>
            <a:r>
              <a:rPr lang="pl-PL" dirty="0"/>
              <a:t>-</a:t>
            </a:r>
          </a:p>
        </p:txBody>
      </p:sp>
      <p:sp>
        <p:nvSpPr>
          <p:cNvPr id="4" name="Rectangle 1">
            <a:extLst>
              <a:ext uri="{FF2B5EF4-FFF2-40B4-BE49-F238E27FC236}">
                <a16:creationId xmlns="" xmlns:a16="http://schemas.microsoft.com/office/drawing/2014/main" id="{563F4FE1-79D8-469F-8F56-427812EDB8F6}"/>
              </a:ext>
            </a:extLst>
          </p:cNvPr>
          <p:cNvSpPr>
            <a:spLocks noChangeArrowheads="1"/>
          </p:cNvSpPr>
          <p:nvPr/>
        </p:nvSpPr>
        <p:spPr bwMode="auto">
          <a:xfrm>
            <a:off x="423019" y="898848"/>
            <a:ext cx="8250237"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eaLnBrk="1" hangingPunct="1"/>
            <a:r>
              <a:rPr lang="pl-PL" altLang="pl-PL" sz="1700" b="1" dirty="0" smtClean="0"/>
              <a:t>Akty prawne c.d.</a:t>
            </a:r>
          </a:p>
          <a:p>
            <a:pPr eaLnBrk="1" hangingPunct="1"/>
            <a:endParaRPr lang="pl-PL" altLang="pl-PL" sz="1700" b="1" dirty="0"/>
          </a:p>
          <a:p>
            <a:pPr algn="just" eaLnBrk="1" hangingPunct="1">
              <a:lnSpc>
                <a:spcPts val="2400"/>
              </a:lnSpc>
            </a:pPr>
            <a:r>
              <a:rPr lang="pl-PL" sz="1600" b="1" dirty="0"/>
              <a:t>Komunikat Ministra Rozwoju i Technologii z dnia </a:t>
            </a:r>
            <a:r>
              <a:rPr lang="pl-PL" sz="1600" b="1" dirty="0" smtClean="0"/>
              <a:t>21 lipca </a:t>
            </a:r>
            <a:r>
              <a:rPr lang="pl-PL" sz="1600" b="1" dirty="0"/>
              <a:t>2023 r. </a:t>
            </a:r>
            <a:r>
              <a:rPr lang="pl-PL" altLang="pl-PL" sz="1600" b="1" dirty="0"/>
              <a:t>Dz. U. 2023 poz. 1441 zmieniający komunikat </a:t>
            </a:r>
            <a:r>
              <a:rPr lang="pl-PL" sz="1600" b="1" dirty="0" smtClean="0"/>
              <a:t>w </a:t>
            </a:r>
            <a:r>
              <a:rPr lang="pl-PL" sz="1600" b="1" dirty="0"/>
              <a:t>sprawie określenia dnia wdrożenia rozwiązań technicznych umożliwiających sporządzanie protokołu kontroli z wykorzystaniem systemu teleinformatycznego obsługującego centralną ewidencję emisyjności budynków, na zasadach, o których mowa w art. 62a ust. 5 i 6 ustawy - Prawo budowlane</a:t>
            </a:r>
            <a:r>
              <a:rPr lang="pl-PL" altLang="pl-PL" sz="1700" b="1" dirty="0" smtClean="0"/>
              <a:t>.</a:t>
            </a:r>
          </a:p>
          <a:p>
            <a:pPr eaLnBrk="1" hangingPunct="1">
              <a:lnSpc>
                <a:spcPts val="2400"/>
              </a:lnSpc>
            </a:pPr>
            <a:endParaRPr lang="pl-PL" altLang="pl-PL" sz="1700" dirty="0"/>
          </a:p>
          <a:p>
            <a:pPr algn="just" eaLnBrk="1" hangingPunct="1">
              <a:lnSpc>
                <a:spcPts val="2400"/>
              </a:lnSpc>
            </a:pPr>
            <a:r>
              <a:rPr lang="pl-PL" altLang="pl-PL" sz="1600" dirty="0"/>
              <a:t>Na podstawie art. 18 pkt 7 ustawy z dnia 28 października 2020 r. o zmianie ustawy o wspieraniu </a:t>
            </a:r>
            <a:r>
              <a:rPr lang="pl-PL" altLang="pl-PL" sz="1600" dirty="0" smtClean="0"/>
              <a:t>termomodernizacji i </a:t>
            </a:r>
            <a:r>
              <a:rPr lang="pl-PL" altLang="pl-PL" sz="1600" dirty="0"/>
              <a:t>remontów oraz niektórych innych ustaw (Dz. U. poz. 2127) w komunikacie Ministra Rozwoju i Technologii z dnia 27 </a:t>
            </a:r>
            <a:r>
              <a:rPr lang="pl-PL" altLang="pl-PL" sz="1600" dirty="0" smtClean="0"/>
              <a:t>kwietnia 2023 </a:t>
            </a:r>
            <a:r>
              <a:rPr lang="pl-PL" altLang="pl-PL" sz="1600" dirty="0"/>
              <a:t>r. w sprawie określenia dnia wdrożenia rozwiązań technicznych </a:t>
            </a:r>
            <a:r>
              <a:rPr lang="pl-PL" altLang="pl-PL" sz="1600" dirty="0" smtClean="0"/>
              <a:t>umożliwiających </a:t>
            </a:r>
            <a:r>
              <a:rPr lang="pl-PL" altLang="pl-PL" sz="1600" dirty="0"/>
              <a:t>sporządzanie protokołu </a:t>
            </a:r>
            <a:r>
              <a:rPr lang="pl-PL" altLang="pl-PL" sz="1600" dirty="0" smtClean="0"/>
              <a:t>kontroli z </a:t>
            </a:r>
            <a:r>
              <a:rPr lang="pl-PL" altLang="pl-PL" sz="1600" dirty="0"/>
              <a:t>wykorzystaniem systemu teleinformatycznego obsługującego centralną ewidencję emisyjności budynków, na </a:t>
            </a:r>
            <a:r>
              <a:rPr lang="pl-PL" altLang="pl-PL" sz="1600" dirty="0" smtClean="0"/>
              <a:t>zasadach, o </a:t>
            </a:r>
            <a:r>
              <a:rPr lang="pl-PL" altLang="pl-PL" sz="1600" dirty="0"/>
              <a:t>których mowa w art. 62a ust. 5 i 6 ustawy – Prawo budowlane (Dz. U. poz. 833) wyrazy „1 sierpnia” </a:t>
            </a:r>
            <a:r>
              <a:rPr lang="pl-PL" altLang="pl-PL" sz="1600" b="1" u="sng" dirty="0">
                <a:solidFill>
                  <a:srgbClr val="FF0000"/>
                </a:solidFill>
              </a:rPr>
              <a:t>zastępuje się </a:t>
            </a:r>
            <a:r>
              <a:rPr lang="pl-PL" altLang="pl-PL" sz="1600" b="1" u="sng" dirty="0" smtClean="0">
                <a:solidFill>
                  <a:srgbClr val="FF0000"/>
                </a:solidFill>
              </a:rPr>
              <a:t>wyrazami „18 </a:t>
            </a:r>
            <a:r>
              <a:rPr lang="pl-PL" altLang="pl-PL" sz="1600" b="1" u="sng" dirty="0">
                <a:solidFill>
                  <a:srgbClr val="FF0000"/>
                </a:solidFill>
              </a:rPr>
              <a:t>września”</a:t>
            </a:r>
            <a:r>
              <a:rPr lang="pl-PL" altLang="pl-PL" sz="1600" dirty="0"/>
              <a:t>.</a:t>
            </a:r>
            <a:endParaRPr lang="pl-PL" altLang="pl-PL" sz="1600" dirty="0" smtClean="0"/>
          </a:p>
          <a:p>
            <a:pPr algn="just" eaLnBrk="1" hangingPunct="1">
              <a:lnSpc>
                <a:spcPts val="2400"/>
              </a:lnSpc>
            </a:pPr>
            <a:endParaRPr lang="pl-PL" altLang="pl-PL" sz="1600" dirty="0"/>
          </a:p>
        </p:txBody>
      </p:sp>
    </p:spTree>
    <p:extLst>
      <p:ext uri="{BB962C8B-B14F-4D97-AF65-F5344CB8AC3E}">
        <p14:creationId xmlns:p14="http://schemas.microsoft.com/office/powerpoint/2010/main" val="41854304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Urządzenia grzewcze </a:t>
            </a:r>
            <a:r>
              <a:rPr lang="pl-PL" sz="2000" dirty="0" smtClean="0"/>
              <a:t>– „Uchwała Antysmogowa”</a:t>
            </a:r>
            <a:endParaRPr lang="pl-PL" sz="20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88839"/>
            <a:ext cx="8640960" cy="2419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37546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Przeglądy kominiarskie</a:t>
            </a:r>
            <a:br>
              <a:rPr lang="pl-PL" dirty="0"/>
            </a:br>
            <a:r>
              <a:rPr lang="pl-PL" dirty="0"/>
              <a:t>- </a:t>
            </a:r>
            <a:r>
              <a:rPr lang="pl-PL" dirty="0"/>
              <a:t>system </a:t>
            </a:r>
            <a:r>
              <a:rPr lang="pl-PL" dirty="0" smtClean="0"/>
              <a:t>teleinformatyczny</a:t>
            </a:r>
            <a:r>
              <a:rPr lang="pl-PL" dirty="0" smtClean="0"/>
              <a:t> </a:t>
            </a:r>
            <a:r>
              <a:rPr lang="pl-PL" dirty="0"/>
              <a:t>-</a:t>
            </a:r>
          </a:p>
        </p:txBody>
      </p:sp>
      <p:sp>
        <p:nvSpPr>
          <p:cNvPr id="4" name="Rectangle 1">
            <a:extLst>
              <a:ext uri="{FF2B5EF4-FFF2-40B4-BE49-F238E27FC236}">
                <a16:creationId xmlns="" xmlns:a16="http://schemas.microsoft.com/office/drawing/2014/main" id="{563F4FE1-79D8-469F-8F56-427812EDB8F6}"/>
              </a:ext>
            </a:extLst>
          </p:cNvPr>
          <p:cNvSpPr>
            <a:spLocks noChangeArrowheads="1"/>
          </p:cNvSpPr>
          <p:nvPr/>
        </p:nvSpPr>
        <p:spPr bwMode="auto">
          <a:xfrm>
            <a:off x="423018" y="826840"/>
            <a:ext cx="8250237"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eaLnBrk="1" hangingPunct="1"/>
            <a:r>
              <a:rPr lang="pl-PL" altLang="pl-PL" sz="1700" b="1" dirty="0" smtClean="0"/>
              <a:t>Akty prawne c.d.</a:t>
            </a:r>
          </a:p>
          <a:p>
            <a:pPr eaLnBrk="1" hangingPunct="1"/>
            <a:endParaRPr lang="pl-PL" altLang="pl-PL" sz="1700" b="1" dirty="0"/>
          </a:p>
          <a:p>
            <a:pPr>
              <a:lnSpc>
                <a:spcPts val="2400"/>
              </a:lnSpc>
            </a:pPr>
            <a:r>
              <a:rPr lang="pl-PL" sz="1600" b="1" dirty="0" smtClean="0"/>
              <a:t>Ustawa z dnia 17 lutego 2005 Dz.U. 2005 nr 64 poz. 565 z późniejszymi zmianami </a:t>
            </a:r>
            <a:r>
              <a:rPr lang="pl-PL" sz="1600" b="1" dirty="0"/>
              <a:t>(Dz.U. </a:t>
            </a:r>
            <a:r>
              <a:rPr lang="pl-PL" sz="1600" b="1" dirty="0" smtClean="0"/>
              <a:t>2023 </a:t>
            </a:r>
            <a:r>
              <a:rPr lang="pl-PL" sz="1600" b="1" dirty="0"/>
              <a:t>poz. </a:t>
            </a:r>
            <a:r>
              <a:rPr lang="pl-PL" sz="1600" b="1" dirty="0" smtClean="0"/>
              <a:t>57 o działalności podmiotów realizujących zadania publiczne)</a:t>
            </a:r>
          </a:p>
          <a:p>
            <a:pPr eaLnBrk="1" hangingPunct="1">
              <a:lnSpc>
                <a:spcPts val="2400"/>
              </a:lnSpc>
            </a:pPr>
            <a:endParaRPr lang="pl-PL" altLang="pl-PL" sz="1600" b="1" dirty="0"/>
          </a:p>
          <a:p>
            <a:pPr eaLnBrk="1" hangingPunct="1">
              <a:lnSpc>
                <a:spcPts val="2400"/>
              </a:lnSpc>
            </a:pPr>
            <a:r>
              <a:rPr lang="pl-PL" altLang="pl-PL" sz="1600" dirty="0"/>
              <a:t>Art. 3. Użyte w ustawie określenia oznaczają:</a:t>
            </a:r>
          </a:p>
          <a:p>
            <a:pPr eaLnBrk="1" hangingPunct="1">
              <a:lnSpc>
                <a:spcPts val="2400"/>
              </a:lnSpc>
            </a:pPr>
            <a:r>
              <a:rPr lang="pl-PL" altLang="pl-PL" sz="1600" dirty="0"/>
              <a:t>1) informatyczny nośnik danych – materiał lub urządzenie służące </a:t>
            </a:r>
            <a:r>
              <a:rPr lang="pl-PL" altLang="pl-PL" sz="1600" dirty="0" smtClean="0"/>
              <a:t>do zapisywania</a:t>
            </a:r>
            <a:r>
              <a:rPr lang="pl-PL" altLang="pl-PL" sz="1600" dirty="0"/>
              <a:t>, przechowywania i odczytywania danych w postaci cyfrowej;</a:t>
            </a:r>
          </a:p>
          <a:p>
            <a:pPr eaLnBrk="1" hangingPunct="1">
              <a:lnSpc>
                <a:spcPts val="2400"/>
              </a:lnSpc>
            </a:pPr>
            <a:r>
              <a:rPr lang="pl-PL" altLang="pl-PL" sz="1600" dirty="0"/>
              <a:t>2) </a:t>
            </a:r>
            <a:r>
              <a:rPr lang="pl-PL" altLang="pl-PL" sz="1600" u="sng" dirty="0"/>
              <a:t>dokument elektroniczny</a:t>
            </a:r>
            <a:r>
              <a:rPr lang="pl-PL" altLang="pl-PL" sz="1600" dirty="0"/>
              <a:t> – stanowiący odrębną całość znaczeniową </a:t>
            </a:r>
            <a:r>
              <a:rPr lang="pl-PL" altLang="pl-PL" sz="1600" dirty="0" smtClean="0"/>
              <a:t>zbiór danych </a:t>
            </a:r>
            <a:r>
              <a:rPr lang="pl-PL" altLang="pl-PL" sz="1600" dirty="0"/>
              <a:t>uporządkowanych w określonej strukturze wewnętrznej i zapisany </a:t>
            </a:r>
            <a:r>
              <a:rPr lang="pl-PL" altLang="pl-PL" sz="1600" dirty="0" smtClean="0"/>
              <a:t>na informatycznym </a:t>
            </a:r>
            <a:r>
              <a:rPr lang="pl-PL" altLang="pl-PL" sz="1600" dirty="0"/>
              <a:t>nośniku danych</a:t>
            </a:r>
            <a:r>
              <a:rPr lang="pl-PL" altLang="pl-PL" sz="1600" dirty="0" smtClean="0"/>
              <a:t>;</a:t>
            </a:r>
          </a:p>
          <a:p>
            <a:pPr eaLnBrk="1" hangingPunct="1">
              <a:lnSpc>
                <a:spcPts val="2400"/>
              </a:lnSpc>
            </a:pPr>
            <a:endParaRPr lang="pl-PL" altLang="pl-PL" sz="1600" dirty="0"/>
          </a:p>
        </p:txBody>
      </p:sp>
    </p:spTree>
    <p:extLst>
      <p:ext uri="{BB962C8B-B14F-4D97-AF65-F5344CB8AC3E}">
        <p14:creationId xmlns:p14="http://schemas.microsoft.com/office/powerpoint/2010/main" val="32440728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Mistrzowie </a:t>
            </a:r>
            <a:r>
              <a:rPr lang="pl-PL" dirty="0" smtClean="0"/>
              <a:t>Kominiarscy - komunikat</a:t>
            </a:r>
            <a:endParaRPr lang="pl-PL" dirty="0"/>
          </a:p>
        </p:txBody>
      </p:sp>
      <p:grpSp>
        <p:nvGrpSpPr>
          <p:cNvPr id="6" name="Grupa 5"/>
          <p:cNvGrpSpPr/>
          <p:nvPr/>
        </p:nvGrpSpPr>
        <p:grpSpPr>
          <a:xfrm>
            <a:off x="1043608" y="1124744"/>
            <a:ext cx="6804248" cy="4982094"/>
            <a:chOff x="1043608" y="1124744"/>
            <a:chExt cx="6804248" cy="4982094"/>
          </a:xfrm>
        </p:grpSpPr>
        <p:pic>
          <p:nvPicPr>
            <p:cNvPr id="3" name="Obraz 2"/>
            <p:cNvPicPr>
              <a:picLocks noChangeAspect="1"/>
            </p:cNvPicPr>
            <p:nvPr/>
          </p:nvPicPr>
          <p:blipFill>
            <a:blip r:embed="rId2"/>
            <a:stretch>
              <a:fillRect/>
            </a:stretch>
          </p:blipFill>
          <p:spPr>
            <a:xfrm>
              <a:off x="1043608" y="1124744"/>
              <a:ext cx="6804248" cy="4298889"/>
            </a:xfrm>
            <a:prstGeom prst="rect">
              <a:avLst/>
            </a:prstGeom>
          </p:spPr>
        </p:pic>
        <p:sp>
          <p:nvSpPr>
            <p:cNvPr id="4" name="pole tekstowe 3"/>
            <p:cNvSpPr txBox="1"/>
            <p:nvPr/>
          </p:nvSpPr>
          <p:spPr>
            <a:xfrm>
              <a:off x="1043608" y="5460507"/>
              <a:ext cx="6804248" cy="646331"/>
            </a:xfrm>
            <a:prstGeom prst="rect">
              <a:avLst/>
            </a:prstGeom>
            <a:solidFill>
              <a:schemeClr val="bg1"/>
            </a:solidFill>
          </p:spPr>
          <p:txBody>
            <a:bodyPr wrap="square" rtlCol="0">
              <a:spAutoFit/>
            </a:bodyPr>
            <a:lstStyle/>
            <a:p>
              <a:r>
                <a:rPr lang="pl-PL" dirty="0"/>
                <a:t>https://izbakominiarzy.pl/tag/centralna-ewidencja-emisyjnosci-budynkow-ceeb/</a:t>
              </a:r>
            </a:p>
          </p:txBody>
        </p:sp>
      </p:grpSp>
    </p:spTree>
    <p:extLst>
      <p:ext uri="{BB962C8B-B14F-4D97-AF65-F5344CB8AC3E}">
        <p14:creationId xmlns:p14="http://schemas.microsoft.com/office/powerpoint/2010/main" val="275199746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Przeglądy kominiarskie</a:t>
            </a:r>
            <a:br>
              <a:rPr lang="pl-PL" dirty="0"/>
            </a:br>
            <a:r>
              <a:rPr lang="pl-PL" dirty="0"/>
              <a:t>- kluczowe akty prawne </a:t>
            </a:r>
            <a:r>
              <a:rPr lang="pl-PL" dirty="0" smtClean="0"/>
              <a:t>-</a:t>
            </a:r>
            <a:endParaRPr lang="pl-PL" dirty="0"/>
          </a:p>
        </p:txBody>
      </p:sp>
      <p:sp>
        <p:nvSpPr>
          <p:cNvPr id="4" name="Rectangle 1">
            <a:extLst>
              <a:ext uri="{FF2B5EF4-FFF2-40B4-BE49-F238E27FC236}">
                <a16:creationId xmlns="" xmlns:a16="http://schemas.microsoft.com/office/drawing/2014/main" id="{563F4FE1-79D8-469F-8F56-427812EDB8F6}"/>
              </a:ext>
            </a:extLst>
          </p:cNvPr>
          <p:cNvSpPr>
            <a:spLocks noChangeArrowheads="1"/>
          </p:cNvSpPr>
          <p:nvPr/>
        </p:nvSpPr>
        <p:spPr bwMode="auto">
          <a:xfrm>
            <a:off x="467544" y="1334090"/>
            <a:ext cx="8250237"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algn="just">
              <a:lnSpc>
                <a:spcPts val="2400"/>
              </a:lnSpc>
            </a:pPr>
            <a:r>
              <a:rPr lang="pl-PL" altLang="pl-PL" sz="1600" b="1" dirty="0" smtClean="0"/>
              <a:t>Dz</a:t>
            </a:r>
            <a:r>
              <a:rPr lang="pl-PL" altLang="pl-PL" sz="1600" b="1" dirty="0"/>
              <a:t>. U. 2023 poz. 682 z dnia 14.04.2023 art. </a:t>
            </a:r>
            <a:r>
              <a:rPr lang="pl-PL" altLang="pl-PL" sz="1600" b="1" dirty="0" smtClean="0"/>
              <a:t>62 i 62a- </a:t>
            </a:r>
            <a:r>
              <a:rPr lang="pl-PL" altLang="pl-PL" sz="1600" dirty="0"/>
              <a:t>Ustawa prawo budowlane</a:t>
            </a:r>
            <a:r>
              <a:rPr lang="pl-PL" altLang="pl-PL" sz="1600" dirty="0" smtClean="0"/>
              <a:t>.</a:t>
            </a:r>
          </a:p>
          <a:p>
            <a:pPr algn="just">
              <a:lnSpc>
                <a:spcPts val="2400"/>
              </a:lnSpc>
            </a:pPr>
            <a:r>
              <a:rPr lang="pl-PL" altLang="pl-PL" sz="1600" b="1" dirty="0" smtClean="0"/>
              <a:t>Dz</a:t>
            </a:r>
            <a:r>
              <a:rPr lang="pl-PL" altLang="pl-PL" sz="1600" b="1" dirty="0"/>
              <a:t>. U. </a:t>
            </a:r>
            <a:r>
              <a:rPr lang="pl-PL" altLang="pl-PL" sz="1600" b="1" dirty="0" smtClean="0"/>
              <a:t>2023 poz</a:t>
            </a:r>
            <a:r>
              <a:rPr lang="pl-PL" altLang="pl-PL" sz="1600" b="1" dirty="0"/>
              <a:t>. </a:t>
            </a:r>
            <a:r>
              <a:rPr lang="pl-PL" altLang="pl-PL" sz="1600" b="1" dirty="0" smtClean="0"/>
              <a:t>822 </a:t>
            </a:r>
            <a:r>
              <a:rPr lang="pl-PL" altLang="pl-PL" sz="1600" dirty="0"/>
              <a:t>- </a:t>
            </a:r>
            <a:r>
              <a:rPr lang="pl-PL" sz="1600" dirty="0"/>
              <a:t>Obwieszczenie Ministra Spraw Wewnętrznych i Administracji z dnia 21 marca 2023 r. w sprawie ogłoszenia jednolitego tekstu rozporządzenia Ministra Spraw Wewnętrznych i Administracji w sprawie ochrony przeciwpożarowej budynków, innych obiektów budowlanych i </a:t>
            </a:r>
            <a:r>
              <a:rPr lang="pl-PL" sz="1600" dirty="0" smtClean="0"/>
              <a:t>terenów</a:t>
            </a:r>
            <a:r>
              <a:rPr lang="pl-PL" altLang="pl-PL" sz="1600" dirty="0" smtClean="0"/>
              <a:t>.</a:t>
            </a:r>
            <a:endParaRPr lang="pl-PL" altLang="pl-PL" sz="1600" dirty="0"/>
          </a:p>
          <a:p>
            <a:pPr algn="just" eaLnBrk="1" hangingPunct="1">
              <a:lnSpc>
                <a:spcPts val="2400"/>
              </a:lnSpc>
            </a:pPr>
            <a:r>
              <a:rPr lang="pl-PL" altLang="pl-PL" sz="1600" b="1" dirty="0"/>
              <a:t>Dz. U. 1994 nr 85 poz. 388</a:t>
            </a:r>
            <a:r>
              <a:rPr lang="pl-PL" altLang="pl-PL" sz="1600" dirty="0"/>
              <a:t> – Ustawa o własności lokali, z późniejszymi zmianami.</a:t>
            </a:r>
          </a:p>
          <a:p>
            <a:pPr algn="just" eaLnBrk="1" hangingPunct="1">
              <a:lnSpc>
                <a:spcPts val="2400"/>
              </a:lnSpc>
            </a:pPr>
            <a:r>
              <a:rPr lang="pl-PL" altLang="pl-PL" sz="1600" b="1" dirty="0"/>
              <a:t>Dz. U. 1997 nr 129 poz. </a:t>
            </a:r>
            <a:r>
              <a:rPr lang="pl-PL" altLang="pl-PL" sz="1600" b="1" dirty="0" smtClean="0"/>
              <a:t>844 </a:t>
            </a:r>
            <a:r>
              <a:rPr lang="pl-PL" altLang="pl-PL" sz="1600" dirty="0"/>
              <a:t>– Rozporządzenie Ministra Pracy i Polityki Socjalnej w </a:t>
            </a:r>
            <a:r>
              <a:rPr lang="pl-PL" altLang="pl-PL" sz="1600" dirty="0" smtClean="0"/>
              <a:t>sprawie </a:t>
            </a:r>
            <a:r>
              <a:rPr lang="pl-PL" altLang="pl-PL" sz="1600" dirty="0"/>
              <a:t>ogólnych przepisów bezpieczeństwa i higieny pracy, z </a:t>
            </a:r>
            <a:r>
              <a:rPr lang="pl-PL" altLang="pl-PL" sz="1600" dirty="0" smtClean="0"/>
              <a:t> późniejszymi </a:t>
            </a:r>
            <a:r>
              <a:rPr lang="pl-PL" altLang="pl-PL" sz="1600" dirty="0"/>
              <a:t>zmianami.</a:t>
            </a:r>
          </a:p>
          <a:p>
            <a:pPr algn="just">
              <a:lnSpc>
                <a:spcPts val="2400"/>
              </a:lnSpc>
            </a:pPr>
            <a:r>
              <a:rPr lang="nn-NO" sz="1600" b="1" dirty="0"/>
              <a:t>Dz.U. 1999 nr 74 poz. </a:t>
            </a:r>
            <a:r>
              <a:rPr lang="nn-NO" sz="1600" b="1" dirty="0" smtClean="0"/>
              <a:t>836</a:t>
            </a:r>
            <a:r>
              <a:rPr lang="pl-PL" sz="1600" b="1" dirty="0" smtClean="0"/>
              <a:t> </a:t>
            </a:r>
            <a:r>
              <a:rPr lang="pl-PL" altLang="pl-PL" sz="1600" dirty="0" smtClean="0"/>
              <a:t>– </a:t>
            </a:r>
            <a:r>
              <a:rPr lang="pl-PL" altLang="pl-PL" sz="1600" dirty="0" smtClean="0"/>
              <a:t>Rozporządzenie Ministra Infrastruktury z dnia 16 	sierpnia 1999 r. w sprawie warunków 	technicznych użytkowania 	budynków mieszkalnych, z późniejszymi zmianami.</a:t>
            </a:r>
            <a:endParaRPr lang="pl-PL" altLang="pl-PL" sz="1600" dirty="0" smtClean="0"/>
          </a:p>
          <a:p>
            <a:pPr algn="just" eaLnBrk="1" hangingPunct="1">
              <a:lnSpc>
                <a:spcPts val="2400"/>
              </a:lnSpc>
            </a:pPr>
            <a:r>
              <a:rPr lang="pl-PL" altLang="pl-PL" sz="1600" b="1" dirty="0" smtClean="0"/>
              <a:t>Dz</a:t>
            </a:r>
            <a:r>
              <a:rPr lang="pl-PL" altLang="pl-PL" sz="1600" b="1" dirty="0"/>
              <a:t>. U. 2002 nr 75 poz. 690 </a:t>
            </a:r>
            <a:r>
              <a:rPr lang="pl-PL" altLang="pl-PL" sz="1600" dirty="0"/>
              <a:t>– Rozporządzenie Ministra Infrastruktury w sprawie </a:t>
            </a:r>
            <a:r>
              <a:rPr lang="pl-PL" altLang="pl-PL" sz="1600" dirty="0" smtClean="0"/>
              <a:t>warunków </a:t>
            </a:r>
            <a:r>
              <a:rPr lang="pl-PL" altLang="pl-PL" sz="1600" dirty="0"/>
              <a:t>technicznych jakim powinny odpowiadać budynki i ich </a:t>
            </a:r>
            <a:r>
              <a:rPr lang="pl-PL" altLang="pl-PL" sz="1600" dirty="0" smtClean="0"/>
              <a:t>usytuowanie</a:t>
            </a:r>
            <a:r>
              <a:rPr lang="pl-PL" altLang="pl-PL" sz="1600" dirty="0"/>
              <a:t>, z późniejszymi zmianami.</a:t>
            </a:r>
          </a:p>
          <a:p>
            <a:pPr algn="just" eaLnBrk="1" hangingPunct="1">
              <a:lnSpc>
                <a:spcPts val="2400"/>
              </a:lnSpc>
            </a:pPr>
            <a:endParaRPr lang="pl-PL" altLang="pl-PL" sz="1700" dirty="0"/>
          </a:p>
        </p:txBody>
      </p:sp>
    </p:spTree>
    <p:extLst>
      <p:ext uri="{BB962C8B-B14F-4D97-AF65-F5344CB8AC3E}">
        <p14:creationId xmlns:p14="http://schemas.microsoft.com/office/powerpoint/2010/main" val="25750591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2562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Urządzenia grzewcze </a:t>
            </a:r>
            <a:r>
              <a:rPr lang="pl-PL" sz="2000" dirty="0" smtClean="0"/>
              <a:t>– „Uchwała Antysmogowa” nowelizacja</a:t>
            </a:r>
            <a:endParaRPr lang="pl-PL" sz="20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93" y="908720"/>
            <a:ext cx="5943011"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285328" y="2598003"/>
            <a:ext cx="8759504" cy="830997"/>
          </a:xfrm>
          <a:prstGeom prst="rect">
            <a:avLst/>
          </a:prstGeom>
          <a:solidFill>
            <a:schemeClr val="accent1">
              <a:alpha val="25000"/>
            </a:schemeClr>
          </a:solidFill>
        </p:spPr>
        <p:txBody>
          <a:bodyPr wrap="square" rtlCol="0">
            <a:spAutoFit/>
          </a:bodyPr>
          <a:lstStyle/>
          <a:p>
            <a:r>
              <a:rPr lang="pl-PL" sz="1200" b="1" dirty="0" smtClean="0"/>
              <a:t>Urządzenia:</a:t>
            </a:r>
            <a:r>
              <a:rPr lang="pl-PL" sz="1200" dirty="0" smtClean="0"/>
              <a:t> kotły i MOP </a:t>
            </a:r>
            <a:r>
              <a:rPr lang="pl-PL" sz="1200" b="1" u="sng" dirty="0" smtClean="0"/>
              <a:t>nie spełniające „</a:t>
            </a:r>
            <a:r>
              <a:rPr lang="pl-PL" sz="1200" b="1" u="sng" dirty="0" err="1" smtClean="0"/>
              <a:t>ekoprojektu</a:t>
            </a:r>
            <a:r>
              <a:rPr lang="pl-PL" sz="1200" b="1" u="sng" dirty="0" smtClean="0"/>
              <a:t>”</a:t>
            </a:r>
          </a:p>
          <a:p>
            <a:r>
              <a:rPr lang="pl-PL" sz="1200" b="1" dirty="0" smtClean="0"/>
              <a:t>Paliwo spalane w urządzeniu: </a:t>
            </a:r>
            <a:r>
              <a:rPr lang="pl-PL" sz="1200" dirty="0" smtClean="0"/>
              <a:t>węgiel kamienny i paliwa stałe produkowane z wykorzystaniem tego węgla</a:t>
            </a:r>
          </a:p>
          <a:p>
            <a:r>
              <a:rPr lang="pl-PL" sz="1200" b="1" dirty="0" smtClean="0"/>
              <a:t>Data rozpoczęcia eksploatacji: </a:t>
            </a:r>
            <a:r>
              <a:rPr lang="pl-PL" sz="1200" dirty="0" smtClean="0"/>
              <a:t>bez znaczenia</a:t>
            </a:r>
          </a:p>
          <a:p>
            <a:r>
              <a:rPr lang="pl-PL" sz="1200" b="1" dirty="0" smtClean="0"/>
              <a:t>Koniec eksploatacji: </a:t>
            </a:r>
            <a:r>
              <a:rPr lang="pl-PL" sz="1200" b="1" dirty="0" smtClean="0">
                <a:solidFill>
                  <a:srgbClr val="FF0000"/>
                </a:solidFill>
              </a:rPr>
              <a:t>przed 01.10.2023 r.</a:t>
            </a:r>
            <a:endParaRPr lang="pl-PL" sz="1200" b="1" dirty="0">
              <a:solidFill>
                <a:srgbClr val="FF0000"/>
              </a:solidFill>
            </a:endParaRPr>
          </a:p>
        </p:txBody>
      </p:sp>
      <p:sp>
        <p:nvSpPr>
          <p:cNvPr id="9" name="pole tekstowe 8"/>
          <p:cNvSpPr txBox="1"/>
          <p:nvPr/>
        </p:nvSpPr>
        <p:spPr>
          <a:xfrm>
            <a:off x="264069" y="4797152"/>
            <a:ext cx="8784976" cy="1384995"/>
          </a:xfrm>
          <a:prstGeom prst="rect">
            <a:avLst/>
          </a:prstGeom>
          <a:solidFill>
            <a:srgbClr val="7030A0">
              <a:alpha val="25000"/>
            </a:srgbClr>
          </a:solidFill>
        </p:spPr>
        <p:txBody>
          <a:bodyPr wrap="square" rtlCol="0">
            <a:spAutoFit/>
          </a:bodyPr>
          <a:lstStyle/>
          <a:p>
            <a:r>
              <a:rPr lang="pl-PL" sz="1200" b="1" dirty="0" smtClean="0"/>
              <a:t>Urządzenia:</a:t>
            </a:r>
            <a:r>
              <a:rPr lang="pl-PL" sz="1200" dirty="0" smtClean="0"/>
              <a:t> kotły i MOP </a:t>
            </a:r>
            <a:r>
              <a:rPr lang="pl-PL" sz="1200" b="1" u="sng" dirty="0" smtClean="0"/>
              <a:t>spełniające „</a:t>
            </a:r>
            <a:r>
              <a:rPr lang="pl-PL" sz="1200" b="1" u="sng" dirty="0" err="1" smtClean="0"/>
              <a:t>ekoprojekt</a:t>
            </a:r>
            <a:r>
              <a:rPr lang="pl-PL" sz="1200" b="1" u="sng" dirty="0" smtClean="0"/>
              <a:t>”</a:t>
            </a:r>
          </a:p>
          <a:p>
            <a:r>
              <a:rPr lang="pl-PL" sz="1200" b="1" i="1" dirty="0">
                <a:solidFill>
                  <a:srgbClr val="002776"/>
                </a:solidFill>
              </a:rPr>
              <a:t>Przypadek I:</a:t>
            </a:r>
          </a:p>
          <a:p>
            <a:r>
              <a:rPr lang="pl-PL" sz="1200" b="1" dirty="0" smtClean="0"/>
              <a:t>Data </a:t>
            </a:r>
            <a:r>
              <a:rPr lang="pl-PL" sz="1200" b="1" dirty="0"/>
              <a:t>rozpoczęcia eksploatacji</a:t>
            </a:r>
            <a:r>
              <a:rPr lang="pl-PL" sz="1200" b="1" dirty="0" smtClean="0"/>
              <a:t>: </a:t>
            </a:r>
            <a:r>
              <a:rPr lang="pl-PL" sz="1200" dirty="0" smtClean="0"/>
              <a:t>do 01.06.2022 r.</a:t>
            </a:r>
            <a:endParaRPr lang="pl-PL" sz="1200" dirty="0"/>
          </a:p>
          <a:p>
            <a:r>
              <a:rPr lang="pl-PL" sz="1200" b="1" dirty="0" smtClean="0"/>
              <a:t>Koniec eksploatacji : </a:t>
            </a:r>
            <a:r>
              <a:rPr lang="pl-PL" sz="1200" b="1" dirty="0" smtClean="0">
                <a:solidFill>
                  <a:srgbClr val="FF0000"/>
                </a:solidFill>
              </a:rPr>
              <a:t>do czasu ustania ich żywotności</a:t>
            </a:r>
          </a:p>
          <a:p>
            <a:r>
              <a:rPr lang="pl-PL" sz="1200" b="1" i="1" dirty="0" smtClean="0">
                <a:solidFill>
                  <a:srgbClr val="002776"/>
                </a:solidFill>
              </a:rPr>
              <a:t>Przypadek II:</a:t>
            </a:r>
          </a:p>
          <a:p>
            <a:r>
              <a:rPr lang="pl-PL" sz="1200" b="1" dirty="0"/>
              <a:t>Data rozpoczęcia eksploatacji: </a:t>
            </a:r>
            <a:r>
              <a:rPr lang="pl-PL" sz="1200" dirty="0"/>
              <a:t>po 01.06.2022 r.</a:t>
            </a:r>
          </a:p>
          <a:p>
            <a:r>
              <a:rPr lang="pl-PL" sz="1200" b="1" dirty="0"/>
              <a:t>Koniec eksploatacji : </a:t>
            </a:r>
            <a:r>
              <a:rPr lang="pl-PL" sz="1200" b="1" dirty="0">
                <a:solidFill>
                  <a:srgbClr val="FF0000"/>
                </a:solidFill>
              </a:rPr>
              <a:t>przed 01.10.2023 r.</a:t>
            </a:r>
          </a:p>
        </p:txBody>
      </p:sp>
      <p:sp>
        <p:nvSpPr>
          <p:cNvPr id="11" name="pole tekstowe 10"/>
          <p:cNvSpPr txBox="1"/>
          <p:nvPr/>
        </p:nvSpPr>
        <p:spPr>
          <a:xfrm>
            <a:off x="259856" y="3408382"/>
            <a:ext cx="8784976" cy="1384995"/>
          </a:xfrm>
          <a:prstGeom prst="rect">
            <a:avLst/>
          </a:prstGeom>
          <a:solidFill>
            <a:srgbClr val="FFFF00">
              <a:alpha val="25000"/>
            </a:srgbClr>
          </a:solidFill>
        </p:spPr>
        <p:txBody>
          <a:bodyPr wrap="square" rtlCol="0">
            <a:spAutoFit/>
          </a:bodyPr>
          <a:lstStyle/>
          <a:p>
            <a:r>
              <a:rPr lang="pl-PL" sz="1200" b="1" dirty="0" smtClean="0"/>
              <a:t>Urządzenia:</a:t>
            </a:r>
            <a:r>
              <a:rPr lang="pl-PL" sz="1200" dirty="0" smtClean="0"/>
              <a:t> kotły </a:t>
            </a:r>
            <a:r>
              <a:rPr lang="pl-PL" sz="1200" b="1" u="sng" dirty="0" smtClean="0"/>
              <a:t>nie spełniające „</a:t>
            </a:r>
            <a:r>
              <a:rPr lang="pl-PL" sz="1200" b="1" u="sng" dirty="0" err="1" smtClean="0"/>
              <a:t>ekoprojektu</a:t>
            </a:r>
            <a:r>
              <a:rPr lang="pl-PL" sz="1200" b="1" u="sng" dirty="0" smtClean="0"/>
              <a:t>” jednocześnie spełniające „5 klasę” wg PN-EN 303-5:2012 </a:t>
            </a:r>
          </a:p>
          <a:p>
            <a:r>
              <a:rPr lang="pl-PL" sz="1200" b="1" i="1" dirty="0">
                <a:solidFill>
                  <a:srgbClr val="002776"/>
                </a:solidFill>
              </a:rPr>
              <a:t>Przypadek I:</a:t>
            </a:r>
          </a:p>
          <a:p>
            <a:r>
              <a:rPr lang="pl-PL" sz="1200" b="1" dirty="0"/>
              <a:t>Data rozpoczęcia eksploatacji: </a:t>
            </a:r>
            <a:r>
              <a:rPr lang="pl-PL" sz="1200" dirty="0"/>
              <a:t>do </a:t>
            </a:r>
            <a:r>
              <a:rPr lang="pl-PL" sz="1200" dirty="0" smtClean="0"/>
              <a:t>10.11.2017 </a:t>
            </a:r>
            <a:r>
              <a:rPr lang="pl-PL" sz="1200" dirty="0"/>
              <a:t>r.</a:t>
            </a:r>
          </a:p>
          <a:p>
            <a:r>
              <a:rPr lang="pl-PL" sz="1200" b="1" dirty="0"/>
              <a:t>Koniec eksploatacji : </a:t>
            </a:r>
            <a:r>
              <a:rPr lang="pl-PL" sz="1200" b="1" dirty="0">
                <a:solidFill>
                  <a:srgbClr val="FF0000"/>
                </a:solidFill>
              </a:rPr>
              <a:t>do czasu ustania ich żywotności</a:t>
            </a:r>
          </a:p>
          <a:p>
            <a:r>
              <a:rPr lang="pl-PL" sz="1200" b="1" i="1" dirty="0">
                <a:solidFill>
                  <a:srgbClr val="002776"/>
                </a:solidFill>
              </a:rPr>
              <a:t>Przypadek II:</a:t>
            </a:r>
          </a:p>
          <a:p>
            <a:r>
              <a:rPr lang="pl-PL" sz="1200" b="1" dirty="0"/>
              <a:t>Data rozpoczęcia eksploatacji: </a:t>
            </a:r>
            <a:r>
              <a:rPr lang="pl-PL" sz="1200" dirty="0"/>
              <a:t>po </a:t>
            </a:r>
            <a:r>
              <a:rPr lang="pl-PL" sz="1200" dirty="0" smtClean="0"/>
              <a:t>10.11.2017 </a:t>
            </a:r>
            <a:r>
              <a:rPr lang="pl-PL" sz="1200" dirty="0"/>
              <a:t>r.</a:t>
            </a:r>
          </a:p>
          <a:p>
            <a:r>
              <a:rPr lang="pl-PL" sz="1200" b="1" dirty="0"/>
              <a:t>Koniec eksploatacji : </a:t>
            </a:r>
            <a:r>
              <a:rPr lang="pl-PL" sz="1200" b="1" dirty="0">
                <a:solidFill>
                  <a:srgbClr val="FF0000"/>
                </a:solidFill>
              </a:rPr>
              <a:t>przed 01.10.2023 r.</a:t>
            </a:r>
          </a:p>
        </p:txBody>
      </p:sp>
      <p:sp>
        <p:nvSpPr>
          <p:cNvPr id="12" name="pole tekstowe 11"/>
          <p:cNvSpPr txBox="1"/>
          <p:nvPr/>
        </p:nvSpPr>
        <p:spPr>
          <a:xfrm>
            <a:off x="179512" y="1906165"/>
            <a:ext cx="8784976" cy="523220"/>
          </a:xfrm>
          <a:prstGeom prst="rect">
            <a:avLst/>
          </a:prstGeom>
          <a:noFill/>
        </p:spPr>
        <p:txBody>
          <a:bodyPr wrap="square" rtlCol="0">
            <a:spAutoFit/>
          </a:bodyPr>
          <a:lstStyle/>
          <a:p>
            <a:r>
              <a:rPr lang="pl-PL" sz="1400" b="1" dirty="0" smtClean="0"/>
              <a:t>Obszar obowiązywania: </a:t>
            </a:r>
            <a:r>
              <a:rPr lang="pl-PL" sz="1400" dirty="0" smtClean="0"/>
              <a:t>m.st. Warszawa</a:t>
            </a:r>
          </a:p>
          <a:p>
            <a:r>
              <a:rPr lang="pl-PL" sz="1400" b="1" dirty="0"/>
              <a:t>Paliwo spalane w urządzeniu: </a:t>
            </a:r>
            <a:r>
              <a:rPr lang="pl-PL" sz="1400" dirty="0"/>
              <a:t>węgiel kamienny i paliwa stałe produkowane z wykorzystaniem tego węgla</a:t>
            </a:r>
          </a:p>
        </p:txBody>
      </p:sp>
    </p:spTree>
    <p:extLst>
      <p:ext uri="{BB962C8B-B14F-4D97-AF65-F5344CB8AC3E}">
        <p14:creationId xmlns:p14="http://schemas.microsoft.com/office/powerpoint/2010/main" val="251397010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zablon PowerPoint pl 2022 ITPE">
  <a:themeElements>
    <a:clrScheme name="ITPE">
      <a:dk1>
        <a:srgbClr val="29619F"/>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6296FF"/>
      </a:hlink>
      <a:folHlink>
        <a:srgbClr val="B0CAFF"/>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erodynamiczny">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 PowerPoint pl 2022 ITPE</Template>
  <TotalTime>0</TotalTime>
  <Words>3334</Words>
  <Application>Microsoft Office PowerPoint</Application>
  <PresentationFormat>Pokaz na ekranie (4:3)</PresentationFormat>
  <Paragraphs>350</Paragraphs>
  <Slides>83</Slides>
  <Notes>2</Notes>
  <HiddenSlides>0</HiddenSlides>
  <MMClips>0</MMClips>
  <ScaleCrop>false</ScaleCrop>
  <HeadingPairs>
    <vt:vector size="6" baseType="variant">
      <vt:variant>
        <vt:lpstr>Motyw</vt:lpstr>
      </vt:variant>
      <vt:variant>
        <vt:i4>1</vt:i4>
      </vt:variant>
      <vt:variant>
        <vt:lpstr>Osadzone serwery OLE</vt:lpstr>
      </vt:variant>
      <vt:variant>
        <vt:i4>2</vt:i4>
      </vt:variant>
      <vt:variant>
        <vt:lpstr>Tytuły slajdów</vt:lpstr>
      </vt:variant>
      <vt:variant>
        <vt:i4>83</vt:i4>
      </vt:variant>
    </vt:vector>
  </HeadingPairs>
  <TitlesOfParts>
    <vt:vector size="86" baseType="lpstr">
      <vt:lpstr>szablon PowerPoint pl 2022 ITPE</vt:lpstr>
      <vt:lpstr>Obraz - mapa bitowa</vt:lpstr>
      <vt:lpstr>Dokument</vt:lpstr>
      <vt:lpstr>Urządzenia grzewcze zasilane paliwami stałymi w świetle MAZOWIECKIEJ UCHAWŁY ANTYSMOGOWEJ</vt:lpstr>
      <vt:lpstr>Plan prezentacji</vt:lpstr>
      <vt:lpstr>Proces spalania </vt:lpstr>
      <vt:lpstr>Urządzenia grzewcze - podział</vt:lpstr>
      <vt:lpstr>Urządzenia grzewcze – „Uchwała Antysmogowa”</vt:lpstr>
      <vt:lpstr>Urządzenia grzewcze – „Uchwała Antysmogowa”</vt:lpstr>
      <vt:lpstr>Urządzenia grzewcze – „Uchwała Antysmogowa”</vt:lpstr>
      <vt:lpstr>Urządzenia grzewcze – „Uchwała Antysmogowa”</vt:lpstr>
      <vt:lpstr>Urządzenia grzewcze – „Uchwała Antysmogowa” nowelizacja</vt:lpstr>
      <vt:lpstr>Urządzenia grzewcze – „Uchwała Antysmogowa” nowelizacja</vt:lpstr>
      <vt:lpstr>Kotły c.o.</vt:lpstr>
      <vt:lpstr>Kotły c.o. – definicja</vt:lpstr>
      <vt:lpstr>Kotły c.o. z ręcznym zasypem paliwa</vt:lpstr>
      <vt:lpstr>Kotły c.o. z ręcznym zasypem paliwa c.d. </vt:lpstr>
      <vt:lpstr>Kotły c.o. z automatycznym zasypem paliwa - rodzaje </vt:lpstr>
      <vt:lpstr>Kotły c.o. z automatycznym zasypem paliwa– rodzaje c.d. </vt:lpstr>
      <vt:lpstr>Kotły c.o. z automatycznym zasypem paliwa– rodzaje c.d. </vt:lpstr>
      <vt:lpstr>Kotły c.o. – efektywność energetyczna (etykietyzacja)</vt:lpstr>
      <vt:lpstr>Kotły c.o. – efektywność energetyczna (etykietyzacja) c.d.</vt:lpstr>
      <vt:lpstr>Baza EPREL</vt:lpstr>
      <vt:lpstr>Kotły c.o. – baza EPREL</vt:lpstr>
      <vt:lpstr>Kotły c.o. – norma vs. prawo</vt:lpstr>
      <vt:lpstr>PN-EN 303-5:2023</vt:lpstr>
      <vt:lpstr>Różnice pomiędzy kotłami c.o. pozaklasowymi, klasowymi i spełniającymi wymagania ekoprojektu</vt:lpstr>
      <vt:lpstr>Kotły c.o. – skutki nieprawidłowej eksploatacji</vt:lpstr>
      <vt:lpstr>Kotły c.o. – skutki nieprawidłowej eksploatacji c.d.</vt:lpstr>
      <vt:lpstr>Kotły c.o. – skutki nieprawidłowej eksploatacji c.d.</vt:lpstr>
      <vt:lpstr>Kotły c.o. – skutki nieprawidłowej eksploatacji c.d.</vt:lpstr>
      <vt:lpstr>Kotły c.o. – skutki nieprawidłowej eksploatacji c.d.</vt:lpstr>
      <vt:lpstr>Kotły c.o. – tabliczka znamionowa wymagania wg PN-EN 303-5:2012</vt:lpstr>
      <vt:lpstr>Certyfikacja kotłów c.o.</vt:lpstr>
      <vt:lpstr>Wymagania mazowieckiej uchwały antysmogowej dot. kotłów c.o.  - § 5</vt:lpstr>
      <vt:lpstr>Wymagania mazowieckiej uchwały antysmogowej dot. kotłów c.o.  - § 5</vt:lpstr>
      <vt:lpstr>Wymagania mazowieckiej uchwały antysmogowej dot. kotłów c.o.  - § 5 c.d.</vt:lpstr>
      <vt:lpstr>Zasobnik ciepła</vt:lpstr>
      <vt:lpstr>Wymagania mazowieckiej uchwały antysmogowej dot. kotłów c.o.  - § 5 c.d.</vt:lpstr>
      <vt:lpstr>Wymagania mazowieckiej uchwały antysmogowej dot. kotłów c.o.  - § 5 c.d.</vt:lpstr>
      <vt:lpstr>Wymagania mazowieckiej uchwały antysmogowej dot. kotłów c.o.  - § 5 c.d.</vt:lpstr>
      <vt:lpstr>Wymagania mazowieckiej uchwały antysmogowej dot. kotłów c.o.  - § 5 c.d.</vt:lpstr>
      <vt:lpstr>Miejscowe Ogrzewacze Pomieszczeń MOP</vt:lpstr>
      <vt:lpstr>Miejscowe Ogrzewacze Pomieszczeń MOP</vt:lpstr>
      <vt:lpstr>Miejscowe ogrzewacze pomieszczeń - definicja</vt:lpstr>
      <vt:lpstr>Miejscowe ogrzewacze pomieszczeń – kominek z otwartą komorą spalania</vt:lpstr>
      <vt:lpstr>Miejscowe ogrzewacze pomieszczeń – kominek z zamkniętą komorą spalania</vt:lpstr>
      <vt:lpstr>Miejscowe ogrzewacze pomieszczeń  inne rodzaje c.d.</vt:lpstr>
      <vt:lpstr>Miejscowe ogrzewacze pomieszczeń  inne rodzaje c.d.</vt:lpstr>
      <vt:lpstr>Miejscowe ogrzewacze pomieszczeń  inne rodzaje c.d.</vt:lpstr>
      <vt:lpstr>Miejscowe ogrzewacze pomieszczeń kryteria sprawności i emisji zanieczyszczeń</vt:lpstr>
      <vt:lpstr>Miejscowe ogrzewacze pomieszczeń kryteria sprawności i emisji zanieczyszczeń c.d.</vt:lpstr>
      <vt:lpstr>Wymagania mazowieckiej uchwały antysmogowej dot. miejscowych ogrzewaczy pomieszczeń - § 6</vt:lpstr>
      <vt:lpstr>Wymagania mazowieckiej uchwały antysmogowej dot. miejscowych ogrzewaczy pomieszczeń - § 7 c.d.</vt:lpstr>
      <vt:lpstr>Wymagania mazowieckiej uchwały antysmogowej dot. miejscowych ogrzewaczy pomieszczeń - § 7 c.d.</vt:lpstr>
      <vt:lpstr>Wymagania mazowieckiej uchwały antysmogowej dot. miejscowych ogrzewaczy pomieszczeń - § 7 c.d.</vt:lpstr>
      <vt:lpstr>Wymagania mazowieckiej uchwały antysmogowej dot. miejscowych ogrzewaczy pomieszczeń - § 7 c.d.</vt:lpstr>
      <vt:lpstr>Wymagania mazowieckiej uchwały antysmogowej dot. miejscowych ogrzewaczy pomieszczeń - § 7 c.d.</vt:lpstr>
      <vt:lpstr>Wymagania mazowieckiej uchwały antysmogowej dot. miejscowych ogrzewaczy pomieszczeń - § 7 c.d.</vt:lpstr>
      <vt:lpstr>Wymagania mazowieckiej uchwały antysmogowej dot. miejscowych ogrzewaczy pomieszczeń - § 7 c.d.</vt:lpstr>
      <vt:lpstr>Wymagania mazowieckiej uchwały antysmogowej dot. miejscowych ogrzewaczy pomieszczeń - § 7 c.d.</vt:lpstr>
      <vt:lpstr>KOMINY</vt:lpstr>
      <vt:lpstr>Systemy kominowe, kominy, przewody kominowe - funkcje systemu kominowego -</vt:lpstr>
      <vt:lpstr>Systemy kominowe, kominy, przewody kominowe - system kominowy -</vt:lpstr>
      <vt:lpstr>Systemy kominowe, kominy, przewody kominowe - system kominowy c.d. -</vt:lpstr>
      <vt:lpstr>Systemy kominowe, kominy, przewody kominowe - podstawa działania -</vt:lpstr>
      <vt:lpstr>Przeglądy kominiarskie - podstawy prawne przeglądów kominiarskich </vt:lpstr>
      <vt:lpstr>Przeglądy kominiarskie - podstawy prawne przeglądów kominiarskich c.d. </vt:lpstr>
      <vt:lpstr>Przeglądy kominiarskie - podstawy prawne przeglądów kominiarskich c.d. </vt:lpstr>
      <vt:lpstr>Przeglądy kominiarskie - podstawy prawne przeglądów kominiarskich c.d. </vt:lpstr>
      <vt:lpstr>Przeglądy kominiarskie - podstawy prawne przeglądów kominiarskich c.d. </vt:lpstr>
      <vt:lpstr>Przeglądy kominiarskie - podstawy prawne przeglądów kominiarskich c.d. </vt:lpstr>
      <vt:lpstr>Przeglądy kominiarskie - podstawy prawne przeglądów kominiarskich c.d. </vt:lpstr>
      <vt:lpstr>Przeglądy kominiarskie - podstawy prawne przeglądów kominiarskich c.d. </vt:lpstr>
      <vt:lpstr>Przeglądy kominiarskie</vt:lpstr>
      <vt:lpstr>Przeglądy kominiarskie c.d.</vt:lpstr>
      <vt:lpstr>Przeglądy kominiarskie  - dokumentacja pokontrolna -</vt:lpstr>
      <vt:lpstr>Przeglądy kominiarskie - postępowanie pokontrolne -</vt:lpstr>
      <vt:lpstr>Przeglądy kominiarskie - postępowanie pokontrolne -</vt:lpstr>
      <vt:lpstr>Przeglądy kominiarskie - system teleinformatyczny -</vt:lpstr>
      <vt:lpstr>Przeglądy kominiarskie - system teleinformatyczny -</vt:lpstr>
      <vt:lpstr>Przeglądy kominiarskie - system teleinformatyczny -</vt:lpstr>
      <vt:lpstr>Przeglądy kominiarskie - system teleinformatyczny -</vt:lpstr>
      <vt:lpstr>Mistrzowie Kominiarscy - komunikat</vt:lpstr>
      <vt:lpstr>Przeglądy kominiarskie - kluczowe akty prawne -</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2022-07-01T09:43:18Z</dcterms:created>
  <dcterms:modified xsi:type="dcterms:W3CDTF">2023-09-04T09:54:34Z</dcterms:modified>
</cp:coreProperties>
</file>