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6" r:id="rId2"/>
    <p:sldId id="286" r:id="rId3"/>
    <p:sldId id="329" r:id="rId4"/>
    <p:sldId id="280" r:id="rId5"/>
    <p:sldId id="335" r:id="rId6"/>
    <p:sldId id="350" r:id="rId7"/>
    <p:sldId id="334" r:id="rId8"/>
    <p:sldId id="340" r:id="rId9"/>
    <p:sldId id="268" r:id="rId10"/>
    <p:sldId id="295" r:id="rId11"/>
    <p:sldId id="339" r:id="rId12"/>
    <p:sldId id="337" r:id="rId13"/>
    <p:sldId id="338" r:id="rId14"/>
    <p:sldId id="341" r:id="rId15"/>
    <p:sldId id="342" r:id="rId16"/>
    <p:sldId id="320" r:id="rId17"/>
    <p:sldId id="343" r:id="rId18"/>
    <p:sldId id="344" r:id="rId19"/>
    <p:sldId id="345" r:id="rId20"/>
    <p:sldId id="346" r:id="rId21"/>
    <p:sldId id="347" r:id="rId22"/>
    <p:sldId id="348" r:id="rId23"/>
    <p:sldId id="336" r:id="rId24"/>
    <p:sldId id="263" r:id="rId25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eyda Joanna" initials="HJ" lastIdx="9" clrIdx="0">
    <p:extLst>
      <p:ext uri="{19B8F6BF-5375-455C-9EA6-DF929625EA0E}">
        <p15:presenceInfo xmlns:p15="http://schemas.microsoft.com/office/powerpoint/2012/main" userId="S-1-5-21-3906529882-2472526378-782400817-3599" providerId="AD"/>
      </p:ext>
    </p:extLst>
  </p:cmAuthor>
  <p:cmAuthor id="2" name="Dominik Wolsak" initials="DW" lastIdx="1" clrIdx="1">
    <p:extLst>
      <p:ext uri="{19B8F6BF-5375-455C-9EA6-DF929625EA0E}">
        <p15:presenceInfo xmlns:p15="http://schemas.microsoft.com/office/powerpoint/2012/main" userId="890ac46c0056e03b" providerId="Windows Live"/>
      </p:ext>
    </p:extLst>
  </p:cmAuthor>
  <p:cmAuthor id="3" name="Kowalczyk Dorota" initials="KD" lastIdx="4" clrIdx="2">
    <p:extLst>
      <p:ext uri="{19B8F6BF-5375-455C-9EA6-DF929625EA0E}">
        <p15:presenceInfo xmlns:p15="http://schemas.microsoft.com/office/powerpoint/2012/main" userId="S-1-5-21-3906529882-2472526378-782400817-10213" providerId="AD"/>
      </p:ext>
    </p:extLst>
  </p:cmAuthor>
  <p:cmAuthor id="4" name="Mirowski Paweł" initials="MP" lastIdx="12" clrIdx="3">
    <p:extLst>
      <p:ext uri="{19B8F6BF-5375-455C-9EA6-DF929625EA0E}">
        <p15:presenceInfo xmlns:p15="http://schemas.microsoft.com/office/powerpoint/2012/main" userId="S-1-5-21-3906529882-2472526378-782400817-1335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6937"/>
    <a:srgbClr val="5A5A5A"/>
    <a:srgbClr val="000000"/>
    <a:srgbClr val="D9272D"/>
    <a:srgbClr val="26352B"/>
    <a:srgbClr val="FF5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Styl pośredni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Styl pośredni 1 — Ak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8EC20E35-A176-4012-BC5E-935CFFF8708E}" styleName="Styl pośredni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46" autoAdjust="0"/>
    <p:restoredTop sz="94660"/>
  </p:normalViewPr>
  <p:slideViewPr>
    <p:cSldViewPr snapToGrid="0">
      <p:cViewPr varScale="1">
        <p:scale>
          <a:sx n="88" d="100"/>
          <a:sy n="88" d="100"/>
        </p:scale>
        <p:origin x="26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1" d="100"/>
          <a:sy n="61" d="100"/>
        </p:scale>
        <p:origin x="3254" y="6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E96CF3B0-C5D4-4976-86FA-C812E8F55C9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EE947144-B8B8-4A3B-B323-7435133F659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E4C24A-C4D6-4FA0-8298-47F3E98679CA}" type="datetimeFigureOut">
              <a:rPr lang="pl-PL" smtClean="0"/>
              <a:t>2021-06-09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0D8E1D64-6D4A-4B03-8B15-090CA1D05F2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6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5552E50-5AB5-4293-8609-8783C4495FF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4" y="9428586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6E24EE-B0EB-4186-AAA7-73E88D6C700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292377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27AA55-4ECA-41AF-AEE0-578D62CB5406}" type="datetimeFigureOut">
              <a:rPr lang="pl-PL" smtClean="0"/>
              <a:t>2021-06-09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129481" y="9428586"/>
            <a:ext cx="67976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45280" y="9428586"/>
            <a:ext cx="46396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9CA4A4-B721-4292-A674-4FDA46DB758C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694933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4" Type="http://schemas.openxmlformats.org/officeDocument/2006/relationships/image" Target="../media/image3.sv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svg"/><Relationship Id="rId5" Type="http://schemas.openxmlformats.org/officeDocument/2006/relationships/image" Target="../media/image12.png"/><Relationship Id="rId4" Type="http://schemas.openxmlformats.org/officeDocument/2006/relationships/image" Target="../media/image15.sv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ymbol zastępczy obrazu 11" descr="Obraz zawierający siedzi, małe, stół, tort&#10;&#10;Opis wygenerowany automatycznie">
            <a:extLst>
              <a:ext uri="{FF2B5EF4-FFF2-40B4-BE49-F238E27FC236}">
                <a16:creationId xmlns:a16="http://schemas.microsoft.com/office/drawing/2014/main" id="{163103A3-3791-4999-AFB9-C21720F848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754A1D70-DBBD-424C-8528-6E25B66EB2A1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000000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3" name="Tytuł 1">
            <a:extLst>
              <a:ext uri="{FF2B5EF4-FFF2-40B4-BE49-F238E27FC236}">
                <a16:creationId xmlns:a16="http://schemas.microsoft.com/office/drawing/2014/main" id="{E2709DCA-B701-4456-84DD-7470D98BF6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8250" y="3961186"/>
            <a:ext cx="9705975" cy="830997"/>
          </a:xfrm>
          <a:prstGeom prst="rect">
            <a:avLst/>
          </a:prstGeom>
        </p:spPr>
        <p:txBody>
          <a:bodyPr/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Tytuł prezentacji</a:t>
            </a:r>
          </a:p>
        </p:txBody>
      </p:sp>
      <p:sp>
        <p:nvSpPr>
          <p:cNvPr id="26" name="Symbol zastępczy tekstu 17">
            <a:extLst>
              <a:ext uri="{FF2B5EF4-FFF2-40B4-BE49-F238E27FC236}">
                <a16:creationId xmlns:a16="http://schemas.microsoft.com/office/drawing/2014/main" id="{62EE1355-2ABF-47FD-814D-F8DDE58268E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" y="5979730"/>
            <a:ext cx="12191998" cy="3584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1">
                <a:solidFill>
                  <a:schemeClr val="bg1"/>
                </a:solidFill>
                <a:latin typeface="+mj-lt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Imię i Nazwisko</a:t>
            </a:r>
          </a:p>
        </p:txBody>
      </p:sp>
      <p:sp>
        <p:nvSpPr>
          <p:cNvPr id="28" name="Symbol zastępczy tekstu 17">
            <a:extLst>
              <a:ext uri="{FF2B5EF4-FFF2-40B4-BE49-F238E27FC236}">
                <a16:creationId xmlns:a16="http://schemas.microsoft.com/office/drawing/2014/main" id="{6B9D628A-F91B-483D-A0C2-1AAF15C0FF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" y="6356620"/>
            <a:ext cx="12191998" cy="3584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spc="0">
                <a:solidFill>
                  <a:schemeClr val="bg1"/>
                </a:solidFill>
                <a:latin typeface="+mj-lt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Miejscowość, dzień miesiąc rok</a:t>
            </a:r>
          </a:p>
        </p:txBody>
      </p:sp>
      <p:pic>
        <p:nvPicPr>
          <p:cNvPr id="10" name="Grafika 9">
            <a:extLst>
              <a:ext uri="{FF2B5EF4-FFF2-40B4-BE49-F238E27FC236}">
                <a16:creationId xmlns:a16="http://schemas.microsoft.com/office/drawing/2014/main" id="{937632B5-02BA-44F3-922F-23420D93A2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33253" y="606151"/>
            <a:ext cx="4009487" cy="266453"/>
          </a:xfrm>
          <a:prstGeom prst="rect">
            <a:avLst/>
          </a:prstGeom>
        </p:spPr>
      </p:pic>
      <p:pic>
        <p:nvPicPr>
          <p:cNvPr id="15" name="Grafika 14">
            <a:extLst>
              <a:ext uri="{FF2B5EF4-FFF2-40B4-BE49-F238E27FC236}">
                <a16:creationId xmlns:a16="http://schemas.microsoft.com/office/drawing/2014/main" id="{D4D69E7E-9C13-4C97-8A55-D72FF089218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6023" y="507700"/>
            <a:ext cx="3450923" cy="1196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6465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ED195A7-7D32-452E-A19C-75BC49B06A0D}"/>
              </a:ext>
            </a:extLst>
          </p:cNvPr>
          <p:cNvSpPr/>
          <p:nvPr userDrawn="1"/>
        </p:nvSpPr>
        <p:spPr>
          <a:xfrm>
            <a:off x="0" y="6181726"/>
            <a:ext cx="885825" cy="6762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4" name="Symbol zastępczy tekstu 10">
            <a:extLst>
              <a:ext uri="{FF2B5EF4-FFF2-40B4-BE49-F238E27FC236}">
                <a16:creationId xmlns:a16="http://schemas.microsoft.com/office/drawing/2014/main" id="{0ECA10ED-9830-4AD5-983C-03B3B630D91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4097" y="391951"/>
            <a:ext cx="6253162" cy="628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5A5A5A"/>
                </a:solidFill>
              </a:defRPr>
            </a:lvl1pPr>
          </a:lstStyle>
          <a:p>
            <a:pPr lvl="0"/>
            <a:r>
              <a:rPr lang="pl-PL" dirty="0"/>
              <a:t>Tytuł slajdu</a:t>
            </a:r>
          </a:p>
        </p:txBody>
      </p:sp>
      <p:sp>
        <p:nvSpPr>
          <p:cNvPr id="19" name="Symbol zastępczy tekstu 18">
            <a:extLst>
              <a:ext uri="{FF2B5EF4-FFF2-40B4-BE49-F238E27FC236}">
                <a16:creationId xmlns:a16="http://schemas.microsoft.com/office/drawing/2014/main" id="{E1EAA0BB-B34C-4229-949E-CAAD46F5B0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0588" y="2056613"/>
            <a:ext cx="10596562" cy="4125113"/>
          </a:xfrm>
          <a:prstGeom prst="rect">
            <a:avLst/>
          </a:prstGeom>
        </p:spPr>
        <p:txBody>
          <a:bodyPr numCol="1" spcCol="720000"/>
          <a:lstStyle>
            <a:lvl1pPr marL="0" indent="0" algn="just">
              <a:lnSpc>
                <a:spcPct val="150000"/>
              </a:lnSpc>
              <a:spcBef>
                <a:spcPts val="0"/>
              </a:spcBef>
              <a:buNone/>
              <a:defRPr sz="1100">
                <a:solidFill>
                  <a:srgbClr val="5A5A5A"/>
                </a:solidFill>
              </a:defRPr>
            </a:lvl1pPr>
            <a:lvl2pPr>
              <a:defRPr sz="1100">
                <a:solidFill>
                  <a:srgbClr val="5A5A5A"/>
                </a:solidFill>
              </a:defRPr>
            </a:lvl2pPr>
            <a:lvl3pPr>
              <a:defRPr sz="1100">
                <a:solidFill>
                  <a:srgbClr val="5A5A5A"/>
                </a:solidFill>
              </a:defRPr>
            </a:lvl3pPr>
            <a:lvl4pPr>
              <a:defRPr sz="1100">
                <a:solidFill>
                  <a:srgbClr val="5A5A5A"/>
                </a:solidFill>
              </a:defRPr>
            </a:lvl4pPr>
            <a:lvl5pPr>
              <a:defRPr sz="1100">
                <a:solidFill>
                  <a:srgbClr val="5A5A5A"/>
                </a:solidFill>
              </a:defRPr>
            </a:lvl5pPr>
          </a:lstStyle>
          <a:p>
            <a:pPr lvl="0"/>
            <a:r>
              <a:rPr lang="pl-PL" dirty="0" err="1"/>
              <a:t>Lorem</a:t>
            </a:r>
            <a:r>
              <a:rPr lang="pl-PL" dirty="0"/>
              <a:t> </a:t>
            </a:r>
            <a:r>
              <a:rPr lang="pl-PL" dirty="0" err="1"/>
              <a:t>ipsum</a:t>
            </a:r>
            <a:r>
              <a:rPr lang="pl-PL" dirty="0"/>
              <a:t> </a:t>
            </a:r>
            <a:r>
              <a:rPr lang="pl-PL" dirty="0" err="1"/>
              <a:t>dolor</a:t>
            </a:r>
            <a:r>
              <a:rPr lang="pl-PL" dirty="0"/>
              <a:t> sit </a:t>
            </a:r>
            <a:r>
              <a:rPr lang="pl-PL" dirty="0" err="1"/>
              <a:t>amet</a:t>
            </a:r>
            <a:r>
              <a:rPr lang="pl-PL" dirty="0"/>
              <a:t>, </a:t>
            </a:r>
            <a:r>
              <a:rPr lang="pl-PL" dirty="0" err="1"/>
              <a:t>consectetur</a:t>
            </a:r>
            <a:r>
              <a:rPr lang="pl-PL" dirty="0"/>
              <a:t> </a:t>
            </a:r>
            <a:r>
              <a:rPr lang="pl-PL" dirty="0" err="1"/>
              <a:t>adipiscing</a:t>
            </a:r>
            <a:r>
              <a:rPr lang="pl-PL" dirty="0"/>
              <a:t> elit, </a:t>
            </a:r>
            <a:r>
              <a:rPr lang="pl-PL" dirty="0" err="1"/>
              <a:t>sed</a:t>
            </a:r>
            <a:r>
              <a:rPr lang="pl-PL" dirty="0"/>
              <a:t> do </a:t>
            </a:r>
            <a:r>
              <a:rPr lang="pl-PL" dirty="0" err="1"/>
              <a:t>eiusmod</a:t>
            </a:r>
            <a:r>
              <a:rPr lang="pl-PL" dirty="0"/>
              <a:t> </a:t>
            </a:r>
            <a:r>
              <a:rPr lang="pl-PL" dirty="0" err="1"/>
              <a:t>tempor</a:t>
            </a:r>
            <a:r>
              <a:rPr lang="pl-PL" dirty="0"/>
              <a:t> </a:t>
            </a:r>
            <a:r>
              <a:rPr lang="pl-PL" dirty="0" err="1"/>
              <a:t>incididunt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labore</a:t>
            </a:r>
            <a:r>
              <a:rPr lang="pl-PL" dirty="0"/>
              <a:t> et </a:t>
            </a:r>
            <a:r>
              <a:rPr lang="pl-PL" dirty="0" err="1"/>
              <a:t>dolore</a:t>
            </a:r>
            <a:r>
              <a:rPr lang="pl-PL" dirty="0"/>
              <a:t> </a:t>
            </a:r>
            <a:r>
              <a:rPr lang="pl-PL" dirty="0" err="1"/>
              <a:t>magna</a:t>
            </a:r>
            <a:r>
              <a:rPr lang="pl-PL" dirty="0"/>
              <a:t> </a:t>
            </a:r>
            <a:r>
              <a:rPr lang="pl-PL" dirty="0" err="1"/>
              <a:t>aliqua</a:t>
            </a:r>
            <a:r>
              <a:rPr lang="pl-PL" dirty="0"/>
              <a:t>.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enim</a:t>
            </a:r>
            <a:r>
              <a:rPr lang="pl-PL" dirty="0"/>
              <a:t> ad </a:t>
            </a:r>
            <a:r>
              <a:rPr lang="pl-PL" dirty="0" err="1"/>
              <a:t>minim</a:t>
            </a:r>
            <a:r>
              <a:rPr lang="pl-PL" dirty="0"/>
              <a:t> </a:t>
            </a:r>
            <a:r>
              <a:rPr lang="pl-PL" dirty="0" err="1"/>
              <a:t>veniam</a:t>
            </a:r>
            <a:r>
              <a:rPr lang="pl-PL" dirty="0"/>
              <a:t>, </a:t>
            </a:r>
            <a:r>
              <a:rPr lang="pl-PL" dirty="0" err="1"/>
              <a:t>quis</a:t>
            </a:r>
            <a:r>
              <a:rPr lang="pl-PL" dirty="0"/>
              <a:t> </a:t>
            </a:r>
            <a:r>
              <a:rPr lang="pl-PL" dirty="0" err="1"/>
              <a:t>nostrud</a:t>
            </a:r>
            <a:r>
              <a:rPr lang="pl-PL" dirty="0"/>
              <a:t> </a:t>
            </a:r>
            <a:r>
              <a:rPr lang="pl-PL" dirty="0" err="1"/>
              <a:t>exercitation</a:t>
            </a:r>
            <a:r>
              <a:rPr lang="pl-PL" dirty="0"/>
              <a:t> </a:t>
            </a:r>
            <a:r>
              <a:rPr lang="pl-PL" dirty="0" err="1"/>
              <a:t>ullamco</a:t>
            </a:r>
            <a:r>
              <a:rPr lang="pl-PL" dirty="0"/>
              <a:t> </a:t>
            </a:r>
            <a:r>
              <a:rPr lang="pl-PL" dirty="0" err="1"/>
              <a:t>laboris</a:t>
            </a:r>
            <a:r>
              <a:rPr lang="pl-PL" dirty="0"/>
              <a:t> </a:t>
            </a:r>
            <a:r>
              <a:rPr lang="pl-PL" dirty="0" err="1"/>
              <a:t>nisi</a:t>
            </a:r>
            <a:r>
              <a:rPr lang="pl-PL" dirty="0"/>
              <a:t> </a:t>
            </a:r>
            <a:r>
              <a:rPr lang="pl-PL" dirty="0" err="1"/>
              <a:t>ut</a:t>
            </a:r>
            <a:r>
              <a:rPr lang="pl-PL" dirty="0"/>
              <a:t> </a:t>
            </a:r>
            <a:r>
              <a:rPr lang="pl-PL" dirty="0" err="1"/>
              <a:t>aliquip</a:t>
            </a:r>
            <a:r>
              <a:rPr lang="pl-PL" dirty="0"/>
              <a:t> ex </a:t>
            </a:r>
            <a:r>
              <a:rPr lang="pl-PL" dirty="0" err="1"/>
              <a:t>ea</a:t>
            </a:r>
            <a:r>
              <a:rPr lang="pl-PL" dirty="0"/>
              <a:t> </a:t>
            </a:r>
            <a:r>
              <a:rPr lang="pl-PL" dirty="0" err="1"/>
              <a:t>commodo</a:t>
            </a:r>
            <a:r>
              <a:rPr lang="pl-PL" dirty="0"/>
              <a:t> </a:t>
            </a:r>
            <a:r>
              <a:rPr lang="pl-PL" dirty="0" err="1"/>
              <a:t>consequat</a:t>
            </a:r>
            <a:r>
              <a:rPr lang="pl-PL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169070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6">
            <a:extLst>
              <a:ext uri="{FF2B5EF4-FFF2-40B4-BE49-F238E27FC236}">
                <a16:creationId xmlns:a16="http://schemas.microsoft.com/office/drawing/2014/main" id="{2D26AFAA-D35B-4B54-BCB4-B76285B0E838}"/>
              </a:ext>
            </a:extLst>
          </p:cNvPr>
          <p:cNvSpPr/>
          <p:nvPr userDrawn="1"/>
        </p:nvSpPr>
        <p:spPr>
          <a:xfrm rot="5400000">
            <a:off x="580080" y="944002"/>
            <a:ext cx="290989" cy="290989"/>
          </a:xfrm>
          <a:prstGeom prst="rtTriangle">
            <a:avLst/>
          </a:prstGeom>
          <a:solidFill>
            <a:srgbClr val="0269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12" name="Symbol zastępczy tekstu 10">
            <a:extLst>
              <a:ext uri="{FF2B5EF4-FFF2-40B4-BE49-F238E27FC236}">
                <a16:creationId xmlns:a16="http://schemas.microsoft.com/office/drawing/2014/main" id="{ECF1B017-D1E0-403C-BD68-C2EFFF099F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097" y="391951"/>
            <a:ext cx="6253162" cy="628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5A5A5A"/>
                </a:solidFill>
              </a:defRPr>
            </a:lvl1pPr>
          </a:lstStyle>
          <a:p>
            <a:pPr lvl="0"/>
            <a:r>
              <a:rPr lang="pl-PL" dirty="0"/>
              <a:t>Tytuł slajdu</a:t>
            </a:r>
          </a:p>
        </p:txBody>
      </p:sp>
      <p:sp>
        <p:nvSpPr>
          <p:cNvPr id="15" name="Symbol zastępczy tekstu 18">
            <a:extLst>
              <a:ext uri="{FF2B5EF4-FFF2-40B4-BE49-F238E27FC236}">
                <a16:creationId xmlns:a16="http://schemas.microsoft.com/office/drawing/2014/main" id="{20C0C28E-AE8E-4075-9533-31B707138AA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4775" y="2894813"/>
            <a:ext cx="7644281" cy="3963187"/>
          </a:xfrm>
          <a:prstGeom prst="rect">
            <a:avLst/>
          </a:prstGeom>
        </p:spPr>
        <p:txBody>
          <a:bodyPr numCol="1" spcCol="720000"/>
          <a:lstStyle>
            <a:lvl1pPr marL="0" indent="0" algn="just">
              <a:lnSpc>
                <a:spcPct val="150000"/>
              </a:lnSpc>
              <a:spcBef>
                <a:spcPts val="0"/>
              </a:spcBef>
              <a:buNone/>
              <a:defRPr sz="1100" b="1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1100">
                <a:solidFill>
                  <a:srgbClr val="5A5A5A"/>
                </a:solidFill>
              </a:defRPr>
            </a:lvl2pPr>
            <a:lvl3pPr>
              <a:defRPr sz="1100">
                <a:solidFill>
                  <a:srgbClr val="5A5A5A"/>
                </a:solidFill>
              </a:defRPr>
            </a:lvl3pPr>
            <a:lvl4pPr>
              <a:defRPr sz="1100">
                <a:solidFill>
                  <a:srgbClr val="5A5A5A"/>
                </a:solidFill>
              </a:defRPr>
            </a:lvl4pPr>
            <a:lvl5pPr>
              <a:defRPr sz="1100">
                <a:solidFill>
                  <a:srgbClr val="5A5A5A"/>
                </a:solidFill>
              </a:defRPr>
            </a:lvl5pPr>
          </a:lstStyle>
          <a:p>
            <a:pPr lvl="0"/>
            <a:endParaRPr lang="pl-PL" dirty="0" err="1"/>
          </a:p>
          <a:p>
            <a:pPr lvl="0"/>
            <a:endParaRPr lang="pl-PL" dirty="0" err="1"/>
          </a:p>
          <a:p>
            <a:pPr lvl="0"/>
            <a:endParaRPr lang="pl-PL" dirty="0" err="1"/>
          </a:p>
          <a:p>
            <a:pPr lvl="0"/>
            <a:endParaRPr lang="pl-PL" dirty="0" err="1"/>
          </a:p>
          <a:p>
            <a:pPr lvl="0"/>
            <a:endParaRPr lang="pl-PL" dirty="0" err="1"/>
          </a:p>
          <a:p>
            <a:pPr lvl="0"/>
            <a:endParaRPr lang="pl-PL" dirty="0" err="1"/>
          </a:p>
          <a:p>
            <a:pPr lvl="0"/>
            <a:endParaRPr lang="pl-PL" dirty="0" err="1"/>
          </a:p>
          <a:p>
            <a:pPr lvl="0"/>
            <a:endParaRPr lang="pl-PL" dirty="0" err="1"/>
          </a:p>
          <a:p>
            <a:pPr lvl="0"/>
            <a:endParaRPr lang="pl-PL" dirty="0" err="1"/>
          </a:p>
          <a:p>
            <a:pPr lvl="0"/>
            <a:endParaRPr lang="pl-PL" dirty="0" err="1"/>
          </a:p>
          <a:p>
            <a:pPr lvl="0"/>
            <a:endParaRPr lang="pl-PL" dirty="0" err="1"/>
          </a:p>
          <a:p>
            <a:pPr lvl="0"/>
            <a:endParaRPr lang="pl-PL" dirty="0" err="1"/>
          </a:p>
          <a:p>
            <a:pPr lvl="0"/>
            <a:endParaRPr lang="pl-PL" dirty="0" err="1"/>
          </a:p>
          <a:p>
            <a:pPr lvl="0"/>
            <a:endParaRPr lang="pl-PL" dirty="0" err="1"/>
          </a:p>
          <a:p>
            <a:pPr lvl="0"/>
            <a:r>
              <a:rPr lang="pl-PL" dirty="0" smtClean="0"/>
              <a:t>5</a:t>
            </a:r>
            <a:endParaRPr lang="pl-PL" dirty="0"/>
          </a:p>
          <a:p>
            <a:pPr lvl="0"/>
            <a:endParaRPr lang="pl-PL" dirty="0" err="1"/>
          </a:p>
        </p:txBody>
      </p:sp>
      <p:pic>
        <p:nvPicPr>
          <p:cNvPr id="16" name="Symbol zastępczy obrazu 10" descr="Obraz zawierający trawa, zewnętrzne, pole, zielony&#10;&#10;Opis wygenerowany automatycznie">
            <a:extLst>
              <a:ext uri="{FF2B5EF4-FFF2-40B4-BE49-F238E27FC236}">
                <a16:creationId xmlns:a16="http://schemas.microsoft.com/office/drawing/2014/main" id="{17BC0A7E-FC9E-4B94-BF2E-4DDC79771D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56" r="35556"/>
          <a:stretch>
            <a:fillRect/>
          </a:stretch>
        </p:blipFill>
        <p:spPr>
          <a:xfrm>
            <a:off x="9550399" y="0"/>
            <a:ext cx="2641602" cy="6858000"/>
          </a:xfrm>
          <a:custGeom>
            <a:avLst/>
            <a:gdLst>
              <a:gd name="connsiteX0" fmla="*/ 0 w 2641602"/>
              <a:gd name="connsiteY0" fmla="*/ 0 h 6858000"/>
              <a:gd name="connsiteX1" fmla="*/ 2641602 w 2641602"/>
              <a:gd name="connsiteY1" fmla="*/ 0 h 6858000"/>
              <a:gd name="connsiteX2" fmla="*/ 2641602 w 2641602"/>
              <a:gd name="connsiteY2" fmla="*/ 6858000 h 6858000"/>
              <a:gd name="connsiteX3" fmla="*/ 0 w 264160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41602" h="6858000">
                <a:moveTo>
                  <a:pt x="0" y="0"/>
                </a:moveTo>
                <a:lnTo>
                  <a:pt x="2641602" y="0"/>
                </a:lnTo>
                <a:lnTo>
                  <a:pt x="264160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8" name="Grafika 7">
            <a:extLst>
              <a:ext uri="{FF2B5EF4-FFF2-40B4-BE49-F238E27FC236}">
                <a16:creationId xmlns:a16="http://schemas.microsoft.com/office/drawing/2014/main" id="{C1D883B9-80D6-4CAB-AFD1-F8708DD4DB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10499" y="484264"/>
            <a:ext cx="1400300" cy="48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028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Symbol zastępczy obrazu 7" descr="Obraz zawierający zewnętrzne, przyroda, trawa, woda&#10;&#10;Opis wygenerowany automatycznie">
            <a:extLst>
              <a:ext uri="{FF2B5EF4-FFF2-40B4-BE49-F238E27FC236}">
                <a16:creationId xmlns:a16="http://schemas.microsoft.com/office/drawing/2014/main" id="{A4AF3A21-D697-4C3E-A860-242EB0C0C4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86" r="29740"/>
          <a:stretch/>
        </p:blipFill>
        <p:spPr>
          <a:xfrm>
            <a:off x="9550399" y="0"/>
            <a:ext cx="2641602" cy="6858000"/>
          </a:xfrm>
          <a:custGeom>
            <a:avLst/>
            <a:gdLst>
              <a:gd name="connsiteX0" fmla="*/ 0 w 2641602"/>
              <a:gd name="connsiteY0" fmla="*/ 0 h 6858000"/>
              <a:gd name="connsiteX1" fmla="*/ 2641602 w 2641602"/>
              <a:gd name="connsiteY1" fmla="*/ 0 h 6858000"/>
              <a:gd name="connsiteX2" fmla="*/ 2641602 w 2641602"/>
              <a:gd name="connsiteY2" fmla="*/ 6858000 h 6858000"/>
              <a:gd name="connsiteX3" fmla="*/ 0 w 264160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41602" h="6858000">
                <a:moveTo>
                  <a:pt x="0" y="0"/>
                </a:moveTo>
                <a:lnTo>
                  <a:pt x="2641602" y="0"/>
                </a:lnTo>
                <a:lnTo>
                  <a:pt x="264160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2" name="Symbol zastępczy tekstu 10">
            <a:extLst>
              <a:ext uri="{FF2B5EF4-FFF2-40B4-BE49-F238E27FC236}">
                <a16:creationId xmlns:a16="http://schemas.microsoft.com/office/drawing/2014/main" id="{ECF1B017-D1E0-403C-BD68-C2EFFF099F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097" y="391951"/>
            <a:ext cx="6253162" cy="628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5A5A5A"/>
                </a:solidFill>
              </a:defRPr>
            </a:lvl1pPr>
          </a:lstStyle>
          <a:p>
            <a:pPr lvl="0"/>
            <a:r>
              <a:rPr lang="pl-PL" dirty="0"/>
              <a:t>Tytuł slajdu</a:t>
            </a:r>
          </a:p>
        </p:txBody>
      </p:sp>
      <p:sp>
        <p:nvSpPr>
          <p:cNvPr id="20" name="Symbol zastępczy tekstu 18">
            <a:extLst>
              <a:ext uri="{FF2B5EF4-FFF2-40B4-BE49-F238E27FC236}">
                <a16:creationId xmlns:a16="http://schemas.microsoft.com/office/drawing/2014/main" id="{41379729-947D-4A4B-B2BE-C202D1EC1E5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4300" y="2894813"/>
            <a:ext cx="7653806" cy="3963187"/>
          </a:xfrm>
          <a:prstGeom prst="rect">
            <a:avLst/>
          </a:prstGeom>
        </p:spPr>
        <p:txBody>
          <a:bodyPr numCol="1" spcCol="720000"/>
          <a:lstStyle>
            <a:lvl1pPr marL="0" indent="0" algn="just">
              <a:lnSpc>
                <a:spcPct val="150000"/>
              </a:lnSpc>
              <a:spcBef>
                <a:spcPts val="0"/>
              </a:spcBef>
              <a:buNone/>
              <a:defRPr sz="1100" b="1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1100">
                <a:solidFill>
                  <a:srgbClr val="5A5A5A"/>
                </a:solidFill>
              </a:defRPr>
            </a:lvl2pPr>
            <a:lvl3pPr>
              <a:defRPr sz="1100">
                <a:solidFill>
                  <a:srgbClr val="5A5A5A"/>
                </a:solidFill>
              </a:defRPr>
            </a:lvl3pPr>
            <a:lvl4pPr>
              <a:defRPr sz="1100">
                <a:solidFill>
                  <a:srgbClr val="5A5A5A"/>
                </a:solidFill>
              </a:defRPr>
            </a:lvl4pPr>
            <a:lvl5pPr>
              <a:defRPr sz="1100">
                <a:solidFill>
                  <a:srgbClr val="5A5A5A"/>
                </a:solidFill>
              </a:defRPr>
            </a:lvl5pPr>
          </a:lstStyle>
          <a:p>
            <a:pPr lvl="0"/>
            <a:endParaRPr lang="pl-PL" dirty="0" smtClean="0"/>
          </a:p>
          <a:p>
            <a:pPr lvl="0"/>
            <a:endParaRPr lang="pl-PL" dirty="0" smtClean="0"/>
          </a:p>
          <a:p>
            <a:pPr lvl="0"/>
            <a:endParaRPr lang="pl-PL" dirty="0" smtClean="0"/>
          </a:p>
          <a:p>
            <a:pPr lvl="0"/>
            <a:endParaRPr lang="pl-PL" dirty="0" smtClean="0"/>
          </a:p>
          <a:p>
            <a:pPr lvl="0"/>
            <a:endParaRPr lang="pl-PL" dirty="0" smtClean="0"/>
          </a:p>
          <a:p>
            <a:pPr lvl="0"/>
            <a:endParaRPr lang="pl-PL" dirty="0" smtClean="0"/>
          </a:p>
          <a:p>
            <a:pPr lvl="0"/>
            <a:endParaRPr lang="pl-PL" dirty="0" smtClean="0"/>
          </a:p>
          <a:p>
            <a:pPr lvl="0"/>
            <a:endParaRPr lang="pl-PL" dirty="0" smtClean="0"/>
          </a:p>
          <a:p>
            <a:pPr lvl="0"/>
            <a:endParaRPr lang="pl-PL" dirty="0" smtClean="0"/>
          </a:p>
          <a:p>
            <a:pPr lvl="0"/>
            <a:endParaRPr lang="pl-PL" dirty="0" smtClean="0"/>
          </a:p>
          <a:p>
            <a:pPr lvl="0"/>
            <a:endParaRPr lang="pl-PL" dirty="0" smtClean="0"/>
          </a:p>
          <a:p>
            <a:pPr lvl="0"/>
            <a:endParaRPr lang="pl-PL" dirty="0" smtClean="0"/>
          </a:p>
          <a:p>
            <a:pPr lvl="0"/>
            <a:endParaRPr lang="pl-PL" dirty="0" smtClean="0"/>
          </a:p>
          <a:p>
            <a:pPr lvl="0"/>
            <a:endParaRPr lang="pl-PL" dirty="0" smtClean="0"/>
          </a:p>
          <a:p>
            <a:pPr lvl="0"/>
            <a:r>
              <a:rPr lang="pl-PL" dirty="0" smtClean="0"/>
              <a:t>6</a:t>
            </a:r>
            <a:endParaRPr lang="pl-PL" dirty="0"/>
          </a:p>
        </p:txBody>
      </p:sp>
      <p:pic>
        <p:nvPicPr>
          <p:cNvPr id="8" name="Grafika 7">
            <a:extLst>
              <a:ext uri="{FF2B5EF4-FFF2-40B4-BE49-F238E27FC236}">
                <a16:creationId xmlns:a16="http://schemas.microsoft.com/office/drawing/2014/main" id="{27CCB7B9-05FC-415D-8FA3-617F4B3E7D7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10499" y="484264"/>
            <a:ext cx="1400300" cy="48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353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ymbol zastępczy obrazu 25" descr="Obraz zawierający zewnętrzne, trawa, roślina, kwiat&#10;&#10;Opis wygenerowany automatycznie">
            <a:extLst>
              <a:ext uri="{FF2B5EF4-FFF2-40B4-BE49-F238E27FC236}">
                <a16:creationId xmlns:a16="http://schemas.microsoft.com/office/drawing/2014/main" id="{CBDD26F0-0BBA-44CB-AE18-76B7CB5947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71" r="21771"/>
          <a:stretch>
            <a:fillRect/>
          </a:stretch>
        </p:blipFill>
        <p:spPr>
          <a:xfrm>
            <a:off x="1" y="0"/>
            <a:ext cx="5162551" cy="6858000"/>
          </a:xfrm>
          <a:custGeom>
            <a:avLst/>
            <a:gdLst>
              <a:gd name="connsiteX0" fmla="*/ 0 w 5162551"/>
              <a:gd name="connsiteY0" fmla="*/ 0 h 6858000"/>
              <a:gd name="connsiteX1" fmla="*/ 5162551 w 5162551"/>
              <a:gd name="connsiteY1" fmla="*/ 0 h 6858000"/>
              <a:gd name="connsiteX2" fmla="*/ 5162551 w 5162551"/>
              <a:gd name="connsiteY2" fmla="*/ 6858000 h 6858000"/>
              <a:gd name="connsiteX3" fmla="*/ 0 w 51625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62551" h="6858000">
                <a:moveTo>
                  <a:pt x="0" y="0"/>
                </a:moveTo>
                <a:lnTo>
                  <a:pt x="5162551" y="0"/>
                </a:lnTo>
                <a:lnTo>
                  <a:pt x="51625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EB0AD7FC-F9E7-45D4-8C33-BBDE5AB72937}"/>
              </a:ext>
            </a:extLst>
          </p:cNvPr>
          <p:cNvSpPr/>
          <p:nvPr/>
        </p:nvSpPr>
        <p:spPr>
          <a:xfrm>
            <a:off x="3901439" y="3815443"/>
            <a:ext cx="1908811" cy="2164510"/>
          </a:xfrm>
          <a:prstGeom prst="rect">
            <a:avLst/>
          </a:prstGeom>
          <a:noFill/>
          <a:ln w="57150">
            <a:solidFill>
              <a:srgbClr val="0269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Symbol zastępczy tekstu 23">
            <a:extLst>
              <a:ext uri="{FF2B5EF4-FFF2-40B4-BE49-F238E27FC236}">
                <a16:creationId xmlns:a16="http://schemas.microsoft.com/office/drawing/2014/main" id="{927A6410-4062-4CE2-83F7-8DBBB6A12C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37365" y="2247900"/>
            <a:ext cx="3453249" cy="3789524"/>
          </a:xfrm>
          <a:prstGeom prst="rect">
            <a:avLst/>
          </a:prstGeom>
        </p:spPr>
        <p:txBody>
          <a:bodyPr/>
          <a:lstStyle>
            <a:lvl1pPr marL="0" marR="0" indent="0" algn="just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>
                <a:solidFill>
                  <a:srgbClr val="5A5A5A"/>
                </a:solidFill>
              </a:defRPr>
            </a:lvl1pPr>
            <a:lvl2pPr>
              <a:defRPr sz="1100">
                <a:solidFill>
                  <a:srgbClr val="5A5A5A"/>
                </a:solidFill>
              </a:defRPr>
            </a:lvl2pPr>
            <a:lvl3pPr>
              <a:defRPr sz="1100">
                <a:solidFill>
                  <a:srgbClr val="5A5A5A"/>
                </a:solidFill>
              </a:defRPr>
            </a:lvl3pPr>
            <a:lvl4pPr>
              <a:defRPr sz="1100">
                <a:solidFill>
                  <a:srgbClr val="5A5A5A"/>
                </a:solidFill>
              </a:defRPr>
            </a:lvl4pPr>
            <a:lvl5pPr>
              <a:defRPr sz="1100">
                <a:solidFill>
                  <a:srgbClr val="5A5A5A"/>
                </a:solidFill>
              </a:defRPr>
            </a:lvl5pPr>
          </a:lstStyle>
          <a:p>
            <a:pPr algn="just">
              <a:lnSpc>
                <a:spcPct val="150000"/>
              </a:lnSpc>
            </a:pP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"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Lorem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ipsum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sit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amet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consectetur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adipiscing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elit,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sed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do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eiusmod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tempor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incididunt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labore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et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magna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aliqua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enim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ad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minim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veniam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quis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nostrud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exercitation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ullamco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laboris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nisi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aliquip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ex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ea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commodo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consequat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  <a:r>
              <a:rPr lang="en-GB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Duis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aute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irure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in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reprehenderit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in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voluptate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velit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esse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cillum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eu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fugiat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nulla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pariatur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"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Lorem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ipsum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sit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amet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consectetur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adipiscing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elit,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sed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do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eiusmod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tempor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incididunt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labore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et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magna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aliqua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enim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ad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minim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veniam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quis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nostrud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exercitation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ullamco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laboris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nisi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aliquip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ex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ea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commodo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consequat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  <a:r>
              <a:rPr lang="en-GB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Duis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aute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irure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in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reprehenderit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in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volupta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 </a:t>
            </a:r>
            <a:endParaRPr lang="en-US" sz="11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algn="just">
              <a:lnSpc>
                <a:spcPct val="150000"/>
              </a:lnSpc>
            </a:pPr>
            <a:endParaRPr lang="en-US" sz="11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9" name="Symbol zastępczy tekstu 17">
            <a:extLst>
              <a:ext uri="{FF2B5EF4-FFF2-40B4-BE49-F238E27FC236}">
                <a16:creationId xmlns:a16="http://schemas.microsoft.com/office/drawing/2014/main" id="{837FF38F-25F1-4FA7-BA24-4D925426C0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74135" y="4253853"/>
            <a:ext cx="790244" cy="15291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500" b="1">
                <a:solidFill>
                  <a:schemeClr val="bg1"/>
                </a:solidFill>
                <a:latin typeface="+mj-lt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1</a:t>
            </a:r>
          </a:p>
        </p:txBody>
      </p:sp>
      <p:sp>
        <p:nvSpPr>
          <p:cNvPr id="21" name="Symbol zastępczy tekstu 23">
            <a:extLst>
              <a:ext uri="{FF2B5EF4-FFF2-40B4-BE49-F238E27FC236}">
                <a16:creationId xmlns:a16="http://schemas.microsoft.com/office/drawing/2014/main" id="{FDA8C303-5EF7-4D18-BB5B-3ECB81D8E36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16200000">
            <a:off x="4406860" y="4632304"/>
            <a:ext cx="2164510" cy="370222"/>
          </a:xfrm>
          <a:prstGeom prst="rect">
            <a:avLst/>
          </a:prstGeom>
        </p:spPr>
        <p:txBody>
          <a:bodyPr/>
          <a:lstStyle>
            <a:lvl1pPr marL="0" marR="0" indent="0" algn="just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>
                <a:solidFill>
                  <a:srgbClr val="5A5A5A"/>
                </a:solidFill>
              </a:defRPr>
            </a:lvl1pPr>
            <a:lvl2pPr>
              <a:defRPr sz="1100">
                <a:solidFill>
                  <a:srgbClr val="5A5A5A"/>
                </a:solidFill>
              </a:defRPr>
            </a:lvl2pPr>
            <a:lvl3pPr>
              <a:defRPr sz="1100">
                <a:solidFill>
                  <a:srgbClr val="5A5A5A"/>
                </a:solidFill>
              </a:defRPr>
            </a:lvl3pPr>
            <a:lvl4pPr>
              <a:defRPr sz="1100">
                <a:solidFill>
                  <a:srgbClr val="5A5A5A"/>
                </a:solidFill>
              </a:defRPr>
            </a:lvl4pPr>
            <a:lvl5pPr>
              <a:defRPr sz="1100">
                <a:solidFill>
                  <a:srgbClr val="5A5A5A"/>
                </a:solidFill>
              </a:defRPr>
            </a:lvl5pPr>
          </a:lstStyle>
          <a:p>
            <a:pPr algn="just">
              <a:lnSpc>
                <a:spcPct val="150000"/>
              </a:lnSpc>
            </a:pP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Lorem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ipsum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sit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amet</a:t>
            </a:r>
            <a:endParaRPr lang="pl-PL" sz="11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26" name="Right Triangle 6">
            <a:extLst>
              <a:ext uri="{FF2B5EF4-FFF2-40B4-BE49-F238E27FC236}">
                <a16:creationId xmlns:a16="http://schemas.microsoft.com/office/drawing/2014/main" id="{66AAE465-4DD0-41C1-9BF6-EA791A35A53A}"/>
              </a:ext>
            </a:extLst>
          </p:cNvPr>
          <p:cNvSpPr/>
          <p:nvPr userDrawn="1"/>
        </p:nvSpPr>
        <p:spPr>
          <a:xfrm rot="5400000">
            <a:off x="6799905" y="1372627"/>
            <a:ext cx="290989" cy="290989"/>
          </a:xfrm>
          <a:prstGeom prst="rtTriangle">
            <a:avLst/>
          </a:prstGeom>
          <a:solidFill>
            <a:srgbClr val="0269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27" name="Symbol zastępczy tekstu 10">
            <a:extLst>
              <a:ext uri="{FF2B5EF4-FFF2-40B4-BE49-F238E27FC236}">
                <a16:creationId xmlns:a16="http://schemas.microsoft.com/office/drawing/2014/main" id="{D6A4864D-2681-450F-BADF-C6D55C7DF1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83922" y="820576"/>
            <a:ext cx="5508077" cy="8430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5A5A5A"/>
                </a:solidFill>
              </a:defRPr>
            </a:lvl1pPr>
          </a:lstStyle>
          <a:p>
            <a:pPr lvl="0"/>
            <a:r>
              <a:rPr lang="pl-PL" dirty="0"/>
              <a:t>Tytuł slajdu</a:t>
            </a:r>
          </a:p>
        </p:txBody>
      </p:sp>
      <p:pic>
        <p:nvPicPr>
          <p:cNvPr id="11" name="Grafika 10">
            <a:extLst>
              <a:ext uri="{FF2B5EF4-FFF2-40B4-BE49-F238E27FC236}">
                <a16:creationId xmlns:a16="http://schemas.microsoft.com/office/drawing/2014/main" id="{A7DB7353-A34E-4521-9C1B-E7426131B34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0551" y="487045"/>
            <a:ext cx="1400400" cy="482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110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ymbol zastępczy obrazu 26" descr="Obraz zawierający osoba, wewnątrz, żywność, ręka&#10;&#10;Opis wygenerowany automatycznie">
            <a:extLst>
              <a:ext uri="{FF2B5EF4-FFF2-40B4-BE49-F238E27FC236}">
                <a16:creationId xmlns:a16="http://schemas.microsoft.com/office/drawing/2014/main" id="{4363814B-02B8-4E80-B865-0F3C77F402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0" b="5720"/>
          <a:stretch>
            <a:fillRect/>
          </a:stretch>
        </p:blipFill>
        <p:spPr>
          <a:xfrm>
            <a:off x="1" y="0"/>
            <a:ext cx="5162551" cy="6858000"/>
          </a:xfrm>
          <a:custGeom>
            <a:avLst/>
            <a:gdLst>
              <a:gd name="connsiteX0" fmla="*/ 0 w 5162551"/>
              <a:gd name="connsiteY0" fmla="*/ 0 h 6858000"/>
              <a:gd name="connsiteX1" fmla="*/ 5162551 w 5162551"/>
              <a:gd name="connsiteY1" fmla="*/ 0 h 6858000"/>
              <a:gd name="connsiteX2" fmla="*/ 5162551 w 5162551"/>
              <a:gd name="connsiteY2" fmla="*/ 6858000 h 6858000"/>
              <a:gd name="connsiteX3" fmla="*/ 0 w 51625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62551" h="6858000">
                <a:moveTo>
                  <a:pt x="0" y="0"/>
                </a:moveTo>
                <a:lnTo>
                  <a:pt x="5162551" y="0"/>
                </a:lnTo>
                <a:lnTo>
                  <a:pt x="51625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EB0AD7FC-F9E7-45D4-8C33-BBDE5AB72937}"/>
              </a:ext>
            </a:extLst>
          </p:cNvPr>
          <p:cNvSpPr/>
          <p:nvPr/>
        </p:nvSpPr>
        <p:spPr>
          <a:xfrm>
            <a:off x="3901439" y="3815443"/>
            <a:ext cx="1908811" cy="2164510"/>
          </a:xfrm>
          <a:prstGeom prst="rect">
            <a:avLst/>
          </a:prstGeom>
          <a:noFill/>
          <a:ln w="57150">
            <a:solidFill>
              <a:srgbClr val="0269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Symbol zastępczy tekstu 23">
            <a:extLst>
              <a:ext uri="{FF2B5EF4-FFF2-40B4-BE49-F238E27FC236}">
                <a16:creationId xmlns:a16="http://schemas.microsoft.com/office/drawing/2014/main" id="{927A6410-4062-4CE2-83F7-8DBBB6A12C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37365" y="2247900"/>
            <a:ext cx="3453249" cy="3789524"/>
          </a:xfrm>
          <a:prstGeom prst="rect">
            <a:avLst/>
          </a:prstGeom>
        </p:spPr>
        <p:txBody>
          <a:bodyPr/>
          <a:lstStyle>
            <a:lvl1pPr marL="0" marR="0" indent="0" algn="just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>
                <a:solidFill>
                  <a:srgbClr val="5A5A5A"/>
                </a:solidFill>
              </a:defRPr>
            </a:lvl1pPr>
            <a:lvl2pPr>
              <a:defRPr sz="1100">
                <a:solidFill>
                  <a:srgbClr val="5A5A5A"/>
                </a:solidFill>
              </a:defRPr>
            </a:lvl2pPr>
            <a:lvl3pPr>
              <a:defRPr sz="1100">
                <a:solidFill>
                  <a:srgbClr val="5A5A5A"/>
                </a:solidFill>
              </a:defRPr>
            </a:lvl3pPr>
            <a:lvl4pPr>
              <a:defRPr sz="1100">
                <a:solidFill>
                  <a:srgbClr val="5A5A5A"/>
                </a:solidFill>
              </a:defRPr>
            </a:lvl4pPr>
            <a:lvl5pPr>
              <a:defRPr sz="1100">
                <a:solidFill>
                  <a:srgbClr val="5A5A5A"/>
                </a:solidFill>
              </a:defRPr>
            </a:lvl5pPr>
          </a:lstStyle>
          <a:p>
            <a:pPr algn="just">
              <a:lnSpc>
                <a:spcPct val="150000"/>
              </a:lnSpc>
            </a:pP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"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Lorem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ipsum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sit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amet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consectetur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adipiscing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elit,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sed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do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eiusmod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tempor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incididunt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labore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et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magna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aliqua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enim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ad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minim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veniam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quis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nostrud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exercitation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ullamco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laboris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nisi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aliquip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ex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ea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commodo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consequat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  <a:r>
              <a:rPr lang="en-GB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Duis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aute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irure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in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reprehenderit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in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voluptate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velit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esse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cillum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eu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fugiat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nulla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pariatur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"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Lorem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ipsum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sit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amet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consectetur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adipiscing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elit,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sed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do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eiusmod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tempor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incididunt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labore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et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magna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aliqua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enim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ad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minim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veniam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quis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nostrud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exercitation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ullamco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laboris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nisi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aliquip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ex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ea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commodo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consequat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  <a:r>
              <a:rPr lang="en-GB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Duis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aute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irure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in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reprehenderit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in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volupta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 </a:t>
            </a:r>
            <a:endParaRPr lang="en-US" sz="11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algn="just">
              <a:lnSpc>
                <a:spcPct val="150000"/>
              </a:lnSpc>
            </a:pPr>
            <a:endParaRPr lang="en-US" sz="11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9" name="Symbol zastępczy tekstu 17">
            <a:extLst>
              <a:ext uri="{FF2B5EF4-FFF2-40B4-BE49-F238E27FC236}">
                <a16:creationId xmlns:a16="http://schemas.microsoft.com/office/drawing/2014/main" id="{837FF38F-25F1-4FA7-BA24-4D925426C0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16985" y="4253853"/>
            <a:ext cx="790244" cy="15291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500" b="1">
                <a:solidFill>
                  <a:schemeClr val="bg1"/>
                </a:solidFill>
                <a:latin typeface="+mj-lt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2</a:t>
            </a:r>
          </a:p>
        </p:txBody>
      </p:sp>
      <p:sp>
        <p:nvSpPr>
          <p:cNvPr id="21" name="Symbol zastępczy tekstu 23">
            <a:extLst>
              <a:ext uri="{FF2B5EF4-FFF2-40B4-BE49-F238E27FC236}">
                <a16:creationId xmlns:a16="http://schemas.microsoft.com/office/drawing/2014/main" id="{FDA8C303-5EF7-4D18-BB5B-3ECB81D8E36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16200000">
            <a:off x="4406860" y="4632304"/>
            <a:ext cx="2164510" cy="370222"/>
          </a:xfrm>
          <a:prstGeom prst="rect">
            <a:avLst/>
          </a:prstGeom>
        </p:spPr>
        <p:txBody>
          <a:bodyPr/>
          <a:lstStyle>
            <a:lvl1pPr marL="0" marR="0" indent="0" algn="just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>
                <a:solidFill>
                  <a:srgbClr val="5A5A5A"/>
                </a:solidFill>
              </a:defRPr>
            </a:lvl1pPr>
            <a:lvl2pPr>
              <a:defRPr sz="1100">
                <a:solidFill>
                  <a:srgbClr val="5A5A5A"/>
                </a:solidFill>
              </a:defRPr>
            </a:lvl2pPr>
            <a:lvl3pPr>
              <a:defRPr sz="1100">
                <a:solidFill>
                  <a:srgbClr val="5A5A5A"/>
                </a:solidFill>
              </a:defRPr>
            </a:lvl3pPr>
            <a:lvl4pPr>
              <a:defRPr sz="1100">
                <a:solidFill>
                  <a:srgbClr val="5A5A5A"/>
                </a:solidFill>
              </a:defRPr>
            </a:lvl4pPr>
            <a:lvl5pPr>
              <a:defRPr sz="1100">
                <a:solidFill>
                  <a:srgbClr val="5A5A5A"/>
                </a:solidFill>
              </a:defRPr>
            </a:lvl5pPr>
          </a:lstStyle>
          <a:p>
            <a:pPr algn="just">
              <a:lnSpc>
                <a:spcPct val="150000"/>
              </a:lnSpc>
            </a:pP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Lorem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ipsum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sit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amet</a:t>
            </a:r>
            <a:endParaRPr lang="pl-PL" sz="11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26" name="Right Triangle 6">
            <a:extLst>
              <a:ext uri="{FF2B5EF4-FFF2-40B4-BE49-F238E27FC236}">
                <a16:creationId xmlns:a16="http://schemas.microsoft.com/office/drawing/2014/main" id="{66AAE465-4DD0-41C1-9BF6-EA791A35A53A}"/>
              </a:ext>
            </a:extLst>
          </p:cNvPr>
          <p:cNvSpPr/>
          <p:nvPr userDrawn="1"/>
        </p:nvSpPr>
        <p:spPr>
          <a:xfrm rot="5400000">
            <a:off x="6799905" y="1372627"/>
            <a:ext cx="290989" cy="290989"/>
          </a:xfrm>
          <a:prstGeom prst="rtTriangle">
            <a:avLst/>
          </a:prstGeom>
          <a:solidFill>
            <a:srgbClr val="0269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27" name="Symbol zastępczy tekstu 10">
            <a:extLst>
              <a:ext uri="{FF2B5EF4-FFF2-40B4-BE49-F238E27FC236}">
                <a16:creationId xmlns:a16="http://schemas.microsoft.com/office/drawing/2014/main" id="{D6A4864D-2681-450F-BADF-C6D55C7DF1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83922" y="820576"/>
            <a:ext cx="5508077" cy="8430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5A5A5A"/>
                </a:solidFill>
              </a:defRPr>
            </a:lvl1pPr>
          </a:lstStyle>
          <a:p>
            <a:pPr lvl="0"/>
            <a:r>
              <a:rPr lang="pl-PL" dirty="0"/>
              <a:t>Tytuł slajdu</a:t>
            </a:r>
          </a:p>
        </p:txBody>
      </p:sp>
      <p:pic>
        <p:nvPicPr>
          <p:cNvPr id="14" name="Grafika 13">
            <a:extLst>
              <a:ext uri="{FF2B5EF4-FFF2-40B4-BE49-F238E27FC236}">
                <a16:creationId xmlns:a16="http://schemas.microsoft.com/office/drawing/2014/main" id="{FCE443F1-8872-4F2D-9E2E-B6F6E1B56DF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0651" y="484264"/>
            <a:ext cx="1400300" cy="48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281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6">
            <a:extLst>
              <a:ext uri="{FF2B5EF4-FFF2-40B4-BE49-F238E27FC236}">
                <a16:creationId xmlns:a16="http://schemas.microsoft.com/office/drawing/2014/main" id="{2D26AFAA-D35B-4B54-BCB4-B76285B0E838}"/>
              </a:ext>
            </a:extLst>
          </p:cNvPr>
          <p:cNvSpPr/>
          <p:nvPr userDrawn="1"/>
        </p:nvSpPr>
        <p:spPr>
          <a:xfrm rot="5400000">
            <a:off x="580080" y="944002"/>
            <a:ext cx="290989" cy="290989"/>
          </a:xfrm>
          <a:prstGeom prst="rtTriangle">
            <a:avLst/>
          </a:prstGeom>
          <a:solidFill>
            <a:srgbClr val="0269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12" name="Symbol zastępczy tekstu 10">
            <a:extLst>
              <a:ext uri="{FF2B5EF4-FFF2-40B4-BE49-F238E27FC236}">
                <a16:creationId xmlns:a16="http://schemas.microsoft.com/office/drawing/2014/main" id="{ECF1B017-D1E0-403C-BD68-C2EFFF099F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097" y="391951"/>
            <a:ext cx="6253162" cy="628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5A5A5A"/>
                </a:solidFill>
              </a:defRPr>
            </a:lvl1pPr>
          </a:lstStyle>
          <a:p>
            <a:pPr lvl="0"/>
            <a:r>
              <a:rPr lang="pl-PL" dirty="0"/>
              <a:t>Tytuł slajdu</a:t>
            </a:r>
          </a:p>
        </p:txBody>
      </p:sp>
      <p:pic>
        <p:nvPicPr>
          <p:cNvPr id="7" name="Symbol zastępczy obrazu 4" descr="Obraz zawierający płot, trawa, zewnętrzne, budynek&#10;&#10;Opis wygenerowany automatycznie">
            <a:extLst>
              <a:ext uri="{FF2B5EF4-FFF2-40B4-BE49-F238E27FC236}">
                <a16:creationId xmlns:a16="http://schemas.microsoft.com/office/drawing/2014/main" id="{A53E959F-1993-4C5C-A24A-2B020B85BB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1" r="15761"/>
          <a:stretch>
            <a:fillRect/>
          </a:stretch>
        </p:blipFill>
        <p:spPr>
          <a:xfrm>
            <a:off x="9550399" y="0"/>
            <a:ext cx="2641602" cy="6858000"/>
          </a:xfrm>
          <a:custGeom>
            <a:avLst/>
            <a:gdLst>
              <a:gd name="connsiteX0" fmla="*/ 0 w 2641602"/>
              <a:gd name="connsiteY0" fmla="*/ 0 h 6858000"/>
              <a:gd name="connsiteX1" fmla="*/ 2641602 w 2641602"/>
              <a:gd name="connsiteY1" fmla="*/ 0 h 6858000"/>
              <a:gd name="connsiteX2" fmla="*/ 2641602 w 2641602"/>
              <a:gd name="connsiteY2" fmla="*/ 6858000 h 6858000"/>
              <a:gd name="connsiteX3" fmla="*/ 0 w 264160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41602" h="6858000">
                <a:moveTo>
                  <a:pt x="0" y="0"/>
                </a:moveTo>
                <a:lnTo>
                  <a:pt x="2641602" y="0"/>
                </a:lnTo>
                <a:lnTo>
                  <a:pt x="264160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9" name="Group 7">
            <a:extLst>
              <a:ext uri="{FF2B5EF4-FFF2-40B4-BE49-F238E27FC236}">
                <a16:creationId xmlns:a16="http://schemas.microsoft.com/office/drawing/2014/main" id="{8735C6A7-A7C8-4D03-91A7-9EA4EE1C7B21}"/>
              </a:ext>
            </a:extLst>
          </p:cNvPr>
          <p:cNvGrpSpPr/>
          <p:nvPr userDrawn="1"/>
        </p:nvGrpSpPr>
        <p:grpSpPr>
          <a:xfrm>
            <a:off x="1899920" y="4273913"/>
            <a:ext cx="4215429" cy="1097787"/>
            <a:chOff x="1861820" y="4724868"/>
            <a:chExt cx="4215429" cy="1097787"/>
          </a:xfrm>
        </p:grpSpPr>
        <p:cxnSp>
          <p:nvCxnSpPr>
            <p:cNvPr id="26" name="Straight Connector 19">
              <a:extLst>
                <a:ext uri="{FF2B5EF4-FFF2-40B4-BE49-F238E27FC236}">
                  <a16:creationId xmlns:a16="http://schemas.microsoft.com/office/drawing/2014/main" id="{48E4589B-F3D7-4DB8-9340-6B59A27708B2}"/>
                </a:ext>
              </a:extLst>
            </p:cNvPr>
            <p:cNvCxnSpPr>
              <a:cxnSpLocks/>
            </p:cNvCxnSpPr>
            <p:nvPr/>
          </p:nvCxnSpPr>
          <p:spPr>
            <a:xfrm>
              <a:off x="1861820" y="4724868"/>
              <a:ext cx="0" cy="1097787"/>
            </a:xfrm>
            <a:prstGeom prst="line">
              <a:avLst/>
            </a:prstGeom>
            <a:ln w="38100">
              <a:solidFill>
                <a:srgbClr val="0269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3">
              <a:extLst>
                <a:ext uri="{FF2B5EF4-FFF2-40B4-BE49-F238E27FC236}">
                  <a16:creationId xmlns:a16="http://schemas.microsoft.com/office/drawing/2014/main" id="{2D6FD398-144A-49C2-A084-9FB56B8427ED}"/>
                </a:ext>
              </a:extLst>
            </p:cNvPr>
            <p:cNvCxnSpPr>
              <a:cxnSpLocks/>
            </p:cNvCxnSpPr>
            <p:nvPr/>
          </p:nvCxnSpPr>
          <p:spPr>
            <a:xfrm>
              <a:off x="6077249" y="4724868"/>
              <a:ext cx="0" cy="1097787"/>
            </a:xfrm>
            <a:prstGeom prst="line">
              <a:avLst/>
            </a:prstGeom>
            <a:ln w="38100">
              <a:solidFill>
                <a:srgbClr val="0269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3" name="Straight Connector 34">
            <a:extLst>
              <a:ext uri="{FF2B5EF4-FFF2-40B4-BE49-F238E27FC236}">
                <a16:creationId xmlns:a16="http://schemas.microsoft.com/office/drawing/2014/main" id="{50CC3FAE-EBC1-4CC9-B04C-371887269FE7}"/>
              </a:ext>
            </a:extLst>
          </p:cNvPr>
          <p:cNvCxnSpPr>
            <a:cxnSpLocks/>
          </p:cNvCxnSpPr>
          <p:nvPr/>
        </p:nvCxnSpPr>
        <p:spPr>
          <a:xfrm>
            <a:off x="1899920" y="2307115"/>
            <a:ext cx="0" cy="1097787"/>
          </a:xfrm>
          <a:prstGeom prst="line">
            <a:avLst/>
          </a:prstGeom>
          <a:ln w="38100">
            <a:solidFill>
              <a:srgbClr val="0269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28">
            <a:extLst>
              <a:ext uri="{FF2B5EF4-FFF2-40B4-BE49-F238E27FC236}">
                <a16:creationId xmlns:a16="http://schemas.microsoft.com/office/drawing/2014/main" id="{48E5CF7A-D7AB-43F2-8F36-609F798D14F7}"/>
              </a:ext>
            </a:extLst>
          </p:cNvPr>
          <p:cNvCxnSpPr>
            <a:cxnSpLocks/>
          </p:cNvCxnSpPr>
          <p:nvPr/>
        </p:nvCxnSpPr>
        <p:spPr>
          <a:xfrm>
            <a:off x="6115349" y="2307115"/>
            <a:ext cx="0" cy="1097787"/>
          </a:xfrm>
          <a:prstGeom prst="line">
            <a:avLst/>
          </a:prstGeom>
          <a:ln w="38100">
            <a:solidFill>
              <a:srgbClr val="0269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Symbol zastępczy tekstu 17">
            <a:extLst>
              <a:ext uri="{FF2B5EF4-FFF2-40B4-BE49-F238E27FC236}">
                <a16:creationId xmlns:a16="http://schemas.microsoft.com/office/drawing/2014/main" id="{81A1E51E-970E-4D33-881D-5B92172D63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2713" y="2357725"/>
            <a:ext cx="489358" cy="894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200" b="1">
                <a:solidFill>
                  <a:srgbClr val="026937"/>
                </a:solidFill>
                <a:latin typeface="+mj-lt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1</a:t>
            </a:r>
          </a:p>
        </p:txBody>
      </p:sp>
      <p:sp>
        <p:nvSpPr>
          <p:cNvPr id="47" name="Symbol zastępczy tekstu 17">
            <a:extLst>
              <a:ext uri="{FF2B5EF4-FFF2-40B4-BE49-F238E27FC236}">
                <a16:creationId xmlns:a16="http://schemas.microsoft.com/office/drawing/2014/main" id="{3EE3BE56-B338-4568-9341-5EB6095C129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5075" y="4330967"/>
            <a:ext cx="640897" cy="894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200" b="1">
                <a:solidFill>
                  <a:srgbClr val="026937"/>
                </a:solidFill>
                <a:latin typeface="+mj-lt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2</a:t>
            </a:r>
          </a:p>
        </p:txBody>
      </p:sp>
      <p:sp>
        <p:nvSpPr>
          <p:cNvPr id="49" name="Symbol zastępczy tekstu 17">
            <a:extLst>
              <a:ext uri="{FF2B5EF4-FFF2-40B4-BE49-F238E27FC236}">
                <a16:creationId xmlns:a16="http://schemas.microsoft.com/office/drawing/2014/main" id="{6152D0AF-85E2-4345-BBBB-F228E0D51BE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56666" y="4330967"/>
            <a:ext cx="640897" cy="894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200" b="1">
                <a:solidFill>
                  <a:srgbClr val="026937"/>
                </a:solidFill>
                <a:latin typeface="+mj-lt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4</a:t>
            </a:r>
          </a:p>
        </p:txBody>
      </p:sp>
      <p:sp>
        <p:nvSpPr>
          <p:cNvPr id="51" name="Symbol zastępczy tekstu 17">
            <a:extLst>
              <a:ext uri="{FF2B5EF4-FFF2-40B4-BE49-F238E27FC236}">
                <a16:creationId xmlns:a16="http://schemas.microsoft.com/office/drawing/2014/main" id="{26A7DCAC-6BF3-4CF2-A29D-76D18B62E7A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56666" y="2358716"/>
            <a:ext cx="640897" cy="894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200" b="1">
                <a:solidFill>
                  <a:srgbClr val="026937"/>
                </a:solidFill>
                <a:latin typeface="+mj-lt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 dirty="0"/>
              <a:t>3</a:t>
            </a:r>
          </a:p>
        </p:txBody>
      </p:sp>
      <p:sp>
        <p:nvSpPr>
          <p:cNvPr id="55" name="Symbol zastępczy tekstu 23">
            <a:extLst>
              <a:ext uri="{FF2B5EF4-FFF2-40B4-BE49-F238E27FC236}">
                <a16:creationId xmlns:a16="http://schemas.microsoft.com/office/drawing/2014/main" id="{51845B07-76AA-47DD-A71E-893C30B130B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317705" y="2789408"/>
            <a:ext cx="2204356" cy="96344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100">
                <a:solidFill>
                  <a:srgbClr val="5A5A5A"/>
                </a:solidFill>
              </a:defRPr>
            </a:lvl1pPr>
            <a:lvl2pPr>
              <a:defRPr sz="1100">
                <a:solidFill>
                  <a:srgbClr val="5A5A5A"/>
                </a:solidFill>
              </a:defRPr>
            </a:lvl2pPr>
            <a:lvl3pPr>
              <a:defRPr sz="1100">
                <a:solidFill>
                  <a:srgbClr val="5A5A5A"/>
                </a:solidFill>
              </a:defRPr>
            </a:lvl3pPr>
            <a:lvl4pPr>
              <a:defRPr sz="1100">
                <a:solidFill>
                  <a:srgbClr val="5A5A5A"/>
                </a:solidFill>
              </a:defRPr>
            </a:lvl4pPr>
            <a:lvl5pPr>
              <a:defRPr sz="1100">
                <a:solidFill>
                  <a:srgbClr val="5A5A5A"/>
                </a:solidFill>
              </a:defRPr>
            </a:lvl5pPr>
          </a:lstStyle>
          <a:p>
            <a:pPr algn="just">
              <a:lnSpc>
                <a:spcPct val="150000"/>
              </a:lnSpc>
            </a:pP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ipsum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sit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amet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consectetur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adipiscing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elit,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sed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do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eiusmod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tempor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incididun</a:t>
            </a:r>
            <a:endParaRPr lang="en-US" sz="11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6" name="Symbol zastępczy tekstu 23">
            <a:extLst>
              <a:ext uri="{FF2B5EF4-FFF2-40B4-BE49-F238E27FC236}">
                <a16:creationId xmlns:a16="http://schemas.microsoft.com/office/drawing/2014/main" id="{2094830B-DAF0-46C8-821F-3E82287067B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317705" y="4781135"/>
            <a:ext cx="2204356" cy="96344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100">
                <a:solidFill>
                  <a:srgbClr val="5A5A5A"/>
                </a:solidFill>
              </a:defRPr>
            </a:lvl1pPr>
            <a:lvl2pPr>
              <a:defRPr sz="1100">
                <a:solidFill>
                  <a:srgbClr val="5A5A5A"/>
                </a:solidFill>
              </a:defRPr>
            </a:lvl2pPr>
            <a:lvl3pPr>
              <a:defRPr sz="1100">
                <a:solidFill>
                  <a:srgbClr val="5A5A5A"/>
                </a:solidFill>
              </a:defRPr>
            </a:lvl3pPr>
            <a:lvl4pPr>
              <a:defRPr sz="1100">
                <a:solidFill>
                  <a:srgbClr val="5A5A5A"/>
                </a:solidFill>
              </a:defRPr>
            </a:lvl4pPr>
            <a:lvl5pPr>
              <a:defRPr sz="1100">
                <a:solidFill>
                  <a:srgbClr val="5A5A5A"/>
                </a:solidFill>
              </a:defRPr>
            </a:lvl5pPr>
          </a:lstStyle>
          <a:p>
            <a:pPr algn="just">
              <a:lnSpc>
                <a:spcPct val="150000"/>
              </a:lnSpc>
            </a:pP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ipsum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sit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amet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consectetur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adipiscing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elit,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sed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do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eiusmod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tempor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incididun</a:t>
            </a:r>
            <a:endParaRPr lang="en-US" sz="11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7" name="Symbol zastępczy tekstu 23">
            <a:extLst>
              <a:ext uri="{FF2B5EF4-FFF2-40B4-BE49-F238E27FC236}">
                <a16:creationId xmlns:a16="http://schemas.microsoft.com/office/drawing/2014/main" id="{E22C6660-79B1-4297-A53E-13FB2C1696C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44301" y="2789408"/>
            <a:ext cx="2204356" cy="96344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100">
                <a:solidFill>
                  <a:srgbClr val="5A5A5A"/>
                </a:solidFill>
              </a:defRPr>
            </a:lvl1pPr>
            <a:lvl2pPr>
              <a:defRPr sz="1100">
                <a:solidFill>
                  <a:srgbClr val="5A5A5A"/>
                </a:solidFill>
              </a:defRPr>
            </a:lvl2pPr>
            <a:lvl3pPr>
              <a:defRPr sz="1100">
                <a:solidFill>
                  <a:srgbClr val="5A5A5A"/>
                </a:solidFill>
              </a:defRPr>
            </a:lvl3pPr>
            <a:lvl4pPr>
              <a:defRPr sz="1100">
                <a:solidFill>
                  <a:srgbClr val="5A5A5A"/>
                </a:solidFill>
              </a:defRPr>
            </a:lvl4pPr>
            <a:lvl5pPr>
              <a:defRPr sz="1100">
                <a:solidFill>
                  <a:srgbClr val="5A5A5A"/>
                </a:solidFill>
              </a:defRPr>
            </a:lvl5pPr>
          </a:lstStyle>
          <a:p>
            <a:pPr algn="just">
              <a:lnSpc>
                <a:spcPct val="150000"/>
              </a:lnSpc>
            </a:pP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ipsum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sit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amet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consectetur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adipiscing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elit,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sed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do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eiusmod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tempor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incididun</a:t>
            </a:r>
            <a:endParaRPr lang="en-US" sz="11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8" name="Symbol zastępczy tekstu 23">
            <a:extLst>
              <a:ext uri="{FF2B5EF4-FFF2-40B4-BE49-F238E27FC236}">
                <a16:creationId xmlns:a16="http://schemas.microsoft.com/office/drawing/2014/main" id="{811EA9EF-CC9B-49D4-B139-F63DB1A8F0F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544301" y="4781135"/>
            <a:ext cx="2204356" cy="96344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100">
                <a:solidFill>
                  <a:srgbClr val="5A5A5A"/>
                </a:solidFill>
              </a:defRPr>
            </a:lvl1pPr>
            <a:lvl2pPr>
              <a:defRPr sz="1100">
                <a:solidFill>
                  <a:srgbClr val="5A5A5A"/>
                </a:solidFill>
              </a:defRPr>
            </a:lvl2pPr>
            <a:lvl3pPr>
              <a:defRPr sz="1100">
                <a:solidFill>
                  <a:srgbClr val="5A5A5A"/>
                </a:solidFill>
              </a:defRPr>
            </a:lvl3pPr>
            <a:lvl4pPr>
              <a:defRPr sz="1100">
                <a:solidFill>
                  <a:srgbClr val="5A5A5A"/>
                </a:solidFill>
              </a:defRPr>
            </a:lvl4pPr>
            <a:lvl5pPr>
              <a:defRPr sz="1100">
                <a:solidFill>
                  <a:srgbClr val="5A5A5A"/>
                </a:solidFill>
              </a:defRPr>
            </a:lvl5pPr>
          </a:lstStyle>
          <a:p>
            <a:pPr algn="just">
              <a:lnSpc>
                <a:spcPct val="150000"/>
              </a:lnSpc>
            </a:pP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ipsum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dolor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sit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amet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consectetur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adipiscing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elit,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sed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do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eiusmod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tempor</a:t>
            </a:r>
            <a:r>
              <a:rPr lang="pl-PL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pl-PL" sz="11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incididun</a:t>
            </a:r>
            <a:endParaRPr lang="en-US" sz="11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0" name="Symbol zastępczy tekstu 10">
            <a:extLst>
              <a:ext uri="{FF2B5EF4-FFF2-40B4-BE49-F238E27FC236}">
                <a16:creationId xmlns:a16="http://schemas.microsoft.com/office/drawing/2014/main" id="{065DAFB9-A21E-4E2F-AE2B-0D7D2E6D38B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326958" y="2380359"/>
            <a:ext cx="2488653" cy="3693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5A5A5A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Działanie 1</a:t>
            </a:r>
          </a:p>
        </p:txBody>
      </p:sp>
      <p:sp>
        <p:nvSpPr>
          <p:cNvPr id="62" name="Symbol zastępczy tekstu 10">
            <a:extLst>
              <a:ext uri="{FF2B5EF4-FFF2-40B4-BE49-F238E27FC236}">
                <a16:creationId xmlns:a16="http://schemas.microsoft.com/office/drawing/2014/main" id="{DAE53025-E836-403B-823D-765258B7520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326958" y="4333832"/>
            <a:ext cx="2488653" cy="3693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5A5A5A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Działanie 2</a:t>
            </a:r>
          </a:p>
        </p:txBody>
      </p:sp>
      <p:sp>
        <p:nvSpPr>
          <p:cNvPr id="65" name="Symbol zastępczy tekstu 10">
            <a:extLst>
              <a:ext uri="{FF2B5EF4-FFF2-40B4-BE49-F238E27FC236}">
                <a16:creationId xmlns:a16="http://schemas.microsoft.com/office/drawing/2014/main" id="{C57FA426-6271-4780-86BA-837F1ED5961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544763" y="2380359"/>
            <a:ext cx="2488653" cy="3693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5A5A5A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Działanie 3</a:t>
            </a:r>
          </a:p>
        </p:txBody>
      </p:sp>
      <p:sp>
        <p:nvSpPr>
          <p:cNvPr id="66" name="Symbol zastępczy tekstu 10">
            <a:extLst>
              <a:ext uri="{FF2B5EF4-FFF2-40B4-BE49-F238E27FC236}">
                <a16:creationId xmlns:a16="http://schemas.microsoft.com/office/drawing/2014/main" id="{58D9F231-BFA4-46D6-9713-99F3EB31E90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544763" y="4333832"/>
            <a:ext cx="2488653" cy="3693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5A5A5A"/>
                </a:solidFill>
                <a:latin typeface="+mj-lt"/>
              </a:defRPr>
            </a:lvl1pPr>
          </a:lstStyle>
          <a:p>
            <a:pPr lvl="0"/>
            <a:r>
              <a:rPr lang="pl-PL" dirty="0"/>
              <a:t>Działanie 4</a:t>
            </a:r>
          </a:p>
        </p:txBody>
      </p:sp>
      <p:pic>
        <p:nvPicPr>
          <p:cNvPr id="24" name="Grafika 23">
            <a:extLst>
              <a:ext uri="{FF2B5EF4-FFF2-40B4-BE49-F238E27FC236}">
                <a16:creationId xmlns:a16="http://schemas.microsoft.com/office/drawing/2014/main" id="{E4371656-3EDC-44B1-8767-6A293218C62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10399" y="487045"/>
            <a:ext cx="1400400" cy="482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992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Symbol zastępczy obrazu 5">
            <a:extLst>
              <a:ext uri="{FF2B5EF4-FFF2-40B4-BE49-F238E27FC236}">
                <a16:creationId xmlns:a16="http://schemas.microsoft.com/office/drawing/2014/main" id="{8537EDB9-3850-4094-A888-6B8114FCB4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Prostokąt 24">
            <a:extLst>
              <a:ext uri="{FF2B5EF4-FFF2-40B4-BE49-F238E27FC236}">
                <a16:creationId xmlns:a16="http://schemas.microsoft.com/office/drawing/2014/main" id="{ACB7C131-16A0-4F5A-AE13-6E09D673E514}"/>
              </a:ext>
            </a:extLst>
          </p:cNvPr>
          <p:cNvSpPr/>
          <p:nvPr userDrawn="1"/>
        </p:nvSpPr>
        <p:spPr>
          <a:xfrm>
            <a:off x="-1" y="-5554"/>
            <a:ext cx="12191999" cy="5717296"/>
          </a:xfrm>
          <a:prstGeom prst="rect">
            <a:avLst/>
          </a:prstGeom>
          <a:solidFill>
            <a:srgbClr val="000000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026937"/>
              </a:solidFill>
            </a:endParaRPr>
          </a:p>
        </p:txBody>
      </p:sp>
      <p:sp>
        <p:nvSpPr>
          <p:cNvPr id="27" name="Prostokąt 26">
            <a:extLst>
              <a:ext uri="{FF2B5EF4-FFF2-40B4-BE49-F238E27FC236}">
                <a16:creationId xmlns:a16="http://schemas.microsoft.com/office/drawing/2014/main" id="{CFA3AB71-7B15-4E07-A174-3B0C509AB45E}"/>
              </a:ext>
            </a:extLst>
          </p:cNvPr>
          <p:cNvSpPr/>
          <p:nvPr userDrawn="1"/>
        </p:nvSpPr>
        <p:spPr>
          <a:xfrm>
            <a:off x="1" y="5684808"/>
            <a:ext cx="12192000" cy="11731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29" name="TextBox 8">
            <a:extLst>
              <a:ext uri="{FF2B5EF4-FFF2-40B4-BE49-F238E27FC236}">
                <a16:creationId xmlns:a16="http://schemas.microsoft.com/office/drawing/2014/main" id="{3365AB9A-5C84-4860-A22E-11682D27998C}"/>
              </a:ext>
            </a:extLst>
          </p:cNvPr>
          <p:cNvSpPr txBox="1"/>
          <p:nvPr userDrawn="1"/>
        </p:nvSpPr>
        <p:spPr>
          <a:xfrm flipH="1">
            <a:off x="1137827" y="6110360"/>
            <a:ext cx="3453249" cy="319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1100" b="1" spc="600" dirty="0" smtClean="0">
                <a:solidFill>
                  <a:schemeClr val="tx2"/>
                </a:solidFill>
              </a:rPr>
              <a:t>ZAPRASZAMY NA:</a:t>
            </a:r>
            <a:endParaRPr lang="pl-PL" sz="1100" b="1" spc="600" dirty="0">
              <a:solidFill>
                <a:schemeClr val="tx2"/>
              </a:solidFill>
            </a:endParaRPr>
          </a:p>
        </p:txBody>
      </p:sp>
      <p:sp>
        <p:nvSpPr>
          <p:cNvPr id="30" name="TextBox 8">
            <a:extLst>
              <a:ext uri="{FF2B5EF4-FFF2-40B4-BE49-F238E27FC236}">
                <a16:creationId xmlns:a16="http://schemas.microsoft.com/office/drawing/2014/main" id="{79C7E0AC-2DA7-40CF-8C61-A9D0487720B6}"/>
              </a:ext>
            </a:extLst>
          </p:cNvPr>
          <p:cNvSpPr txBox="1"/>
          <p:nvPr userDrawn="1"/>
        </p:nvSpPr>
        <p:spPr>
          <a:xfrm flipH="1">
            <a:off x="4245157" y="6152638"/>
            <a:ext cx="7078534" cy="257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800" dirty="0">
                <a:solidFill>
                  <a:schemeClr val="tx2"/>
                </a:solidFill>
              </a:rPr>
              <a:t>www.nfosigw.gov.pl                               NFOŚiGW                              Narodowy Fundusz Ochrony Środowiska i Gospodarki Wodnej</a:t>
            </a:r>
          </a:p>
        </p:txBody>
      </p:sp>
      <p:pic>
        <p:nvPicPr>
          <p:cNvPr id="31" name="Grafika 30">
            <a:extLst>
              <a:ext uri="{FF2B5EF4-FFF2-40B4-BE49-F238E27FC236}">
                <a16:creationId xmlns:a16="http://schemas.microsoft.com/office/drawing/2014/main" id="{1BB4A8D5-42FD-4A01-973A-A70C607F0F3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57829" y="6140191"/>
            <a:ext cx="289359" cy="289359"/>
          </a:xfrm>
          <a:prstGeom prst="rect">
            <a:avLst/>
          </a:prstGeom>
        </p:spPr>
      </p:pic>
      <p:pic>
        <p:nvPicPr>
          <p:cNvPr id="32" name="Grafika 31">
            <a:extLst>
              <a:ext uri="{FF2B5EF4-FFF2-40B4-BE49-F238E27FC236}">
                <a16:creationId xmlns:a16="http://schemas.microsoft.com/office/drawing/2014/main" id="{EF8B1AB5-2BBF-4B61-AAA3-44CDF46571B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12452" y="6155776"/>
            <a:ext cx="289359" cy="289359"/>
          </a:xfrm>
          <a:prstGeom prst="rect">
            <a:avLst/>
          </a:prstGeom>
        </p:spPr>
      </p:pic>
      <p:pic>
        <p:nvPicPr>
          <p:cNvPr id="33" name="Grafika 32">
            <a:extLst>
              <a:ext uri="{FF2B5EF4-FFF2-40B4-BE49-F238E27FC236}">
                <a16:creationId xmlns:a16="http://schemas.microsoft.com/office/drawing/2014/main" id="{204B1F51-A1AC-47DD-9912-6CFCBBF8C3F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03185" y="6140191"/>
            <a:ext cx="289359" cy="289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397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ytuł i zawartość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4">
            <a:extLst>
              <a:ext uri="{FF2B5EF4-FFF2-40B4-BE49-F238E27FC236}">
                <a16:creationId xmlns:a16="http://schemas.microsoft.com/office/drawing/2014/main" id="{5757FFD8-8897-4823-BAFE-D87C7B91C9A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76874" y="0"/>
            <a:ext cx="2915126" cy="6857999"/>
          </a:xfrm>
          <a:custGeom>
            <a:avLst/>
            <a:gdLst>
              <a:gd name="connsiteX0" fmla="*/ 0 w 12192000"/>
              <a:gd name="connsiteY0" fmla="*/ 0 h 3429000"/>
              <a:gd name="connsiteX1" fmla="*/ 12192000 w 12192000"/>
              <a:gd name="connsiteY1" fmla="*/ 0 h 3429000"/>
              <a:gd name="connsiteX2" fmla="*/ 12192000 w 12192000"/>
              <a:gd name="connsiteY2" fmla="*/ 3429000 h 3429000"/>
              <a:gd name="connsiteX3" fmla="*/ 0 w 12192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29000">
                <a:moveTo>
                  <a:pt x="0" y="0"/>
                </a:moveTo>
                <a:lnTo>
                  <a:pt x="12192000" y="0"/>
                </a:lnTo>
                <a:lnTo>
                  <a:pt x="12192000" y="3429000"/>
                </a:lnTo>
                <a:lnTo>
                  <a:pt x="0" y="3429000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46C49D90-0B94-4579-87D8-6A4C2FC5F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5735" y="406399"/>
            <a:ext cx="10385808" cy="569372"/>
          </a:xfrm>
        </p:spPr>
        <p:txBody>
          <a:bodyPr>
            <a:noAutofit/>
          </a:bodyPr>
          <a:lstStyle>
            <a:lvl1pPr>
              <a:defRPr sz="3200">
                <a:solidFill>
                  <a:srgbClr val="1F3A70"/>
                </a:solidFill>
                <a:latin typeface="Bebas Neue" panose="020B0606020202050201" pitchFamily="34" charset="-18"/>
              </a:defRPr>
            </a:lvl1pPr>
          </a:lstStyle>
          <a:p>
            <a:r>
              <a:rPr lang="pl-PL" dirty="0"/>
              <a:t>Tytuł</a:t>
            </a:r>
          </a:p>
        </p:txBody>
      </p:sp>
    </p:spTree>
    <p:extLst>
      <p:ext uri="{BB962C8B-B14F-4D97-AF65-F5344CB8AC3E}">
        <p14:creationId xmlns:p14="http://schemas.microsoft.com/office/powerpoint/2010/main" val="2792575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1441A1B-F569-448A-B9A8-6B4E1E203B91}"/>
              </a:ext>
            </a:extLst>
          </p:cNvPr>
          <p:cNvSpPr txBox="1"/>
          <p:nvPr userDrawn="1"/>
        </p:nvSpPr>
        <p:spPr>
          <a:xfrm>
            <a:off x="11343511" y="6335731"/>
            <a:ext cx="465119" cy="307740"/>
          </a:xfrm>
          <a:prstGeom prst="rect">
            <a:avLst/>
          </a:prstGeom>
          <a:noFill/>
        </p:spPr>
        <p:txBody>
          <a:bodyPr wrap="none" lIns="91404" tIns="45702" rIns="91404" bIns="45702" rtlCol="0">
            <a:spAutoFit/>
          </a:bodyPr>
          <a:lstStyle/>
          <a:p>
            <a:pPr algn="ctr"/>
            <a:fld id="{260E2A6B-A809-4840-BF14-8648BC0BDF87}" type="slidenum">
              <a:rPr lang="id-ID" sz="1400" b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Raleway Light"/>
              </a:rPr>
              <a:pPr algn="ctr"/>
              <a:t>‹#›</a:t>
            </a:fld>
            <a:endParaRPr lang="id-ID" sz="1800" b="1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Raleway Light"/>
            </a:endParaRPr>
          </a:p>
        </p:txBody>
      </p:sp>
    </p:spTree>
    <p:extLst>
      <p:ext uri="{BB962C8B-B14F-4D97-AF65-F5344CB8AC3E}">
        <p14:creationId xmlns:p14="http://schemas.microsoft.com/office/powerpoint/2010/main" val="1760402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2" r:id="rId2"/>
    <p:sldLayoutId id="2147483677" r:id="rId3"/>
    <p:sldLayoutId id="2147483657" r:id="rId4"/>
    <p:sldLayoutId id="2147483651" r:id="rId5"/>
    <p:sldLayoutId id="2147483678" r:id="rId6"/>
    <p:sldLayoutId id="2147483679" r:id="rId7"/>
    <p:sldLayoutId id="2147483681" r:id="rId8"/>
    <p:sldLayoutId id="2147483683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mailto:stopsmog@nfosigw.gov.pl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czystepowietrze.gov.pl/stop-smog-2/" TargetMode="External"/><Relationship Id="rId4" Type="http://schemas.openxmlformats.org/officeDocument/2006/relationships/hyperlink" Target="mailto:andrzej.pelc@nfosigw.gov.pl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4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4.png"/><Relationship Id="rId4" Type="http://schemas.openxmlformats.org/officeDocument/2006/relationships/image" Target="../media/image50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4.png"/><Relationship Id="rId4" Type="http://schemas.openxmlformats.org/officeDocument/2006/relationships/image" Target="../media/image50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4.png"/><Relationship Id="rId4" Type="http://schemas.openxmlformats.org/officeDocument/2006/relationships/image" Target="../media/image50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55C6D79-84AD-469A-9215-7D369192E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0716" y="2094505"/>
            <a:ext cx="9705975" cy="535962"/>
          </a:xfrm>
        </p:spPr>
        <p:txBody>
          <a:bodyPr/>
          <a:lstStyle/>
          <a:p>
            <a:r>
              <a:rPr lang="pl-PL" sz="3200" dirty="0" smtClean="0"/>
              <a:t>program  „Stop Smog”</a:t>
            </a:r>
            <a:r>
              <a:rPr lang="pl-PL" sz="3200" dirty="0"/>
              <a:t/>
            </a:r>
            <a:br>
              <a:rPr lang="pl-PL" sz="3200" dirty="0"/>
            </a:br>
            <a:r>
              <a:rPr lang="pl-PL" sz="3200" dirty="0" smtClean="0"/>
              <a:t/>
            </a:r>
            <a:br>
              <a:rPr lang="pl-PL" sz="3200" dirty="0" smtClean="0"/>
            </a:br>
            <a:r>
              <a:rPr lang="pl-PL" sz="3200" dirty="0" smtClean="0"/>
              <a:t>po zmianach</a:t>
            </a:r>
            <a:r>
              <a:rPr lang="pl-PL" sz="2800" dirty="0" smtClean="0"/>
              <a:t/>
            </a:r>
            <a:br>
              <a:rPr lang="pl-PL" sz="2800" dirty="0" smtClean="0"/>
            </a:br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9228ABCB-4920-40FE-8196-2DEAD828CA6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" y="5544301"/>
            <a:ext cx="12191998" cy="358472"/>
          </a:xfrm>
        </p:spPr>
        <p:txBody>
          <a:bodyPr/>
          <a:lstStyle/>
          <a:p>
            <a:r>
              <a:rPr lang="pl-PL" sz="1600" dirty="0" smtClean="0"/>
              <a:t>Andrzej Pelc</a:t>
            </a:r>
          </a:p>
          <a:p>
            <a:r>
              <a:rPr lang="pl-PL" sz="1400" dirty="0" smtClean="0"/>
              <a:t> Narodowy Fundusz Ochrony Środowiska i Gospodarki Wodnej</a:t>
            </a:r>
          </a:p>
          <a:p>
            <a:endParaRPr lang="pl-PL" sz="1400" dirty="0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175E949F-3E5E-46CC-A18A-14BEB7D7EF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pl-PL" dirty="0" smtClean="0"/>
              <a:t>Warszawa, </a:t>
            </a:r>
            <a:r>
              <a:rPr lang="pl-PL" dirty="0" smtClean="0"/>
              <a:t>09.06.2021 </a:t>
            </a:r>
            <a:r>
              <a:rPr lang="pl-PL" dirty="0" smtClean="0"/>
              <a:t>r.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33879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1"/>
          </p:nvPr>
        </p:nvSpPr>
        <p:spPr>
          <a:xfrm>
            <a:off x="3378482" y="1082957"/>
            <a:ext cx="7223025" cy="694615"/>
          </a:xfrm>
        </p:spPr>
        <p:txBody>
          <a:bodyPr/>
          <a:lstStyle/>
          <a:p>
            <a:r>
              <a:rPr lang="pl-PL" sz="3200" b="1" dirty="0" smtClean="0"/>
              <a:t>rola i obowiązki gminy (1)</a:t>
            </a:r>
          </a:p>
          <a:p>
            <a:r>
              <a:rPr lang="pl-PL" sz="20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pl-PL" sz="20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endParaRPr lang="pl-PL" b="1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2"/>
          </p:nvPr>
        </p:nvSpPr>
        <p:spPr>
          <a:xfrm>
            <a:off x="91519" y="1954710"/>
            <a:ext cx="7856606" cy="4066574"/>
          </a:xfrm>
        </p:spPr>
        <p:txBody>
          <a:bodyPr/>
          <a:lstStyle/>
          <a:p>
            <a:pPr>
              <a:lnSpc>
                <a:spcPct val="115000"/>
              </a:lnSpc>
              <a:spcAft>
                <a:spcPts val="0"/>
              </a:spcAft>
            </a:pPr>
            <a:endParaRPr lang="pl-PL" sz="1600" dirty="0" smtClean="0">
              <a:solidFill>
                <a:schemeClr val="tx1">
                  <a:lumMod val="90000"/>
                  <a:lumOff val="10000"/>
                </a:schemeClr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5000"/>
              </a:lnSpc>
              <a:buClr>
                <a:srgbClr val="002060"/>
              </a:buClr>
            </a:pPr>
            <a:endParaRPr lang="pl-PL" sz="1400" b="0" dirty="0">
              <a:solidFill>
                <a:schemeClr val="tx1">
                  <a:lumMod val="90000"/>
                  <a:lumOff val="10000"/>
                </a:schemeClr>
              </a:solidFill>
              <a:cs typeface="Calibri" panose="020F0502020204030204" pitchFamily="34" charset="0"/>
            </a:endParaRPr>
          </a:p>
          <a:p>
            <a:endParaRPr lang="pl-PL" sz="1400" dirty="0">
              <a:solidFill>
                <a:schemeClr val="tx1"/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594" y="199848"/>
            <a:ext cx="2737341" cy="1804572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274890" y="2672239"/>
            <a:ext cx="9104243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pl-PL" dirty="0" smtClean="0">
                <a:ea typeface="Calibri"/>
                <a:cs typeface="Arial" pitchFamily="34" charset="0"/>
              </a:rPr>
              <a:t>planowanie</a:t>
            </a:r>
            <a:r>
              <a:rPr lang="pl-PL" dirty="0">
                <a:ea typeface="Calibri"/>
                <a:cs typeface="Arial" pitchFamily="34" charset="0"/>
              </a:rPr>
              <a:t>, </a:t>
            </a:r>
            <a:r>
              <a:rPr lang="pl-PL" dirty="0" smtClean="0">
                <a:ea typeface="Calibri"/>
                <a:cs typeface="Arial" pitchFamily="34" charset="0"/>
              </a:rPr>
              <a:t>przygotowywanie</a:t>
            </a:r>
            <a:r>
              <a:rPr lang="pl-PL" dirty="0">
                <a:ea typeface="Calibri"/>
                <a:cs typeface="Arial" pitchFamily="34" charset="0"/>
              </a:rPr>
              <a:t>, </a:t>
            </a:r>
            <a:r>
              <a:rPr lang="pl-PL" dirty="0" smtClean="0">
                <a:ea typeface="Calibri"/>
                <a:cs typeface="Arial" pitchFamily="34" charset="0"/>
              </a:rPr>
              <a:t>realizowanie przedsięwzięć niskoemisyjnych</a:t>
            </a:r>
            <a:endParaRPr lang="pl-PL" dirty="0">
              <a:ea typeface="Calibri"/>
              <a:cs typeface="Arial" pitchFamily="34" charset="0"/>
            </a:endParaRPr>
          </a:p>
          <a:p>
            <a:pPr marL="285750" lvl="0" indent="-285750" algn="just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pl-PL" dirty="0" smtClean="0">
                <a:ea typeface="Calibri"/>
                <a:cs typeface="Arial" pitchFamily="34" charset="0"/>
              </a:rPr>
              <a:t>dokonywanie </a:t>
            </a:r>
            <a:r>
              <a:rPr lang="pl-PL" dirty="0">
                <a:ea typeface="Calibri"/>
                <a:cs typeface="Arial" pitchFamily="34" charset="0"/>
              </a:rPr>
              <a:t>inwentaryzacji i selekcji obiektów na przedsięwzięcia </a:t>
            </a:r>
            <a:r>
              <a:rPr lang="pl-PL" dirty="0" smtClean="0">
                <a:ea typeface="Calibri"/>
                <a:cs typeface="Arial" pitchFamily="34" charset="0"/>
              </a:rPr>
              <a:t>niskoemisyjne</a:t>
            </a:r>
            <a:endParaRPr lang="pl-PL" dirty="0">
              <a:ea typeface="Calibri"/>
              <a:cs typeface="Arial" pitchFamily="34" charset="0"/>
            </a:endParaRPr>
          </a:p>
          <a:p>
            <a:pPr marL="285750" lvl="0" indent="-285750" algn="just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pl-PL" dirty="0" smtClean="0">
                <a:ea typeface="Calibri"/>
                <a:cs typeface="Arial" pitchFamily="34" charset="0"/>
              </a:rPr>
              <a:t>zbieranie informacji dotyczących </a:t>
            </a:r>
            <a:r>
              <a:rPr lang="pl-PL" dirty="0">
                <a:ea typeface="Calibri"/>
                <a:cs typeface="Arial" pitchFamily="34" charset="0"/>
              </a:rPr>
              <a:t>liczby budynków jednorodzinnych na obszarze gminy, w których istniejące urządzenia lub systemy grzewcze nie spełniają standardów niskoemisyjnych, </a:t>
            </a:r>
            <a:r>
              <a:rPr lang="pl-PL" dirty="0" smtClean="0">
                <a:ea typeface="Calibri"/>
                <a:cs typeface="Arial" pitchFamily="34" charset="0"/>
              </a:rPr>
              <a:t>niezbędne do podania </a:t>
            </a:r>
            <a:r>
              <a:rPr lang="pl-PL" dirty="0">
                <a:ea typeface="Calibri"/>
                <a:cs typeface="Arial" pitchFamily="34" charset="0"/>
              </a:rPr>
              <a:t>na etapie składania </a:t>
            </a:r>
            <a:r>
              <a:rPr lang="pl-PL" dirty="0" smtClean="0">
                <a:ea typeface="Calibri"/>
                <a:cs typeface="Arial" pitchFamily="34" charset="0"/>
              </a:rPr>
              <a:t>wniosku; (nie ma </a:t>
            </a:r>
            <a:r>
              <a:rPr lang="pl-PL" dirty="0">
                <a:ea typeface="Calibri"/>
                <a:cs typeface="Arial" pitchFamily="34" charset="0"/>
              </a:rPr>
              <a:t>ustalonego katalogu czy wzoru dokumentów, do których okazania zobowiązana będzie </a:t>
            </a:r>
            <a:r>
              <a:rPr lang="pl-PL" dirty="0" smtClean="0">
                <a:ea typeface="Calibri"/>
                <a:cs typeface="Arial" pitchFamily="34" charset="0"/>
              </a:rPr>
              <a:t>gmina; gmina </a:t>
            </a:r>
            <a:r>
              <a:rPr lang="pl-PL" dirty="0">
                <a:ea typeface="Calibri"/>
                <a:cs typeface="Arial" pitchFamily="34" charset="0"/>
              </a:rPr>
              <a:t>przedstawia dane, które posiada lub które zgromadziła na potrzeby </a:t>
            </a:r>
            <a:r>
              <a:rPr lang="pl-PL" dirty="0" smtClean="0">
                <a:ea typeface="Calibri"/>
                <a:cs typeface="Arial" pitchFamily="34" charset="0"/>
              </a:rPr>
              <a:t>wniosku)</a:t>
            </a:r>
          </a:p>
          <a:p>
            <a:pPr marL="285750" lvl="0" indent="-285750" algn="just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pl-PL" dirty="0" smtClean="0"/>
              <a:t>prowadzenie działań informacyjnych </a:t>
            </a:r>
            <a:r>
              <a:rPr lang="pl-PL" dirty="0"/>
              <a:t>i </a:t>
            </a:r>
            <a:r>
              <a:rPr lang="pl-PL" dirty="0" smtClean="0"/>
              <a:t>promocyjnych dotyczących </a:t>
            </a:r>
            <a:r>
              <a:rPr lang="pl-PL" dirty="0"/>
              <a:t>przedsięwzięć niskoemisyjnych</a:t>
            </a:r>
            <a:endParaRPr lang="pl-PL" dirty="0" smtClean="0">
              <a:ea typeface="Calibri"/>
              <a:cs typeface="Arial" pitchFamily="34" charset="0"/>
            </a:endParaRPr>
          </a:p>
          <a:p>
            <a:pPr lvl="0" algn="just">
              <a:spcBef>
                <a:spcPts val="1200"/>
              </a:spcBef>
            </a:pPr>
            <a:endParaRPr lang="pl-PL" dirty="0">
              <a:ea typeface="Calibri"/>
              <a:cs typeface="Arial" pitchFamily="34" charset="0"/>
            </a:endParaRPr>
          </a:p>
          <a:p>
            <a:pPr marL="285750" lvl="0" indent="-285750" algn="just">
              <a:spcBef>
                <a:spcPts val="1200"/>
              </a:spcBef>
              <a:buFont typeface="Wingdings" panose="05000000000000000000" pitchFamily="2" charset="2"/>
              <a:buChar char="§"/>
            </a:pPr>
            <a:endParaRPr lang="pl-PL" dirty="0" smtClean="0">
              <a:ea typeface="Calibri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5326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1"/>
          </p:nvPr>
        </p:nvSpPr>
        <p:spPr>
          <a:xfrm>
            <a:off x="3245778" y="1052424"/>
            <a:ext cx="6253162" cy="628650"/>
          </a:xfrm>
        </p:spPr>
        <p:txBody>
          <a:bodyPr/>
          <a:lstStyle/>
          <a:p>
            <a:r>
              <a:rPr lang="pl-PL" sz="3200" b="1" dirty="0" smtClean="0"/>
              <a:t>rola </a:t>
            </a:r>
            <a:r>
              <a:rPr lang="pl-PL" sz="3200" b="1" dirty="0"/>
              <a:t>i obowiązki </a:t>
            </a:r>
            <a:r>
              <a:rPr lang="pl-PL" sz="3200" b="1" dirty="0" smtClean="0"/>
              <a:t>gminy (2)</a:t>
            </a:r>
            <a:endParaRPr lang="pl-PL" sz="3200" b="1" dirty="0"/>
          </a:p>
          <a:p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2"/>
          </p:nvPr>
        </p:nvSpPr>
        <p:spPr>
          <a:xfrm>
            <a:off x="666750" y="2359152"/>
            <a:ext cx="8376666" cy="4371976"/>
          </a:xfrm>
        </p:spPr>
        <p:txBody>
          <a:bodyPr/>
          <a:lstStyle/>
          <a:p>
            <a:pPr lvl="0">
              <a:lnSpc>
                <a:spcPct val="100000"/>
              </a:lnSpc>
              <a:spcBef>
                <a:spcPts val="1200"/>
              </a:spcBef>
            </a:pPr>
            <a:endParaRPr lang="pl-PL" sz="1800" b="0" dirty="0">
              <a:solidFill>
                <a:srgbClr val="2B2B2B"/>
              </a:solidFill>
              <a:ea typeface="Calibri"/>
              <a:cs typeface="Arial" pitchFamily="34" charset="0"/>
            </a:endParaRPr>
          </a:p>
          <a:p>
            <a:pPr marL="285750" lvl="0" indent="-285750"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pl-PL" sz="1800" b="0" dirty="0" smtClean="0">
                <a:solidFill>
                  <a:srgbClr val="2B2B2B"/>
                </a:solidFill>
                <a:ea typeface="Calibri"/>
                <a:cs typeface="Arial" pitchFamily="34" charset="0"/>
              </a:rPr>
              <a:t>Rada </a:t>
            </a:r>
            <a:r>
              <a:rPr lang="pl-PL" sz="1800" b="0" dirty="0">
                <a:solidFill>
                  <a:srgbClr val="2B2B2B"/>
                </a:solidFill>
                <a:ea typeface="Calibri"/>
                <a:cs typeface="Arial" pitchFamily="34" charset="0"/>
              </a:rPr>
              <a:t>gminy określa, w drodze uchwały, regulamin realizacji przedsięwzięć niskoemisyjnych, obejmujący szczegółowe warunki realizacji przedsięwzięć niskoemisyjnych w </a:t>
            </a:r>
            <a:r>
              <a:rPr lang="pl-PL" sz="1800" b="0" dirty="0" smtClean="0">
                <a:solidFill>
                  <a:srgbClr val="2B2B2B"/>
                </a:solidFill>
                <a:ea typeface="Calibri"/>
                <a:cs typeface="Arial" pitchFamily="34" charset="0"/>
              </a:rPr>
              <a:t>gminie</a:t>
            </a:r>
            <a:r>
              <a:rPr lang="pl-PL" sz="1800" b="0" dirty="0">
                <a:solidFill>
                  <a:srgbClr val="2B2B2B"/>
                </a:solidFill>
                <a:ea typeface="Calibri"/>
                <a:cs typeface="Arial" pitchFamily="34" charset="0"/>
              </a:rPr>
              <a:t>, </a:t>
            </a:r>
            <a:endParaRPr lang="pl-PL" sz="1800" b="0" dirty="0" smtClean="0">
              <a:solidFill>
                <a:srgbClr val="2B2B2B"/>
              </a:solidFill>
              <a:ea typeface="Calibri"/>
              <a:cs typeface="Arial" pitchFamily="34" charset="0"/>
            </a:endParaRPr>
          </a:p>
          <a:p>
            <a:pPr lvl="0">
              <a:lnSpc>
                <a:spcPct val="100000"/>
              </a:lnSpc>
              <a:spcBef>
                <a:spcPts val="1200"/>
              </a:spcBef>
            </a:pPr>
            <a:r>
              <a:rPr lang="pl-PL" sz="1800" b="0" dirty="0" smtClean="0">
                <a:solidFill>
                  <a:srgbClr val="2B2B2B"/>
                </a:solidFill>
                <a:ea typeface="Calibri"/>
                <a:cs typeface="Arial" pitchFamily="34" charset="0"/>
              </a:rPr>
              <a:t>	w </a:t>
            </a:r>
            <a:r>
              <a:rPr lang="pl-PL" sz="1800" b="0" dirty="0">
                <a:solidFill>
                  <a:srgbClr val="2B2B2B"/>
                </a:solidFill>
                <a:ea typeface="Calibri"/>
                <a:cs typeface="Arial" pitchFamily="34" charset="0"/>
              </a:rPr>
              <a:t>szczególności</a:t>
            </a:r>
            <a:r>
              <a:rPr lang="pl-PL" sz="1800" b="0" dirty="0" smtClean="0">
                <a:solidFill>
                  <a:srgbClr val="2B2B2B"/>
                </a:solidFill>
                <a:ea typeface="Calibri"/>
                <a:cs typeface="Arial" pitchFamily="34" charset="0"/>
              </a:rPr>
              <a:t>:</a:t>
            </a:r>
          </a:p>
          <a:p>
            <a:pPr lvl="0">
              <a:lnSpc>
                <a:spcPct val="100000"/>
              </a:lnSpc>
              <a:spcBef>
                <a:spcPts val="1200"/>
              </a:spcBef>
            </a:pPr>
            <a:r>
              <a:rPr lang="pl-PL" sz="1800" b="0" dirty="0" smtClean="0">
                <a:solidFill>
                  <a:srgbClr val="2B2B2B"/>
                </a:solidFill>
                <a:ea typeface="Calibri"/>
                <a:cs typeface="Arial" pitchFamily="34" charset="0"/>
              </a:rPr>
              <a:t>	- </a:t>
            </a:r>
            <a:r>
              <a:rPr lang="pl-PL" sz="1800" b="0" dirty="0">
                <a:solidFill>
                  <a:srgbClr val="2B2B2B"/>
                </a:solidFill>
                <a:ea typeface="Calibri"/>
                <a:cs typeface="Arial" pitchFamily="34" charset="0"/>
              </a:rPr>
              <a:t>dodatkowe warunki, jakie będą musiały być spełnione przez </a:t>
            </a:r>
            <a:r>
              <a:rPr lang="pl-PL" sz="1800" b="0" dirty="0" smtClean="0">
                <a:solidFill>
                  <a:srgbClr val="2B2B2B"/>
                </a:solidFill>
                <a:ea typeface="Calibri"/>
                <a:cs typeface="Arial" pitchFamily="34" charset="0"/>
              </a:rPr>
              <a:t>		   beneficjenta</a:t>
            </a:r>
            <a:r>
              <a:rPr lang="pl-PL" sz="1800" b="0" dirty="0">
                <a:solidFill>
                  <a:srgbClr val="2B2B2B"/>
                </a:solidFill>
                <a:ea typeface="Calibri"/>
                <a:cs typeface="Arial" pitchFamily="34" charset="0"/>
              </a:rPr>
              <a:t>, u którego będzie realizowane </a:t>
            </a:r>
            <a:r>
              <a:rPr lang="pl-PL" sz="1800" b="0" dirty="0" smtClean="0">
                <a:solidFill>
                  <a:srgbClr val="2B2B2B"/>
                </a:solidFill>
                <a:ea typeface="Calibri"/>
                <a:cs typeface="Arial" pitchFamily="34" charset="0"/>
              </a:rPr>
              <a:t>takie przedsięwzięcie</a:t>
            </a:r>
          </a:p>
          <a:p>
            <a:pPr lvl="0">
              <a:lnSpc>
                <a:spcPct val="100000"/>
              </a:lnSpc>
              <a:spcBef>
                <a:spcPts val="1200"/>
              </a:spcBef>
            </a:pPr>
            <a:r>
              <a:rPr lang="pl-PL" sz="1800" b="0" dirty="0" smtClean="0">
                <a:solidFill>
                  <a:srgbClr val="2B2B2B"/>
                </a:solidFill>
                <a:ea typeface="Calibri"/>
                <a:cs typeface="Arial" pitchFamily="34" charset="0"/>
              </a:rPr>
              <a:t>	- </a:t>
            </a:r>
            <a:r>
              <a:rPr lang="pl-PL" sz="1800" b="0" dirty="0">
                <a:solidFill>
                  <a:srgbClr val="2B2B2B"/>
                </a:solidFill>
                <a:ea typeface="Calibri"/>
                <a:cs typeface="Arial" pitchFamily="34" charset="0"/>
              </a:rPr>
              <a:t>tryb zawierania umów i sposób ich </a:t>
            </a:r>
            <a:r>
              <a:rPr lang="pl-PL" sz="1800" b="0" dirty="0" smtClean="0">
                <a:solidFill>
                  <a:srgbClr val="2B2B2B"/>
                </a:solidFill>
                <a:ea typeface="Calibri"/>
                <a:cs typeface="Arial" pitchFamily="34" charset="0"/>
              </a:rPr>
              <a:t>rozliczenia</a:t>
            </a:r>
            <a:endParaRPr lang="pl-PL" sz="1800" b="0" dirty="0">
              <a:solidFill>
                <a:srgbClr val="2B2B2B"/>
              </a:solidFill>
              <a:ea typeface="Calibri"/>
              <a:cs typeface="Arial" pitchFamily="34" charset="0"/>
            </a:endParaRPr>
          </a:p>
          <a:p>
            <a:pPr lvl="0">
              <a:lnSpc>
                <a:spcPct val="100000"/>
              </a:lnSpc>
              <a:spcBef>
                <a:spcPts val="1200"/>
              </a:spcBef>
            </a:pPr>
            <a:r>
              <a:rPr lang="pl-PL" sz="1800" b="0" dirty="0" smtClean="0">
                <a:solidFill>
                  <a:srgbClr val="2B2B2B"/>
                </a:solidFill>
                <a:ea typeface="Calibri"/>
                <a:cs typeface="Arial" pitchFamily="34" charset="0"/>
              </a:rPr>
              <a:t>	- </a:t>
            </a:r>
            <a:r>
              <a:rPr lang="pl-PL" sz="1800" b="0" dirty="0">
                <a:solidFill>
                  <a:srgbClr val="2B2B2B"/>
                </a:solidFill>
                <a:ea typeface="Calibri"/>
                <a:cs typeface="Arial" pitchFamily="34" charset="0"/>
              </a:rPr>
              <a:t>sposób weryfikacji przestrzegania warunków umowy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595" y="150138"/>
            <a:ext cx="2737341" cy="180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027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1"/>
          </p:nvPr>
        </p:nvSpPr>
        <p:spPr>
          <a:xfrm>
            <a:off x="3006128" y="996193"/>
            <a:ext cx="6253162" cy="628650"/>
          </a:xfrm>
        </p:spPr>
        <p:txBody>
          <a:bodyPr/>
          <a:lstStyle/>
          <a:p>
            <a:r>
              <a:rPr lang="pl-PL" sz="3200" b="1" dirty="0" smtClean="0"/>
              <a:t>rola </a:t>
            </a:r>
            <a:r>
              <a:rPr lang="pl-PL" sz="3200" b="1" dirty="0"/>
              <a:t>i obowiązki </a:t>
            </a:r>
            <a:r>
              <a:rPr lang="pl-PL" sz="3200" b="1" dirty="0" smtClean="0"/>
              <a:t>gminy (3)</a:t>
            </a:r>
            <a:endParaRPr lang="pl-PL" sz="3200" b="1" dirty="0"/>
          </a:p>
          <a:p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2"/>
          </p:nvPr>
        </p:nvSpPr>
        <p:spPr>
          <a:xfrm>
            <a:off x="285750" y="1800225"/>
            <a:ext cx="8877300" cy="4505325"/>
          </a:xfrm>
        </p:spPr>
        <p:txBody>
          <a:bodyPr/>
          <a:lstStyle/>
          <a:p>
            <a:pPr marL="285750" lvl="0" indent="-285750">
              <a:spcBef>
                <a:spcPts val="1200"/>
              </a:spcBef>
              <a:buFont typeface="Wingdings" panose="05000000000000000000" pitchFamily="2" charset="2"/>
              <a:buChar char="§"/>
            </a:pPr>
            <a:endParaRPr lang="pl-PL" sz="1800" b="0" dirty="0" smtClean="0">
              <a:solidFill>
                <a:schemeClr val="tx1"/>
              </a:solidFill>
            </a:endParaRPr>
          </a:p>
          <a:p>
            <a:pPr marL="285750" lvl="0" indent="-28575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pl-PL" sz="1800" b="0" dirty="0" smtClean="0">
                <a:solidFill>
                  <a:schemeClr val="tx1"/>
                </a:solidFill>
              </a:rPr>
              <a:t>przeprowadzenie naboru </a:t>
            </a:r>
            <a:r>
              <a:rPr lang="pl-PL" sz="1800" b="0" dirty="0">
                <a:solidFill>
                  <a:schemeClr val="tx1"/>
                </a:solidFill>
              </a:rPr>
              <a:t>wniosków wśród mieszkańców po podpisaniu porozumienia z </a:t>
            </a:r>
            <a:r>
              <a:rPr lang="pl-PL" sz="1800" b="0" dirty="0" smtClean="0">
                <a:solidFill>
                  <a:schemeClr val="tx1"/>
                </a:solidFill>
              </a:rPr>
              <a:t>NFOŚiGW</a:t>
            </a:r>
            <a:endParaRPr lang="pl-PL" sz="1800" b="0" dirty="0">
              <a:solidFill>
                <a:schemeClr val="tx1"/>
              </a:solidFill>
            </a:endParaRPr>
          </a:p>
          <a:p>
            <a:pPr lvl="1">
              <a:spcBef>
                <a:spcPts val="1200"/>
              </a:spcBef>
              <a:buFontTx/>
              <a:buChar char="-"/>
            </a:pPr>
            <a:r>
              <a:rPr lang="pl-PL" sz="1800" b="0" dirty="0" smtClean="0">
                <a:solidFill>
                  <a:schemeClr val="tx1"/>
                </a:solidFill>
              </a:rPr>
              <a:t>nabór prowadzony jest na podstawie </a:t>
            </a:r>
            <a:r>
              <a:rPr lang="pl-PL" sz="1800" b="0" dirty="0">
                <a:solidFill>
                  <a:schemeClr val="tx1"/>
                </a:solidFill>
              </a:rPr>
              <a:t>regulaminu realizacji przedsięwzięć </a:t>
            </a:r>
            <a:r>
              <a:rPr lang="pl-PL" sz="1800" b="0" dirty="0" smtClean="0">
                <a:solidFill>
                  <a:schemeClr val="tx1"/>
                </a:solidFill>
              </a:rPr>
              <a:t>niskoemisyjnych</a:t>
            </a:r>
          </a:p>
          <a:p>
            <a:pPr lvl="1">
              <a:spcBef>
                <a:spcPts val="1200"/>
              </a:spcBef>
              <a:buFontTx/>
              <a:buChar char="-"/>
            </a:pPr>
            <a:r>
              <a:rPr lang="pl-PL" sz="1800" b="0" dirty="0" smtClean="0">
                <a:solidFill>
                  <a:schemeClr val="tx1"/>
                </a:solidFill>
              </a:rPr>
              <a:t>poprzez nabór wybiera się </a:t>
            </a:r>
            <a:r>
              <a:rPr lang="pl-PL" sz="1800" b="0" dirty="0">
                <a:solidFill>
                  <a:schemeClr val="tx1"/>
                </a:solidFill>
              </a:rPr>
              <a:t>konkretnych mieszkańców gminy spełniających warunki ustawowe i podpisuje z nimi </a:t>
            </a:r>
            <a:r>
              <a:rPr lang="pl-PL" sz="1800" b="0" dirty="0" smtClean="0">
                <a:solidFill>
                  <a:schemeClr val="tx1"/>
                </a:solidFill>
              </a:rPr>
              <a:t>umowy</a:t>
            </a:r>
            <a:endParaRPr lang="pl-PL" sz="1800" b="0" dirty="0">
              <a:solidFill>
                <a:schemeClr val="tx1"/>
              </a:solidFill>
              <a:ea typeface="Calibri"/>
              <a:cs typeface="Arial" pitchFamily="34" charset="0"/>
            </a:endParaRPr>
          </a:p>
          <a:p>
            <a:pPr marL="285750" lvl="0" indent="-28575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pl-PL" sz="1800" b="0" dirty="0" smtClean="0">
                <a:solidFill>
                  <a:schemeClr val="tx1"/>
                </a:solidFill>
                <a:ea typeface="Calibri"/>
                <a:cs typeface="Arial" pitchFamily="34" charset="0"/>
              </a:rPr>
              <a:t>podpisywanie umów </a:t>
            </a:r>
            <a:r>
              <a:rPr lang="pl-PL" sz="1800" b="0" dirty="0">
                <a:solidFill>
                  <a:schemeClr val="tx1"/>
                </a:solidFill>
                <a:ea typeface="Calibri"/>
                <a:cs typeface="Arial" pitchFamily="34" charset="0"/>
              </a:rPr>
              <a:t>z beneficjentami </a:t>
            </a:r>
            <a:r>
              <a:rPr lang="pl-PL" sz="1800" b="0" dirty="0" smtClean="0">
                <a:solidFill>
                  <a:schemeClr val="tx1"/>
                </a:solidFill>
                <a:ea typeface="Calibri"/>
                <a:cs typeface="Arial" pitchFamily="34" charset="0"/>
              </a:rPr>
              <a:t>umożliwiających </a:t>
            </a:r>
            <a:r>
              <a:rPr lang="pl-PL" sz="1800" b="0" dirty="0">
                <a:solidFill>
                  <a:schemeClr val="tx1"/>
                </a:solidFill>
                <a:ea typeface="Calibri"/>
                <a:cs typeface="Arial" pitchFamily="34" charset="0"/>
              </a:rPr>
              <a:t>wykonywanie przedsięwzięć na terenie </a:t>
            </a:r>
            <a:r>
              <a:rPr lang="pl-PL" sz="1800" b="0" dirty="0" smtClean="0">
                <a:solidFill>
                  <a:schemeClr val="tx1"/>
                </a:solidFill>
                <a:ea typeface="Calibri"/>
                <a:cs typeface="Arial" pitchFamily="34" charset="0"/>
              </a:rPr>
              <a:t>nieruchomości</a:t>
            </a:r>
          </a:p>
          <a:p>
            <a:pPr lvl="0">
              <a:spcBef>
                <a:spcPts val="1200"/>
              </a:spcBef>
            </a:pPr>
            <a:endParaRPr lang="pl-PL" sz="1800" dirty="0">
              <a:ea typeface="Calibri"/>
              <a:cs typeface="Arial" pitchFamily="34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3917"/>
            <a:ext cx="2737341" cy="180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478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1"/>
          </p:nvPr>
        </p:nvSpPr>
        <p:spPr>
          <a:xfrm>
            <a:off x="3188247" y="1052424"/>
            <a:ext cx="6253162" cy="628650"/>
          </a:xfrm>
        </p:spPr>
        <p:txBody>
          <a:bodyPr/>
          <a:lstStyle/>
          <a:p>
            <a:r>
              <a:rPr lang="pl-PL" sz="3200" b="1" dirty="0" smtClean="0"/>
              <a:t>rola </a:t>
            </a:r>
            <a:r>
              <a:rPr lang="pl-PL" sz="3200" b="1" dirty="0"/>
              <a:t>i obowiązki </a:t>
            </a:r>
            <a:r>
              <a:rPr lang="pl-PL" sz="3200" b="1" dirty="0" smtClean="0"/>
              <a:t>gminy (4)</a:t>
            </a:r>
            <a:endParaRPr lang="pl-PL" sz="3200" b="1" dirty="0"/>
          </a:p>
          <a:p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2"/>
          </p:nvPr>
        </p:nvSpPr>
        <p:spPr>
          <a:xfrm>
            <a:off x="192595" y="1808963"/>
            <a:ext cx="9020214" cy="4572787"/>
          </a:xfrm>
        </p:spPr>
        <p:txBody>
          <a:bodyPr/>
          <a:lstStyle/>
          <a:p>
            <a:pPr marL="285750" lvl="0" indent="-285750">
              <a:spcBef>
                <a:spcPts val="1200"/>
              </a:spcBef>
              <a:buFont typeface="Wingdings" panose="05000000000000000000" pitchFamily="2" charset="2"/>
              <a:buChar char="§"/>
            </a:pPr>
            <a:endParaRPr lang="pl-PL" sz="1800" b="0" dirty="0" smtClean="0">
              <a:solidFill>
                <a:srgbClr val="FFFFFF">
                  <a:lumMod val="50000"/>
                </a:srgbClr>
              </a:solidFill>
              <a:ea typeface="Calibri"/>
              <a:cs typeface="Arial" pitchFamily="34" charset="0"/>
            </a:endParaRPr>
          </a:p>
          <a:p>
            <a:pPr marL="285750" lvl="0" indent="-28575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pl-PL" sz="1800" b="0" dirty="0" smtClean="0">
                <a:solidFill>
                  <a:schemeClr val="tx1"/>
                </a:solidFill>
                <a:ea typeface="Calibri"/>
                <a:cs typeface="Arial" pitchFamily="34" charset="0"/>
              </a:rPr>
              <a:t>przeprowadzenie zamówienia </a:t>
            </a:r>
            <a:r>
              <a:rPr lang="pl-PL" sz="1800" b="0" dirty="0">
                <a:solidFill>
                  <a:schemeClr val="tx1"/>
                </a:solidFill>
                <a:ea typeface="Calibri"/>
                <a:cs typeface="Arial" pitchFamily="34" charset="0"/>
              </a:rPr>
              <a:t>na usługi i dostawy oraz roboty budowlane </a:t>
            </a:r>
            <a:br>
              <a:rPr lang="pl-PL" sz="1800" b="0" dirty="0">
                <a:solidFill>
                  <a:schemeClr val="tx1"/>
                </a:solidFill>
                <a:ea typeface="Calibri"/>
                <a:cs typeface="Arial" pitchFamily="34" charset="0"/>
              </a:rPr>
            </a:br>
            <a:r>
              <a:rPr lang="pl-PL" sz="1800" b="0" dirty="0">
                <a:solidFill>
                  <a:schemeClr val="tx1"/>
                </a:solidFill>
                <a:ea typeface="Calibri"/>
                <a:cs typeface="Arial" pitchFamily="34" charset="0"/>
              </a:rPr>
              <a:t>w ramach przedsięwzięć </a:t>
            </a:r>
            <a:r>
              <a:rPr lang="pl-PL" sz="1800" b="0" dirty="0" smtClean="0">
                <a:solidFill>
                  <a:schemeClr val="tx1"/>
                </a:solidFill>
                <a:ea typeface="Calibri"/>
                <a:cs typeface="Arial" pitchFamily="34" charset="0"/>
              </a:rPr>
              <a:t>niskoemisyjnych</a:t>
            </a:r>
            <a:endParaRPr lang="pl-PL" sz="1800" b="0" dirty="0">
              <a:solidFill>
                <a:schemeClr val="tx1"/>
              </a:solidFill>
              <a:ea typeface="Calibri"/>
              <a:cs typeface="Arial" pitchFamily="34" charset="0"/>
            </a:endParaRPr>
          </a:p>
          <a:p>
            <a:pPr marL="457200" lvl="1" indent="0" algn="just">
              <a:buNone/>
            </a:pPr>
            <a:r>
              <a:rPr lang="pl-PL" sz="1800" dirty="0" smtClean="0">
                <a:solidFill>
                  <a:schemeClr val="tx1"/>
                </a:solidFill>
                <a:ea typeface="Calibri"/>
                <a:cs typeface="Arial" pitchFamily="34" charset="0"/>
              </a:rPr>
              <a:t>- zaplanowanie </a:t>
            </a:r>
            <a:r>
              <a:rPr lang="pl-PL" sz="1800" dirty="0">
                <a:solidFill>
                  <a:schemeClr val="tx1"/>
                </a:solidFill>
                <a:ea typeface="Calibri"/>
                <a:cs typeface="Arial" pitchFamily="34" charset="0"/>
              </a:rPr>
              <a:t>sposobu </a:t>
            </a:r>
            <a:r>
              <a:rPr lang="pl-PL" sz="1800" dirty="0" smtClean="0">
                <a:solidFill>
                  <a:schemeClr val="tx1"/>
                </a:solidFill>
                <a:ea typeface="Calibri"/>
                <a:cs typeface="Arial" pitchFamily="34" charset="0"/>
              </a:rPr>
              <a:t>kontraktacji </a:t>
            </a:r>
            <a:endParaRPr lang="pl-PL" sz="1800" dirty="0">
              <a:solidFill>
                <a:schemeClr val="tx1"/>
              </a:solidFill>
              <a:ea typeface="Calibri"/>
              <a:cs typeface="Arial" pitchFamily="34" charset="0"/>
            </a:endParaRPr>
          </a:p>
          <a:p>
            <a:pPr marL="457200" lvl="1" indent="0" algn="just">
              <a:buNone/>
            </a:pPr>
            <a:r>
              <a:rPr lang="pl-PL" sz="1800" dirty="0" smtClean="0">
                <a:solidFill>
                  <a:schemeClr val="tx1"/>
                </a:solidFill>
                <a:ea typeface="Calibri"/>
                <a:cs typeface="Arial" pitchFamily="34" charset="0"/>
              </a:rPr>
              <a:t>- przygotowanie </a:t>
            </a:r>
            <a:r>
              <a:rPr lang="pl-PL" sz="1800" dirty="0">
                <a:solidFill>
                  <a:schemeClr val="tx1"/>
                </a:solidFill>
                <a:ea typeface="Calibri"/>
                <a:cs typeface="Arial" pitchFamily="34" charset="0"/>
              </a:rPr>
              <a:t>dokumentacji przetargowej, warunków udziału, kryteriów wyboru </a:t>
            </a:r>
            <a:endParaRPr lang="pl-PL" sz="1800" b="0" dirty="0" smtClean="0">
              <a:solidFill>
                <a:schemeClr val="tx1"/>
              </a:solidFill>
              <a:ea typeface="Calibri"/>
              <a:cs typeface="Arial" pitchFamily="34" charset="0"/>
            </a:endParaRPr>
          </a:p>
          <a:p>
            <a:pPr marL="285750" lvl="0" indent="-28575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pl-PL" sz="1800" b="0" dirty="0" smtClean="0">
                <a:solidFill>
                  <a:schemeClr val="tx1"/>
                </a:solidFill>
                <a:ea typeface="Calibri"/>
                <a:cs typeface="Arial" pitchFamily="34" charset="0"/>
              </a:rPr>
              <a:t>potwierdzenie osiągnięcia </a:t>
            </a:r>
            <a:r>
              <a:rPr lang="pl-PL" sz="1800" b="0" dirty="0">
                <a:solidFill>
                  <a:schemeClr val="tx1"/>
                </a:solidFill>
                <a:ea typeface="Calibri"/>
                <a:cs typeface="Arial" pitchFamily="34" charset="0"/>
              </a:rPr>
              <a:t>efektów realizacji </a:t>
            </a:r>
            <a:r>
              <a:rPr lang="pl-PL" sz="1800" b="0" dirty="0" smtClean="0">
                <a:solidFill>
                  <a:schemeClr val="tx1"/>
                </a:solidFill>
                <a:ea typeface="Calibri"/>
                <a:cs typeface="Arial" pitchFamily="34" charset="0"/>
              </a:rPr>
              <a:t>porozumienia</a:t>
            </a:r>
            <a:endParaRPr lang="pl-PL" sz="1800" b="0" dirty="0">
              <a:solidFill>
                <a:schemeClr val="tx1"/>
              </a:solidFill>
              <a:ea typeface="Calibri"/>
              <a:cs typeface="Arial" pitchFamily="34" charset="0"/>
            </a:endParaRPr>
          </a:p>
          <a:p>
            <a:pPr marL="285750" lvl="0" indent="-28575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pl-PL" sz="1800" b="0" dirty="0" smtClean="0">
                <a:solidFill>
                  <a:schemeClr val="tx1"/>
                </a:solidFill>
                <a:ea typeface="Calibri"/>
                <a:cs typeface="Arial" pitchFamily="34" charset="0"/>
              </a:rPr>
              <a:t>Zapewnienie i organizacja zasobów niezbędnych </a:t>
            </a:r>
            <a:r>
              <a:rPr lang="pl-PL" sz="1800" b="0" dirty="0">
                <a:solidFill>
                  <a:schemeClr val="tx1"/>
                </a:solidFill>
                <a:ea typeface="Calibri"/>
                <a:cs typeface="Arial" pitchFamily="34" charset="0"/>
              </a:rPr>
              <a:t>na </a:t>
            </a:r>
            <a:r>
              <a:rPr lang="pl-PL" sz="1800" b="0" dirty="0" smtClean="0">
                <a:solidFill>
                  <a:schemeClr val="tx1"/>
                </a:solidFill>
                <a:ea typeface="Calibri"/>
                <a:cs typeface="Arial" pitchFamily="34" charset="0"/>
              </a:rPr>
              <a:t>przygotowania </a:t>
            </a:r>
            <a:r>
              <a:rPr lang="pl-PL" sz="1800" b="0" dirty="0">
                <a:solidFill>
                  <a:schemeClr val="tx1"/>
                </a:solidFill>
                <a:ea typeface="Calibri"/>
                <a:cs typeface="Arial" pitchFamily="34" charset="0"/>
              </a:rPr>
              <a:t>i </a:t>
            </a:r>
            <a:r>
              <a:rPr lang="pl-PL" sz="1800" b="0" dirty="0" smtClean="0">
                <a:solidFill>
                  <a:schemeClr val="tx1"/>
                </a:solidFill>
                <a:ea typeface="Calibri"/>
                <a:cs typeface="Arial" pitchFamily="34" charset="0"/>
              </a:rPr>
              <a:t>nadzoru </a:t>
            </a:r>
            <a:r>
              <a:rPr lang="pl-PL" sz="1800" b="0" dirty="0">
                <a:solidFill>
                  <a:schemeClr val="tx1"/>
                </a:solidFill>
                <a:ea typeface="Calibri"/>
                <a:cs typeface="Arial" pitchFamily="34" charset="0"/>
              </a:rPr>
              <a:t>nad realizacją przedsięwzięć niskoemisyjnych oraz nad trwałością </a:t>
            </a:r>
            <a:r>
              <a:rPr lang="pl-PL" sz="1800" b="0" dirty="0" smtClean="0">
                <a:solidFill>
                  <a:schemeClr val="tx1"/>
                </a:solidFill>
                <a:ea typeface="Calibri"/>
                <a:cs typeface="Arial" pitchFamily="34" charset="0"/>
              </a:rPr>
              <a:t>inwestycji</a:t>
            </a:r>
            <a:endParaRPr lang="pl-PL" sz="1800" b="0" dirty="0">
              <a:solidFill>
                <a:schemeClr val="tx1"/>
              </a:solidFill>
              <a:ea typeface="Calibri"/>
              <a:cs typeface="Arial" pitchFamily="34" charset="0"/>
            </a:endParaRPr>
          </a:p>
          <a:p>
            <a:pPr lvl="0"/>
            <a:endParaRPr lang="pl-PL" dirty="0">
              <a:solidFill>
                <a:srgbClr val="FFFFFF">
                  <a:lumMod val="50000"/>
                </a:srgbClr>
              </a:solidFill>
            </a:endParaRPr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595" y="150138"/>
            <a:ext cx="2737341" cy="180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110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1"/>
          </p:nvPr>
        </p:nvSpPr>
        <p:spPr>
          <a:xfrm>
            <a:off x="2838496" y="956212"/>
            <a:ext cx="6845000" cy="628650"/>
          </a:xfrm>
        </p:spPr>
        <p:txBody>
          <a:bodyPr/>
          <a:lstStyle/>
          <a:p>
            <a:r>
              <a:rPr lang="pl-PL" sz="3200" b="1" dirty="0" smtClean="0"/>
              <a:t>wniosek o współfinansowanie (1)</a:t>
            </a:r>
            <a:endParaRPr lang="pl-PL" sz="3200" b="1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2"/>
          </p:nvPr>
        </p:nvSpPr>
        <p:spPr>
          <a:xfrm>
            <a:off x="473584" y="2027302"/>
            <a:ext cx="8505824" cy="4343400"/>
          </a:xfrm>
        </p:spPr>
        <p:txBody>
          <a:bodyPr/>
          <a:lstStyle/>
          <a:p>
            <a:pPr>
              <a:lnSpc>
                <a:spcPct val="107000"/>
              </a:lnSpc>
            </a:pPr>
            <a:r>
              <a:rPr lang="pl-PL" sz="1800" b="0" dirty="0" smtClean="0">
                <a:solidFill>
                  <a:schemeClr val="tx1"/>
                </a:solidFill>
              </a:rPr>
              <a:t>wniosek musi zawierać m.in. informację </a:t>
            </a:r>
            <a:r>
              <a:rPr lang="pl-PL" sz="1800" b="0" dirty="0">
                <a:solidFill>
                  <a:schemeClr val="tx1"/>
                </a:solidFill>
              </a:rPr>
              <a:t>dotyczącą</a:t>
            </a:r>
            <a:r>
              <a:rPr lang="pl-PL" sz="1800" b="0" dirty="0" smtClean="0">
                <a:solidFill>
                  <a:schemeClr val="tx1"/>
                </a:solidFill>
              </a:rPr>
              <a:t>:</a:t>
            </a:r>
          </a:p>
          <a:p>
            <a:pPr>
              <a:lnSpc>
                <a:spcPct val="107000"/>
              </a:lnSpc>
            </a:pPr>
            <a:endParaRPr lang="pl-PL" sz="1800" b="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r>
              <a:rPr lang="pl-PL" sz="1800" b="0" dirty="0">
                <a:solidFill>
                  <a:schemeClr val="tx1"/>
                </a:solidFill>
              </a:rPr>
              <a:t> </a:t>
            </a:r>
            <a:r>
              <a:rPr lang="pl-PL" sz="1800" b="0" dirty="0" smtClean="0">
                <a:solidFill>
                  <a:schemeClr val="tx1"/>
                </a:solidFill>
              </a:rPr>
              <a:t>- łącznej </a:t>
            </a:r>
            <a:r>
              <a:rPr lang="pl-PL" sz="1800" b="0" dirty="0">
                <a:solidFill>
                  <a:schemeClr val="tx1"/>
                </a:solidFill>
              </a:rPr>
              <a:t>liczby budynków mieszkalnych jednorodzinnych na obszarze </a:t>
            </a:r>
            <a:r>
              <a:rPr lang="pl-PL" sz="1800" b="0" dirty="0" smtClean="0">
                <a:solidFill>
                  <a:schemeClr val="tx1"/>
                </a:solidFill>
              </a:rPr>
              <a:t>gminy</a:t>
            </a:r>
          </a:p>
          <a:p>
            <a:pPr>
              <a:lnSpc>
                <a:spcPct val="100000"/>
              </a:lnSpc>
            </a:pPr>
            <a:endParaRPr lang="pl-PL" sz="1800" b="0" dirty="0">
              <a:solidFill>
                <a:schemeClr val="tx1"/>
              </a:solidFill>
            </a:endParaRPr>
          </a:p>
          <a:p>
            <a:pPr lvl="0">
              <a:lnSpc>
                <a:spcPct val="100000"/>
              </a:lnSpc>
            </a:pPr>
            <a:r>
              <a:rPr lang="pl-PL" sz="1800" b="0" dirty="0" smtClean="0">
                <a:solidFill>
                  <a:schemeClr val="tx1"/>
                </a:solidFill>
              </a:rPr>
              <a:t> - liczby </a:t>
            </a:r>
            <a:r>
              <a:rPr lang="pl-PL" sz="1800" b="0" dirty="0">
                <a:solidFill>
                  <a:schemeClr val="tx1"/>
                </a:solidFill>
              </a:rPr>
              <a:t>budynków mieszalnych jednorodzinnych na obszarze gminy, w których istnieją urządzenia lub systemy grzewcze niespełniające standardów </a:t>
            </a:r>
            <a:r>
              <a:rPr lang="pl-PL" sz="1800" b="0" dirty="0" smtClean="0">
                <a:solidFill>
                  <a:schemeClr val="tx1"/>
                </a:solidFill>
              </a:rPr>
              <a:t>niskoemisyjnych</a:t>
            </a:r>
          </a:p>
          <a:p>
            <a:pPr lvl="0">
              <a:lnSpc>
                <a:spcPct val="100000"/>
              </a:lnSpc>
            </a:pPr>
            <a:endParaRPr lang="pl-PL" sz="1800" b="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r>
              <a:rPr lang="pl-PL" sz="1800" b="0" dirty="0">
                <a:solidFill>
                  <a:schemeClr val="tx1"/>
                </a:solidFill>
              </a:rPr>
              <a:t> </a:t>
            </a:r>
            <a:r>
              <a:rPr lang="pl-PL" sz="1800" b="0" dirty="0" smtClean="0">
                <a:solidFill>
                  <a:schemeClr val="tx1"/>
                </a:solidFill>
              </a:rPr>
              <a:t>- liczby </a:t>
            </a:r>
            <a:r>
              <a:rPr lang="pl-PL" sz="1800" b="0" dirty="0">
                <a:solidFill>
                  <a:schemeClr val="tx1"/>
                </a:solidFill>
              </a:rPr>
              <a:t>przedsięwzięć niskoemisyjnych planowanych do realizacji w ramach </a:t>
            </a:r>
            <a:r>
              <a:rPr lang="pl-PL" sz="1800" b="0" dirty="0" smtClean="0">
                <a:solidFill>
                  <a:schemeClr val="tx1"/>
                </a:solidFill>
              </a:rPr>
              <a:t>porozumienia;</a:t>
            </a:r>
          </a:p>
          <a:p>
            <a:pPr>
              <a:lnSpc>
                <a:spcPct val="100000"/>
              </a:lnSpc>
            </a:pPr>
            <a:endParaRPr lang="pl-PL" sz="1800" b="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r>
              <a:rPr lang="pl-PL" sz="1800" b="0" dirty="0">
                <a:solidFill>
                  <a:schemeClr val="tx1"/>
                </a:solidFill>
              </a:rPr>
              <a:t> </a:t>
            </a:r>
            <a:r>
              <a:rPr lang="pl-PL" sz="1800" b="0" dirty="0" smtClean="0">
                <a:solidFill>
                  <a:schemeClr val="tx1"/>
                </a:solidFill>
              </a:rPr>
              <a:t>- szacowanej liczby beneficjentów i szacowanej liczby </a:t>
            </a:r>
            <a:r>
              <a:rPr lang="pl-PL" sz="1800" b="0" dirty="0">
                <a:solidFill>
                  <a:schemeClr val="tx1"/>
                </a:solidFill>
              </a:rPr>
              <a:t>przedsięwzięć </a:t>
            </a:r>
            <a:r>
              <a:rPr lang="pl-PL" sz="1800" b="0" dirty="0" smtClean="0">
                <a:solidFill>
                  <a:schemeClr val="tx1"/>
                </a:solidFill>
              </a:rPr>
              <a:t>niskoemisyjnych;</a:t>
            </a:r>
          </a:p>
          <a:p>
            <a:pPr>
              <a:lnSpc>
                <a:spcPct val="100000"/>
              </a:lnSpc>
            </a:pPr>
            <a:endParaRPr lang="pl-PL" sz="1800" b="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r>
              <a:rPr lang="pl-PL" sz="1800" b="0" dirty="0">
                <a:solidFill>
                  <a:schemeClr val="tx1"/>
                </a:solidFill>
              </a:rPr>
              <a:t> </a:t>
            </a:r>
            <a:r>
              <a:rPr lang="pl-PL" sz="1800" b="0" dirty="0" smtClean="0">
                <a:solidFill>
                  <a:schemeClr val="tx1"/>
                </a:solidFill>
              </a:rPr>
              <a:t>- szacowanego zmniejszenia </a:t>
            </a:r>
            <a:r>
              <a:rPr lang="pl-PL" sz="1800" b="0" dirty="0">
                <a:solidFill>
                  <a:schemeClr val="tx1"/>
                </a:solidFill>
              </a:rPr>
              <a:t>zapotrzebowania na ciepło grzewcze liczone łącznie dla wszystkich przedsięwzięć niskoemisyjnych objętych porozumieniem;</a:t>
            </a:r>
          </a:p>
          <a:p>
            <a:pPr>
              <a:lnSpc>
                <a:spcPct val="107000"/>
              </a:lnSpc>
            </a:pPr>
            <a:r>
              <a:rPr lang="pl-PL" sz="1800" dirty="0">
                <a:solidFill>
                  <a:schemeClr val="tx1"/>
                </a:solidFill>
              </a:rPr>
              <a:t> </a:t>
            </a:r>
          </a:p>
          <a:p>
            <a:pPr>
              <a:lnSpc>
                <a:spcPct val="107000"/>
              </a:lnSpc>
            </a:pPr>
            <a:r>
              <a:rPr lang="pl-PL" dirty="0"/>
              <a:t> </a:t>
            </a:r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595" y="150138"/>
            <a:ext cx="2737341" cy="180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320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1"/>
          </p:nvPr>
        </p:nvSpPr>
        <p:spPr>
          <a:xfrm>
            <a:off x="2929936" y="881917"/>
            <a:ext cx="6927296" cy="628650"/>
          </a:xfrm>
        </p:spPr>
        <p:txBody>
          <a:bodyPr/>
          <a:lstStyle/>
          <a:p>
            <a:r>
              <a:rPr lang="pl-PL" sz="3200" b="1" dirty="0" smtClean="0"/>
              <a:t>wniosek </a:t>
            </a:r>
            <a:r>
              <a:rPr lang="pl-PL" sz="3200" b="1" dirty="0"/>
              <a:t>o </a:t>
            </a:r>
            <a:r>
              <a:rPr lang="pl-PL" sz="3200" b="1" dirty="0" smtClean="0"/>
              <a:t>współfinansowanie (2)</a:t>
            </a:r>
            <a:endParaRPr lang="pl-PL" sz="3200" b="1" dirty="0"/>
          </a:p>
          <a:p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2"/>
          </p:nvPr>
        </p:nvSpPr>
        <p:spPr>
          <a:xfrm>
            <a:off x="548640" y="1885951"/>
            <a:ext cx="8709660" cy="4972050"/>
          </a:xfrm>
        </p:spPr>
        <p:txBody>
          <a:bodyPr/>
          <a:lstStyle/>
          <a:p>
            <a:pPr lvl="0">
              <a:lnSpc>
                <a:spcPct val="107000"/>
              </a:lnSpc>
            </a:pPr>
            <a:r>
              <a:rPr lang="pl-PL" sz="1600" b="0" dirty="0" smtClean="0">
                <a:solidFill>
                  <a:srgbClr val="2B2B2B"/>
                </a:solidFill>
              </a:rPr>
              <a:t>- koszty </a:t>
            </a:r>
            <a:r>
              <a:rPr lang="pl-PL" sz="1600" b="0" dirty="0">
                <a:solidFill>
                  <a:srgbClr val="2B2B2B"/>
                </a:solidFill>
              </a:rPr>
              <a:t>realizacji porozumienia, wraz z ich uzasadnieniem, na podstawie liczby przedsięwzięć </a:t>
            </a:r>
            <a:r>
              <a:rPr lang="pl-PL" sz="1600" b="0" dirty="0" smtClean="0">
                <a:solidFill>
                  <a:srgbClr val="2B2B2B"/>
                </a:solidFill>
              </a:rPr>
              <a:t>niskoemisyjnych, przy </a:t>
            </a:r>
            <a:r>
              <a:rPr lang="pl-PL" sz="1600" b="0" dirty="0">
                <a:solidFill>
                  <a:srgbClr val="2B2B2B"/>
                </a:solidFill>
              </a:rPr>
              <a:t>czym średni koszt realizacji </a:t>
            </a:r>
            <a:r>
              <a:rPr lang="pl-PL" sz="1600" b="0" dirty="0" smtClean="0">
                <a:solidFill>
                  <a:srgbClr val="2B2B2B"/>
                </a:solidFill>
              </a:rPr>
              <a:t>przedsięwzięcia </a:t>
            </a:r>
            <a:r>
              <a:rPr lang="pl-PL" sz="1600" b="0" dirty="0">
                <a:solidFill>
                  <a:srgbClr val="2B2B2B"/>
                </a:solidFill>
              </a:rPr>
              <a:t>nie może przekroczyć kwoty </a:t>
            </a:r>
            <a:r>
              <a:rPr lang="pl-PL" sz="1600" b="0" dirty="0" smtClean="0">
                <a:solidFill>
                  <a:srgbClr val="2B2B2B"/>
                </a:solidFill>
              </a:rPr>
              <a:t>53 000 </a:t>
            </a:r>
            <a:r>
              <a:rPr lang="pl-PL" sz="1600" b="0" dirty="0" smtClean="0">
                <a:solidFill>
                  <a:srgbClr val="2B2B2B"/>
                </a:solidFill>
              </a:rPr>
              <a:t>zł</a:t>
            </a:r>
          </a:p>
          <a:p>
            <a:pPr lvl="0">
              <a:lnSpc>
                <a:spcPct val="107000"/>
              </a:lnSpc>
            </a:pPr>
            <a:endParaRPr lang="pl-PL" sz="1600" b="0" dirty="0" smtClean="0">
              <a:solidFill>
                <a:srgbClr val="2B2B2B"/>
              </a:solidFill>
            </a:endParaRPr>
          </a:p>
          <a:p>
            <a:pPr lvl="0">
              <a:lnSpc>
                <a:spcPct val="107000"/>
              </a:lnSpc>
            </a:pPr>
            <a:r>
              <a:rPr lang="pl-PL" sz="1600" b="0" dirty="0" smtClean="0">
                <a:solidFill>
                  <a:srgbClr val="2B2B2B"/>
                </a:solidFill>
              </a:rPr>
              <a:t>- harmonogram </a:t>
            </a:r>
            <a:r>
              <a:rPr lang="pl-PL" sz="1600" b="0" dirty="0">
                <a:solidFill>
                  <a:srgbClr val="2B2B2B"/>
                </a:solidFill>
              </a:rPr>
              <a:t>rzeczowo-finansowy realizacji porozumienia w układzie </a:t>
            </a:r>
            <a:r>
              <a:rPr lang="pl-PL" sz="1600" b="0" dirty="0" smtClean="0">
                <a:solidFill>
                  <a:srgbClr val="2B2B2B"/>
                </a:solidFill>
              </a:rPr>
              <a:t>kwartalnym</a:t>
            </a:r>
            <a:endParaRPr lang="pl-PL" sz="1600" b="0" dirty="0">
              <a:solidFill>
                <a:srgbClr val="2B2B2B"/>
              </a:solidFill>
            </a:endParaRPr>
          </a:p>
          <a:p>
            <a:pPr lvl="0">
              <a:lnSpc>
                <a:spcPct val="107000"/>
              </a:lnSpc>
            </a:pPr>
            <a:endParaRPr lang="pl-PL" sz="1600" b="0" dirty="0">
              <a:solidFill>
                <a:srgbClr val="2B2B2B"/>
              </a:solidFill>
            </a:endParaRPr>
          </a:p>
          <a:p>
            <a:pPr lvl="0">
              <a:lnSpc>
                <a:spcPct val="107000"/>
              </a:lnSpc>
            </a:pPr>
            <a:r>
              <a:rPr lang="pl-PL" sz="1600" b="0" dirty="0" smtClean="0">
                <a:solidFill>
                  <a:srgbClr val="2B2B2B"/>
                </a:solidFill>
              </a:rPr>
              <a:t>- określenie </a:t>
            </a:r>
            <a:r>
              <a:rPr lang="pl-PL" sz="1600" b="0" dirty="0">
                <a:solidFill>
                  <a:srgbClr val="2B2B2B"/>
                </a:solidFill>
              </a:rPr>
              <a:t>sposobu zapewnienia przez gminę prawidłowości realizacji </a:t>
            </a:r>
            <a:r>
              <a:rPr lang="pl-PL" sz="1600" b="0" dirty="0" smtClean="0">
                <a:solidFill>
                  <a:srgbClr val="2B2B2B"/>
                </a:solidFill>
              </a:rPr>
              <a:t>porozumienia</a:t>
            </a:r>
            <a:br>
              <a:rPr lang="pl-PL" sz="1600" b="0" dirty="0" smtClean="0">
                <a:solidFill>
                  <a:srgbClr val="2B2B2B"/>
                </a:solidFill>
              </a:rPr>
            </a:br>
            <a:r>
              <a:rPr lang="pl-PL" sz="1600" b="0" dirty="0" smtClean="0">
                <a:solidFill>
                  <a:srgbClr val="2B2B2B"/>
                </a:solidFill>
              </a:rPr>
              <a:t> </a:t>
            </a:r>
            <a:r>
              <a:rPr lang="pl-PL" sz="1600" b="0" dirty="0">
                <a:solidFill>
                  <a:srgbClr val="2B2B2B"/>
                </a:solidFill>
              </a:rPr>
              <a:t>i utrzymania jego </a:t>
            </a:r>
            <a:r>
              <a:rPr lang="pl-PL" sz="1600" b="0" dirty="0" smtClean="0">
                <a:solidFill>
                  <a:srgbClr val="2B2B2B"/>
                </a:solidFill>
              </a:rPr>
              <a:t>efektów</a:t>
            </a:r>
            <a:endParaRPr lang="pl-PL" sz="1600" b="0" dirty="0">
              <a:solidFill>
                <a:srgbClr val="2B2B2B"/>
              </a:solidFill>
            </a:endParaRPr>
          </a:p>
          <a:p>
            <a:pPr lvl="0">
              <a:lnSpc>
                <a:spcPct val="107000"/>
              </a:lnSpc>
            </a:pPr>
            <a:endParaRPr lang="pl-PL" sz="1600" b="0" dirty="0">
              <a:solidFill>
                <a:srgbClr val="2B2B2B"/>
              </a:solidFill>
            </a:endParaRPr>
          </a:p>
          <a:p>
            <a:pPr lvl="0">
              <a:lnSpc>
                <a:spcPct val="107000"/>
              </a:lnSpc>
            </a:pPr>
            <a:r>
              <a:rPr lang="pl-PL" sz="1600" b="0" dirty="0" smtClean="0">
                <a:solidFill>
                  <a:srgbClr val="2B2B2B"/>
                </a:solidFill>
              </a:rPr>
              <a:t>- zobowiązanie </a:t>
            </a:r>
            <a:r>
              <a:rPr lang="pl-PL" sz="1600" b="0" dirty="0">
                <a:solidFill>
                  <a:srgbClr val="2B2B2B"/>
                </a:solidFill>
              </a:rPr>
              <a:t>do zabezpieczenia w budżecie gminy środków finansowych </a:t>
            </a:r>
            <a:r>
              <a:rPr lang="pl-PL" sz="1600" b="0" dirty="0" smtClean="0">
                <a:solidFill>
                  <a:srgbClr val="2B2B2B"/>
                </a:solidFill>
              </a:rPr>
              <a:t>pochodzących</a:t>
            </a:r>
            <a:br>
              <a:rPr lang="pl-PL" sz="1600" b="0" dirty="0" smtClean="0">
                <a:solidFill>
                  <a:srgbClr val="2B2B2B"/>
                </a:solidFill>
              </a:rPr>
            </a:br>
            <a:r>
              <a:rPr lang="pl-PL" sz="1600" b="0" dirty="0" smtClean="0">
                <a:solidFill>
                  <a:srgbClr val="2B2B2B"/>
                </a:solidFill>
              </a:rPr>
              <a:t> </a:t>
            </a:r>
            <a:r>
              <a:rPr lang="pl-PL" sz="1600" b="0" dirty="0">
                <a:solidFill>
                  <a:srgbClr val="2B2B2B"/>
                </a:solidFill>
              </a:rPr>
              <a:t>z dochodów własnych lub ze środków, o których mowa </a:t>
            </a:r>
            <a:r>
              <a:rPr lang="pl-PL" sz="1600" b="0" dirty="0" smtClean="0">
                <a:solidFill>
                  <a:srgbClr val="2B2B2B"/>
                </a:solidFill>
              </a:rPr>
              <a:t>w art.5 </a:t>
            </a:r>
            <a:r>
              <a:rPr lang="pl-PL" sz="1600" b="0" dirty="0">
                <a:solidFill>
                  <a:srgbClr val="2B2B2B"/>
                </a:solidFill>
              </a:rPr>
              <a:t>ust.1 pkt 2 ustawy z dnia </a:t>
            </a:r>
            <a:r>
              <a:rPr lang="pl-PL" sz="1600" b="0" dirty="0" smtClean="0">
                <a:solidFill>
                  <a:srgbClr val="2B2B2B"/>
                </a:solidFill>
              </a:rPr>
              <a:t>27 sierpnia </a:t>
            </a:r>
            <a:r>
              <a:rPr lang="pl-PL" sz="1600" b="0" dirty="0">
                <a:solidFill>
                  <a:srgbClr val="2B2B2B"/>
                </a:solidFill>
              </a:rPr>
              <a:t>2009 r. o finansach </a:t>
            </a:r>
            <a:r>
              <a:rPr lang="pl-PL" sz="1600" b="0" dirty="0" smtClean="0">
                <a:solidFill>
                  <a:srgbClr val="2B2B2B"/>
                </a:solidFill>
              </a:rPr>
              <a:t>publicznych</a:t>
            </a:r>
            <a:endParaRPr lang="pl-PL" sz="1600" b="0" dirty="0">
              <a:solidFill>
                <a:srgbClr val="2B2B2B"/>
              </a:solidFill>
            </a:endParaRPr>
          </a:p>
          <a:p>
            <a:pPr lvl="0">
              <a:lnSpc>
                <a:spcPct val="107000"/>
              </a:lnSpc>
            </a:pPr>
            <a:endParaRPr lang="pl-PL" sz="1600" b="0" dirty="0">
              <a:solidFill>
                <a:srgbClr val="2B2B2B"/>
              </a:solidFill>
            </a:endParaRPr>
          </a:p>
          <a:p>
            <a:pPr lvl="0">
              <a:lnSpc>
                <a:spcPct val="107000"/>
              </a:lnSpc>
            </a:pPr>
            <a:r>
              <a:rPr lang="pl-PL" sz="1600" b="0" dirty="0" smtClean="0">
                <a:solidFill>
                  <a:srgbClr val="2B2B2B"/>
                </a:solidFill>
              </a:rPr>
              <a:t>- informacje </a:t>
            </a:r>
            <a:r>
              <a:rPr lang="pl-PL" sz="1600" b="0" dirty="0">
                <a:solidFill>
                  <a:srgbClr val="2B2B2B"/>
                </a:solidFill>
              </a:rPr>
              <a:t>o stopniu zanieczyszczenia powietrza w </a:t>
            </a:r>
            <a:r>
              <a:rPr lang="pl-PL" sz="1600" b="0" dirty="0" smtClean="0">
                <a:solidFill>
                  <a:srgbClr val="2B2B2B"/>
                </a:solidFill>
              </a:rPr>
              <a:t>gminie</a:t>
            </a:r>
            <a:endParaRPr lang="pl-PL" sz="1600" b="0" dirty="0">
              <a:solidFill>
                <a:srgbClr val="2B2B2B"/>
              </a:solidFill>
            </a:endParaRPr>
          </a:p>
          <a:p>
            <a:pPr lvl="0">
              <a:lnSpc>
                <a:spcPct val="107000"/>
              </a:lnSpc>
            </a:pPr>
            <a:endParaRPr lang="pl-PL" sz="1600" b="0" dirty="0">
              <a:solidFill>
                <a:srgbClr val="2B2B2B"/>
              </a:solidFill>
            </a:endParaRPr>
          </a:p>
          <a:p>
            <a:pPr lvl="0">
              <a:lnSpc>
                <a:spcPct val="107000"/>
              </a:lnSpc>
            </a:pPr>
            <a:r>
              <a:rPr lang="pl-PL" sz="1600" b="0" dirty="0" smtClean="0">
                <a:solidFill>
                  <a:srgbClr val="2B2B2B"/>
                </a:solidFill>
              </a:rPr>
              <a:t>- spodziewane </a:t>
            </a:r>
            <a:r>
              <a:rPr lang="pl-PL" sz="1600" b="0" dirty="0">
                <a:solidFill>
                  <a:srgbClr val="2B2B2B"/>
                </a:solidFill>
              </a:rPr>
              <a:t>korzyści z realizacji przedsięwzięć niskoemisyjnych w stosunku do kosztów realizacji tych </a:t>
            </a:r>
            <a:r>
              <a:rPr lang="pl-PL" sz="1600" b="0" dirty="0" smtClean="0">
                <a:solidFill>
                  <a:srgbClr val="2B2B2B"/>
                </a:solidFill>
              </a:rPr>
              <a:t>przedsięwzięć</a:t>
            </a:r>
            <a:endParaRPr lang="pl-PL" sz="1600" b="0" dirty="0">
              <a:solidFill>
                <a:srgbClr val="2B2B2B"/>
              </a:solidFill>
            </a:endParaRPr>
          </a:p>
          <a:p>
            <a:pPr lvl="0">
              <a:lnSpc>
                <a:spcPct val="107000"/>
              </a:lnSpc>
            </a:pPr>
            <a:endParaRPr lang="pl-PL" sz="1600" dirty="0">
              <a:solidFill>
                <a:srgbClr val="2B2B2B"/>
              </a:solidFill>
            </a:endParaRPr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595" y="150138"/>
            <a:ext cx="2737341" cy="180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350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1"/>
          <p:cNvSpPr txBox="1">
            <a:spLocks/>
          </p:cNvSpPr>
          <p:nvPr/>
        </p:nvSpPr>
        <p:spPr>
          <a:xfrm>
            <a:off x="2798618" y="786942"/>
            <a:ext cx="6714836" cy="84131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3200" b="1" dirty="0" smtClean="0"/>
              <a:t>warunki uczestnictwa dla beneficjenta – osoby fizycznej (</a:t>
            </a:r>
            <a:r>
              <a:rPr lang="pl-PL" sz="3200" b="1" dirty="0"/>
              <a:t>1)</a:t>
            </a:r>
          </a:p>
          <a:p>
            <a:pPr algn="ctr"/>
            <a:endParaRPr lang="pl-PL" sz="3200" b="1" dirty="0" smtClean="0"/>
          </a:p>
          <a:p>
            <a:endParaRPr lang="pl-PL" dirty="0"/>
          </a:p>
        </p:txBody>
      </p:sp>
      <p:sp>
        <p:nvSpPr>
          <p:cNvPr id="5" name="Symbol zastępczy tekstu 2"/>
          <p:cNvSpPr txBox="1">
            <a:spLocks/>
          </p:cNvSpPr>
          <p:nvPr/>
        </p:nvSpPr>
        <p:spPr>
          <a:xfrm>
            <a:off x="1423393" y="1834869"/>
            <a:ext cx="7653806" cy="854118"/>
          </a:xfrm>
          <a:prstGeom prst="rect">
            <a:avLst/>
          </a:prstGeom>
        </p:spPr>
        <p:txBody>
          <a:bodyPr numCol="1" spcCol="720000"/>
          <a:lstStyle>
            <a:lvl1pPr marL="0" indent="0" algn="just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1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endParaRPr lang="pl-PL" sz="1800" dirty="0">
              <a:solidFill>
                <a:schemeClr val="tx1"/>
              </a:solidFill>
              <a:cs typeface="Calibri" panose="020F0502020204030204" pitchFamily="34" charset="0"/>
            </a:endParaRPr>
          </a:p>
          <a:p>
            <a:endParaRPr lang="pl-PL" sz="1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15000"/>
              </a:lnSpc>
              <a:buClr>
                <a:srgbClr val="002060"/>
              </a:buClr>
              <a:buFont typeface="Wingdings" panose="05000000000000000000" pitchFamily="2" charset="2"/>
              <a:buChar char="Ø"/>
            </a:pPr>
            <a:endParaRPr lang="pl-PL" sz="1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pl-PL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859908" y="2784751"/>
            <a:ext cx="74337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pl-PL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011"/>
            <a:ext cx="2737341" cy="1804572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196596" y="2261928"/>
            <a:ext cx="939915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dirty="0"/>
              <a:t>Gmina może zawrzeć umowę o realizację przedsięwzięcia niskoemisyjnego wyłącznie </a:t>
            </a:r>
            <a:endParaRPr lang="pl-PL" dirty="0" smtClean="0"/>
          </a:p>
          <a:p>
            <a:pPr algn="just"/>
            <a:r>
              <a:rPr lang="pl-PL" dirty="0" smtClean="0"/>
              <a:t>z </a:t>
            </a:r>
            <a:r>
              <a:rPr lang="pl-PL" dirty="0"/>
              <a:t>osobą, która złożyła wniosek o zawarcie umowy </a:t>
            </a:r>
            <a:r>
              <a:rPr lang="pl-PL" dirty="0" smtClean="0"/>
              <a:t>na </a:t>
            </a:r>
            <a:r>
              <a:rPr lang="pl-PL" dirty="0"/>
              <a:t>realizację </a:t>
            </a:r>
            <a:r>
              <a:rPr lang="pl-PL" dirty="0" smtClean="0"/>
              <a:t>przedsięwzięcia niskoemisyjnego </a:t>
            </a:r>
            <a:r>
              <a:rPr lang="pl-PL" dirty="0"/>
              <a:t>oraz łącznie spełnia następujące </a:t>
            </a:r>
            <a:r>
              <a:rPr lang="pl-PL" dirty="0" smtClean="0"/>
              <a:t>warunki:</a:t>
            </a:r>
          </a:p>
          <a:p>
            <a:pPr algn="just"/>
            <a:endParaRPr lang="pl-PL" dirty="0" smtClean="0"/>
          </a:p>
          <a:p>
            <a:pPr lvl="0"/>
            <a:r>
              <a:rPr lang="pl-PL" dirty="0" smtClean="0"/>
              <a:t>- jest </a:t>
            </a:r>
            <a:r>
              <a:rPr lang="pl-PL" dirty="0"/>
              <a:t>właścicielem lub współwłaścicielem </a:t>
            </a:r>
            <a:r>
              <a:rPr lang="pl-PL" dirty="0" smtClean="0"/>
              <a:t>całości </a:t>
            </a:r>
            <a:r>
              <a:rPr lang="pl-PL" dirty="0"/>
              <a:t>lub części budynku mieszkalnego jednorodzinnego lub lokalu, </a:t>
            </a:r>
            <a:r>
              <a:rPr lang="pl-PL" dirty="0" smtClean="0"/>
              <a:t>w </a:t>
            </a:r>
            <a:r>
              <a:rPr lang="pl-PL" dirty="0"/>
              <a:t>którym jest realizowane przedsięwzięcie niskoemisyjne, przy czym udział tej osoby lub zakres jej współposiadania nie może być mniejszy niż </a:t>
            </a:r>
            <a:r>
              <a:rPr lang="pl-PL" dirty="0" smtClean="0"/>
              <a:t>połowa </a:t>
            </a:r>
          </a:p>
          <a:p>
            <a:pPr lvl="0"/>
            <a:endParaRPr lang="pl-PL" dirty="0"/>
          </a:p>
          <a:p>
            <a:pPr lvl="0"/>
            <a:r>
              <a:rPr lang="pl-PL" dirty="0" smtClean="0"/>
              <a:t>- jest </a:t>
            </a:r>
            <a:r>
              <a:rPr lang="pl-PL" dirty="0"/>
              <a:t>członkiem gospodarstwa domowego, w którym przeciętny miesięczny dochód, w rozumieniu ustawy z dnia 28 listopada 2003 r. oświadczeniach rodzinnych (Dz.U. z2020r. poz.111), na jednego członka gospodarstwa domowego nie przekracza 175% kwoty najniższej emerytury w gospodarstwie jednoosobowym i 125% tej kwoty w gospodarstwie wieloosobowym, oraz złożyła oświadczenie, w którym określiła liczbę osób w gospodarstwie </a:t>
            </a:r>
            <a:r>
              <a:rPr lang="pl-PL" dirty="0" smtClean="0"/>
              <a:t>domowym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08150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1"/>
          </p:nvPr>
        </p:nvSpPr>
        <p:spPr>
          <a:xfrm>
            <a:off x="2912784" y="739042"/>
            <a:ext cx="6606120" cy="628650"/>
          </a:xfrm>
        </p:spPr>
        <p:txBody>
          <a:bodyPr/>
          <a:lstStyle/>
          <a:p>
            <a:r>
              <a:rPr lang="pl-PL" sz="3200" b="1" dirty="0" smtClean="0"/>
              <a:t>warunki </a:t>
            </a:r>
            <a:r>
              <a:rPr lang="pl-PL" sz="3200" b="1" dirty="0"/>
              <a:t>uczestnictwa dla beneficjenta – osoby </a:t>
            </a:r>
            <a:r>
              <a:rPr lang="pl-PL" sz="3200" b="1" dirty="0" smtClean="0"/>
              <a:t>fizycznej (2)</a:t>
            </a:r>
            <a:endParaRPr lang="pl-PL" sz="3200" b="1" dirty="0"/>
          </a:p>
          <a:p>
            <a:endParaRPr lang="pl-PL" sz="3200" b="1" dirty="0"/>
          </a:p>
          <a:p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2"/>
          </p:nvPr>
        </p:nvSpPr>
        <p:spPr>
          <a:xfrm>
            <a:off x="197739" y="2588870"/>
            <a:ext cx="8882253" cy="4753762"/>
          </a:xfrm>
        </p:spPr>
        <p:txBody>
          <a:bodyPr/>
          <a:lstStyle/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pl-PL" sz="1800" b="0" dirty="0" smtClean="0">
                <a:solidFill>
                  <a:schemeClr val="tx1"/>
                </a:solidFill>
              </a:rPr>
              <a:t>posiada </a:t>
            </a:r>
            <a:r>
              <a:rPr lang="pl-PL" sz="1800" b="0" dirty="0">
                <a:solidFill>
                  <a:schemeClr val="tx1"/>
                </a:solidFill>
              </a:rPr>
              <a:t>łącznie środki własne oraz zasoby majątkowe, o których mowa w </a:t>
            </a:r>
            <a:endParaRPr lang="pl-PL" sz="1800" b="0" dirty="0" smtClean="0">
              <a:solidFill>
                <a:schemeClr val="tx1"/>
              </a:solidFill>
            </a:endParaRP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pl-PL" sz="1800" b="0" dirty="0" smtClean="0">
                <a:solidFill>
                  <a:schemeClr val="tx1"/>
                </a:solidFill>
              </a:rPr>
              <a:t>ustawie </a:t>
            </a:r>
            <a:r>
              <a:rPr lang="pl-PL" sz="1800" b="0" dirty="0">
                <a:solidFill>
                  <a:schemeClr val="tx1"/>
                </a:solidFill>
              </a:rPr>
              <a:t>z dnia </a:t>
            </a:r>
            <a:r>
              <a:rPr lang="pl-PL" sz="1800" b="0" dirty="0" smtClean="0">
                <a:solidFill>
                  <a:schemeClr val="tx1"/>
                </a:solidFill>
              </a:rPr>
              <a:t>21 czerwca 2001 r</a:t>
            </a:r>
            <a:r>
              <a:rPr lang="pl-PL" sz="1800" b="0" dirty="0">
                <a:solidFill>
                  <a:schemeClr val="tx1"/>
                </a:solidFill>
              </a:rPr>
              <a:t>. o dodatkach </a:t>
            </a:r>
            <a:r>
              <a:rPr lang="pl-PL" sz="1800" b="0" dirty="0" smtClean="0">
                <a:solidFill>
                  <a:schemeClr val="tx1"/>
                </a:solidFill>
              </a:rPr>
              <a:t>mieszkaniowych, </a:t>
            </a:r>
            <a:r>
              <a:rPr lang="pl-PL" sz="1800" b="0" dirty="0">
                <a:solidFill>
                  <a:schemeClr val="tx1"/>
                </a:solidFill>
              </a:rPr>
              <a:t>nieprzekraczające kwoty 53 000 zł, z wyłączeniem: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pl-PL" sz="1800" b="0" dirty="0" smtClean="0">
                <a:solidFill>
                  <a:schemeClr val="tx1"/>
                </a:solidFill>
              </a:rPr>
              <a:t>    a) wartości </a:t>
            </a:r>
            <a:r>
              <a:rPr lang="pl-PL" sz="1800" b="0" dirty="0">
                <a:solidFill>
                  <a:schemeClr val="tx1"/>
                </a:solidFill>
              </a:rPr>
              <a:t>budynku będącego przedmiotem przedsięwzięcia </a:t>
            </a:r>
            <a:r>
              <a:rPr lang="pl-PL" sz="1800" b="0" dirty="0" smtClean="0">
                <a:solidFill>
                  <a:schemeClr val="tx1"/>
                </a:solidFill>
              </a:rPr>
              <a:t>niskoemisyjnego</a:t>
            </a:r>
          </a:p>
          <a:p>
            <a:pPr marL="914400" lvl="1">
              <a:lnSpc>
                <a:spcPct val="100000"/>
              </a:lnSpc>
              <a:buAutoNum type="alphaLcParenR" startAt="2"/>
            </a:pPr>
            <a:r>
              <a:rPr lang="pl-PL" sz="1800" b="0" dirty="0" smtClean="0">
                <a:solidFill>
                  <a:schemeClr val="tx1"/>
                </a:solidFill>
              </a:rPr>
              <a:t>nieruchomości gruntowych związanych odpowiednio z tym budynkiem lub tym lokalem</a:t>
            </a:r>
          </a:p>
          <a:p>
            <a:pPr>
              <a:lnSpc>
                <a:spcPct val="100000"/>
              </a:lnSpc>
            </a:pPr>
            <a:endParaRPr lang="pl-PL" sz="1800" b="0" dirty="0" smtClean="0">
              <a:solidFill>
                <a:schemeClr val="tx1"/>
              </a:solidFill>
            </a:endParaRP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pl-PL" sz="1800" b="0" dirty="0" smtClean="0">
                <a:solidFill>
                  <a:schemeClr val="tx1"/>
                </a:solidFill>
              </a:rPr>
              <a:t>złożyła </a:t>
            </a:r>
            <a:r>
              <a:rPr lang="pl-PL" sz="1800" b="0" dirty="0">
                <a:solidFill>
                  <a:schemeClr val="tx1"/>
                </a:solidFill>
              </a:rPr>
              <a:t>oświadczenie zawierające informacje o środkach i zasobach </a:t>
            </a:r>
            <a:r>
              <a:rPr lang="pl-PL" sz="1800" b="0" dirty="0" smtClean="0">
                <a:solidFill>
                  <a:schemeClr val="tx1"/>
                </a:solidFill>
              </a:rPr>
              <a:t>majątkowych, </a:t>
            </a:r>
            <a:r>
              <a:rPr lang="pl-PL" sz="1800" b="0" dirty="0">
                <a:solidFill>
                  <a:schemeClr val="tx1"/>
                </a:solidFill>
              </a:rPr>
              <a:t>zgodnie ze wzorem określonym w przepisach wydanych na podstawie </a:t>
            </a:r>
            <a:r>
              <a:rPr lang="pl-PL" sz="1800" b="0" dirty="0" smtClean="0">
                <a:solidFill>
                  <a:schemeClr val="tx1"/>
                </a:solidFill>
              </a:rPr>
              <a:t>rozporządzenia</a:t>
            </a:r>
          </a:p>
          <a:p>
            <a:pPr>
              <a:lnSpc>
                <a:spcPct val="100000"/>
              </a:lnSpc>
            </a:pPr>
            <a:endParaRPr lang="pl-PL" sz="1800" b="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r>
              <a:rPr lang="pl-PL" sz="1800" b="0" dirty="0" smtClean="0">
                <a:solidFill>
                  <a:schemeClr val="tx1"/>
                </a:solidFill>
              </a:rPr>
              <a:t>- faktycznie </a:t>
            </a:r>
            <a:r>
              <a:rPr lang="pl-PL" sz="1800" b="0" dirty="0">
                <a:solidFill>
                  <a:schemeClr val="tx1"/>
                </a:solidFill>
              </a:rPr>
              <a:t>zamieszkuje w </a:t>
            </a:r>
            <a:r>
              <a:rPr lang="pl-PL" sz="1800" b="0" dirty="0" smtClean="0">
                <a:solidFill>
                  <a:schemeClr val="tx1"/>
                </a:solidFill>
              </a:rPr>
              <a:t>budynku</a:t>
            </a:r>
            <a:endParaRPr lang="pl-PL" sz="1800" b="0" dirty="0">
              <a:solidFill>
                <a:schemeClr val="tx1"/>
              </a:solidFill>
            </a:endParaRPr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737341" cy="180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286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1"/>
          </p:nvPr>
        </p:nvSpPr>
        <p:spPr>
          <a:xfrm>
            <a:off x="2604936" y="617972"/>
            <a:ext cx="6612216" cy="628650"/>
          </a:xfrm>
        </p:spPr>
        <p:txBody>
          <a:bodyPr/>
          <a:lstStyle/>
          <a:p>
            <a:r>
              <a:rPr lang="pl-PL" sz="3200" b="1" dirty="0" smtClean="0"/>
              <a:t>warunki </a:t>
            </a:r>
            <a:r>
              <a:rPr lang="pl-PL" sz="3200" b="1" dirty="0"/>
              <a:t>uczestnictwa dla beneficjenta – osoby </a:t>
            </a:r>
            <a:r>
              <a:rPr lang="pl-PL" sz="3200" b="1" dirty="0" smtClean="0"/>
              <a:t>fizycznej (3)</a:t>
            </a:r>
            <a:endParaRPr lang="pl-PL" sz="3200" b="1" dirty="0"/>
          </a:p>
          <a:p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2"/>
          </p:nvPr>
        </p:nvSpPr>
        <p:spPr>
          <a:xfrm>
            <a:off x="104775" y="1647825"/>
            <a:ext cx="8943975" cy="5210175"/>
          </a:xfrm>
        </p:spPr>
        <p:txBody>
          <a:bodyPr/>
          <a:lstStyle/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pl-PL" sz="1800" b="0" dirty="0" smtClean="0">
                <a:solidFill>
                  <a:schemeClr val="tx1"/>
                </a:solidFill>
              </a:rPr>
              <a:t>wyrazi </a:t>
            </a:r>
            <a:r>
              <a:rPr lang="pl-PL" sz="1800" b="0" dirty="0">
                <a:solidFill>
                  <a:schemeClr val="tx1"/>
                </a:solidFill>
              </a:rPr>
              <a:t>zgodę na udostępnienie </a:t>
            </a:r>
            <a:r>
              <a:rPr lang="pl-PL" sz="1800" b="0" dirty="0" smtClean="0">
                <a:solidFill>
                  <a:schemeClr val="tx1"/>
                </a:solidFill>
              </a:rPr>
              <a:t>budynku </a:t>
            </a:r>
            <a:r>
              <a:rPr lang="pl-PL" sz="1800" b="0" dirty="0">
                <a:solidFill>
                  <a:schemeClr val="tx1"/>
                </a:solidFill>
              </a:rPr>
              <a:t>w celu realizacji przedsięwzięcia </a:t>
            </a:r>
            <a:r>
              <a:rPr lang="pl-PL" sz="1800" b="0" dirty="0" smtClean="0">
                <a:solidFill>
                  <a:schemeClr val="tx1"/>
                </a:solidFill>
              </a:rPr>
              <a:t>niskoemisyjnego</a:t>
            </a:r>
          </a:p>
          <a:p>
            <a:pPr>
              <a:lnSpc>
                <a:spcPct val="100000"/>
              </a:lnSpc>
            </a:pPr>
            <a:endParaRPr lang="pl-PL" sz="1800" b="0" dirty="0">
              <a:solidFill>
                <a:schemeClr val="tx1"/>
              </a:solidFill>
            </a:endParaRP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pl-PL" sz="1800" b="0" dirty="0" smtClean="0">
                <a:solidFill>
                  <a:schemeClr val="tx1"/>
                </a:solidFill>
              </a:rPr>
              <a:t>wyrazi </a:t>
            </a:r>
            <a:r>
              <a:rPr lang="pl-PL" sz="1800" b="0" dirty="0">
                <a:solidFill>
                  <a:schemeClr val="tx1"/>
                </a:solidFill>
              </a:rPr>
              <a:t>zgodę na udostępnienie </a:t>
            </a:r>
            <a:r>
              <a:rPr lang="pl-PL" sz="1800" b="0" dirty="0" smtClean="0">
                <a:solidFill>
                  <a:schemeClr val="tx1"/>
                </a:solidFill>
              </a:rPr>
              <a:t>budynku, </a:t>
            </a:r>
            <a:r>
              <a:rPr lang="pl-PL" sz="1800" b="0" dirty="0">
                <a:solidFill>
                  <a:schemeClr val="tx1"/>
                </a:solidFill>
              </a:rPr>
              <a:t>w celu przeprowadzenia </a:t>
            </a:r>
            <a:r>
              <a:rPr lang="pl-PL" sz="1800" b="0" dirty="0" smtClean="0">
                <a:solidFill>
                  <a:schemeClr val="tx1"/>
                </a:solidFill>
              </a:rPr>
              <a:t>weryfikacji</a:t>
            </a:r>
          </a:p>
          <a:p>
            <a:pPr>
              <a:lnSpc>
                <a:spcPct val="100000"/>
              </a:lnSpc>
            </a:pPr>
            <a:endParaRPr lang="pl-PL" sz="1800" b="0" dirty="0">
              <a:solidFill>
                <a:schemeClr val="tx1"/>
              </a:solidFill>
            </a:endParaRP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pl-PL" sz="1800" b="0" dirty="0" smtClean="0">
                <a:solidFill>
                  <a:schemeClr val="tx1"/>
                </a:solidFill>
              </a:rPr>
              <a:t>złoży </a:t>
            </a:r>
            <a:r>
              <a:rPr lang="pl-PL" sz="1800" b="0" dirty="0">
                <a:solidFill>
                  <a:schemeClr val="tx1"/>
                </a:solidFill>
              </a:rPr>
              <a:t>oświadczenie w formie aktu notarialnego o poddaniu się egzekucji wprost z tego aktu lub podpisze weksel własny in blanco z zastrzeżeniem „bez protestu” wraz z deklaracją wekslową, w przypadku powstania obowiązku zwrotu kosztów przedsięwzięcia </a:t>
            </a:r>
            <a:r>
              <a:rPr lang="pl-PL" sz="1800" b="0" dirty="0" smtClean="0">
                <a:solidFill>
                  <a:schemeClr val="tx1"/>
                </a:solidFill>
              </a:rPr>
              <a:t>niskoemisyjnego</a:t>
            </a:r>
          </a:p>
          <a:p>
            <a:pPr>
              <a:lnSpc>
                <a:spcPct val="100000"/>
              </a:lnSpc>
            </a:pPr>
            <a:endParaRPr lang="pl-PL" sz="1800" b="0" dirty="0">
              <a:solidFill>
                <a:schemeClr val="tx1"/>
              </a:solidFill>
            </a:endParaRP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pl-PL" sz="1800" b="0" dirty="0" smtClean="0">
                <a:solidFill>
                  <a:schemeClr val="tx1"/>
                </a:solidFill>
              </a:rPr>
              <a:t>wyrazi </a:t>
            </a:r>
            <a:r>
              <a:rPr lang="pl-PL" sz="1800" b="0" dirty="0">
                <a:solidFill>
                  <a:schemeClr val="tx1"/>
                </a:solidFill>
              </a:rPr>
              <a:t>zgodę na wniesienie wkładu własnego w wysokości oraz w sposób określony w uchwale, o ile została wydana, jednak nie większej niż 10% kosztu realizacji przedsięwzięcia </a:t>
            </a:r>
            <a:r>
              <a:rPr lang="pl-PL" sz="1800" b="0" dirty="0" smtClean="0">
                <a:solidFill>
                  <a:schemeClr val="tx1"/>
                </a:solidFill>
              </a:rPr>
              <a:t>niskoemisyjnego</a:t>
            </a:r>
          </a:p>
          <a:p>
            <a:pPr>
              <a:lnSpc>
                <a:spcPct val="100000"/>
              </a:lnSpc>
            </a:pPr>
            <a:endParaRPr lang="pl-PL" sz="1800" b="0" dirty="0">
              <a:solidFill>
                <a:schemeClr val="tx1"/>
              </a:solidFill>
            </a:endParaRP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pl-PL" sz="1800" b="0" dirty="0" smtClean="0">
                <a:solidFill>
                  <a:schemeClr val="tx1"/>
                </a:solidFill>
              </a:rPr>
              <a:t>spełnia </a:t>
            </a:r>
            <a:r>
              <a:rPr lang="pl-PL" sz="1800" b="0" dirty="0">
                <a:solidFill>
                  <a:schemeClr val="tx1"/>
                </a:solidFill>
              </a:rPr>
              <a:t>dodatkowe warunki określone przez radę gminy uchwale, o ile została </a:t>
            </a:r>
            <a:r>
              <a:rPr lang="pl-PL" sz="1800" b="0" dirty="0" smtClean="0">
                <a:solidFill>
                  <a:schemeClr val="tx1"/>
                </a:solidFill>
              </a:rPr>
              <a:t>    </a:t>
            </a:r>
          </a:p>
          <a:p>
            <a:pPr>
              <a:lnSpc>
                <a:spcPct val="100000"/>
              </a:lnSpc>
            </a:pPr>
            <a:r>
              <a:rPr lang="pl-PL" sz="1800" b="0" dirty="0">
                <a:solidFill>
                  <a:schemeClr val="tx1"/>
                </a:solidFill>
              </a:rPr>
              <a:t> </a:t>
            </a:r>
            <a:r>
              <a:rPr lang="pl-PL" sz="1800" b="0" dirty="0" smtClean="0">
                <a:solidFill>
                  <a:schemeClr val="tx1"/>
                </a:solidFill>
              </a:rPr>
              <a:t>   wydana</a:t>
            </a:r>
            <a:endParaRPr lang="pl-PL" sz="1800" b="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011"/>
            <a:ext cx="2737341" cy="180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700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1"/>
          </p:nvPr>
        </p:nvSpPr>
        <p:spPr>
          <a:xfrm>
            <a:off x="3190152" y="932297"/>
            <a:ext cx="6253162" cy="628650"/>
          </a:xfrm>
        </p:spPr>
        <p:txBody>
          <a:bodyPr/>
          <a:lstStyle/>
          <a:p>
            <a:r>
              <a:rPr lang="pl-PL" sz="3200" b="1" dirty="0" smtClean="0"/>
              <a:t>audyty energetyczne</a:t>
            </a:r>
            <a:endParaRPr lang="pl-PL" sz="3200" b="1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2"/>
          </p:nvPr>
        </p:nvSpPr>
        <p:spPr>
          <a:xfrm>
            <a:off x="257175" y="2098167"/>
            <a:ext cx="9003259" cy="5153025"/>
          </a:xfrm>
        </p:spPr>
        <p:txBody>
          <a:bodyPr/>
          <a:lstStyle/>
          <a:p>
            <a:pPr marL="171450" indent="-171450">
              <a:lnSpc>
                <a:spcPct val="100000"/>
              </a:lnSpc>
              <a:buFontTx/>
              <a:buChar char="-"/>
            </a:pPr>
            <a:r>
              <a:rPr lang="pl-PL" sz="1800" b="0" dirty="0" smtClean="0">
                <a:solidFill>
                  <a:schemeClr val="tx1"/>
                </a:solidFill>
              </a:rPr>
              <a:t>audyty </a:t>
            </a:r>
            <a:r>
              <a:rPr lang="pl-PL" sz="1800" b="0" dirty="0">
                <a:solidFill>
                  <a:schemeClr val="tx1"/>
                </a:solidFill>
              </a:rPr>
              <a:t>energetyczne wymagane są jedynie dla budynków, w których realizowane będą przedsięwzięcia niskoemisyjne, czyli do tych z </a:t>
            </a:r>
            <a:r>
              <a:rPr lang="pl-PL" sz="1800" b="0" dirty="0" smtClean="0">
                <a:solidFill>
                  <a:schemeClr val="tx1"/>
                </a:solidFill>
              </a:rPr>
              <a:t>których </a:t>
            </a:r>
            <a:r>
              <a:rPr lang="pl-PL" sz="1800" b="0" dirty="0">
                <a:solidFill>
                  <a:schemeClr val="tx1"/>
                </a:solidFill>
              </a:rPr>
              <a:t>właścicielami gmina podpisze umowy w ramach realizacji </a:t>
            </a:r>
            <a:r>
              <a:rPr lang="pl-PL" sz="1800" b="0" dirty="0" smtClean="0">
                <a:solidFill>
                  <a:schemeClr val="tx1"/>
                </a:solidFill>
              </a:rPr>
              <a:t>porozumienia</a:t>
            </a:r>
            <a:endParaRPr lang="pl-PL" sz="1800" b="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endParaRPr lang="pl-PL" sz="1800" b="0" dirty="0" smtClean="0">
              <a:solidFill>
                <a:schemeClr val="tx1"/>
              </a:solidFill>
            </a:endParaRPr>
          </a:p>
          <a:p>
            <a:pPr marL="171450" indent="-171450">
              <a:lnSpc>
                <a:spcPct val="100000"/>
              </a:lnSpc>
              <a:buFontTx/>
              <a:buChar char="-"/>
            </a:pPr>
            <a:r>
              <a:rPr lang="pl-PL" sz="1800" b="0" dirty="0" smtClean="0">
                <a:solidFill>
                  <a:schemeClr val="tx1"/>
                </a:solidFill>
              </a:rPr>
              <a:t>w </a:t>
            </a:r>
            <a:r>
              <a:rPr lang="pl-PL" sz="1800" b="0" dirty="0">
                <a:solidFill>
                  <a:schemeClr val="tx1"/>
                </a:solidFill>
              </a:rPr>
              <a:t>celu wykazania i udokumentowania przez Gminę spełnienia zobowiązania polegającego na wykazaniu zmniejszenia zapotrzebowania na energię dostarczaną na potrzeby ogrzewania </a:t>
            </a:r>
            <a:r>
              <a:rPr lang="pl-PL" sz="1800" b="0" dirty="0" smtClean="0">
                <a:solidFill>
                  <a:schemeClr val="tx1"/>
                </a:solidFill>
              </a:rPr>
              <a:t>budynku, </a:t>
            </a:r>
            <a:r>
              <a:rPr lang="pl-PL" sz="1800" b="0" dirty="0">
                <a:solidFill>
                  <a:schemeClr val="tx1"/>
                </a:solidFill>
              </a:rPr>
              <a:t>Gmina zobowiązana jest do przedstawienia zbiorczego zestawienia określającego oszczędność dla zrealizowanych przedsięwzięć niskoemisyjnych na podstawie wyników audytów </a:t>
            </a:r>
            <a:r>
              <a:rPr lang="pl-PL" sz="1800" b="0" dirty="0" smtClean="0">
                <a:solidFill>
                  <a:schemeClr val="tx1"/>
                </a:solidFill>
              </a:rPr>
              <a:t>energetycznych:</a:t>
            </a:r>
          </a:p>
          <a:p>
            <a:pPr lvl="1">
              <a:lnSpc>
                <a:spcPct val="100000"/>
              </a:lnSpc>
            </a:pPr>
            <a:r>
              <a:rPr lang="pl-PL" sz="1800" b="0" dirty="0" smtClean="0">
                <a:solidFill>
                  <a:schemeClr val="tx1"/>
                </a:solidFill>
              </a:rPr>
              <a:t>a) przed </a:t>
            </a:r>
            <a:r>
              <a:rPr lang="pl-PL" sz="1800" b="0" dirty="0">
                <a:solidFill>
                  <a:schemeClr val="tx1"/>
                </a:solidFill>
              </a:rPr>
              <a:t>realizacją przedsięwzięć niskoemisyjnych (audyt ex-</a:t>
            </a:r>
            <a:r>
              <a:rPr lang="pl-PL" sz="1800" b="0" dirty="0" err="1">
                <a:solidFill>
                  <a:schemeClr val="tx1"/>
                </a:solidFill>
              </a:rPr>
              <a:t>ante</a:t>
            </a:r>
            <a:r>
              <a:rPr lang="pl-PL" sz="1800" b="0" dirty="0">
                <a:solidFill>
                  <a:schemeClr val="tx1"/>
                </a:solidFill>
              </a:rPr>
              <a:t>) oraz </a:t>
            </a:r>
          </a:p>
          <a:p>
            <a:pPr lvl="1">
              <a:lnSpc>
                <a:spcPct val="100000"/>
              </a:lnSpc>
            </a:pPr>
            <a:r>
              <a:rPr lang="pl-PL" sz="1800" b="0" dirty="0" smtClean="0">
                <a:solidFill>
                  <a:schemeClr val="tx1"/>
                </a:solidFill>
              </a:rPr>
              <a:t>b) po </a:t>
            </a:r>
            <a:r>
              <a:rPr lang="pl-PL" sz="1800" b="0" dirty="0">
                <a:solidFill>
                  <a:schemeClr val="tx1"/>
                </a:solidFill>
              </a:rPr>
              <a:t>realizacji przedsięwzięć niskoemisyjnych (audyt ex-post</a:t>
            </a:r>
            <a:r>
              <a:rPr lang="pl-PL" sz="1800" b="0" dirty="0" smtClean="0">
                <a:solidFill>
                  <a:schemeClr val="tx1"/>
                </a:solidFill>
              </a:rPr>
              <a:t>)</a:t>
            </a:r>
          </a:p>
          <a:p>
            <a:pPr lvl="1">
              <a:lnSpc>
                <a:spcPct val="100000"/>
              </a:lnSpc>
            </a:pPr>
            <a:endParaRPr lang="pl-PL" sz="1800" b="0" dirty="0">
              <a:solidFill>
                <a:schemeClr val="tx1"/>
              </a:solidFill>
            </a:endParaRPr>
          </a:p>
          <a:p>
            <a:pPr marL="171450" indent="-171450">
              <a:lnSpc>
                <a:spcPct val="100000"/>
              </a:lnSpc>
              <a:buFontTx/>
              <a:buChar char="-"/>
            </a:pPr>
            <a:r>
              <a:rPr lang="pl-PL" sz="1800" b="0" dirty="0" smtClean="0">
                <a:solidFill>
                  <a:schemeClr val="tx1"/>
                </a:solidFill>
              </a:rPr>
              <a:t>w </a:t>
            </a:r>
            <a:r>
              <a:rPr lang="pl-PL" sz="1800" b="0" dirty="0">
                <a:solidFill>
                  <a:schemeClr val="tx1"/>
                </a:solidFill>
              </a:rPr>
              <a:t>przypadku audytu ex-post dopuszcza się zastąpienie jego realizacji uzyskaniem świadectwa charakterystyki </a:t>
            </a:r>
            <a:r>
              <a:rPr lang="pl-PL" sz="1800" b="0" dirty="0" smtClean="0">
                <a:solidFill>
                  <a:schemeClr val="tx1"/>
                </a:solidFill>
              </a:rPr>
              <a:t>energetycznej.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011"/>
            <a:ext cx="2737341" cy="180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807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992776" y="1558834"/>
            <a:ext cx="790433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dirty="0" smtClean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endParaRPr lang="pl-PL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r>
              <a:rPr lang="pl-PL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podstawa prawna:</a:t>
            </a:r>
          </a:p>
          <a:p>
            <a:endParaRPr lang="pl-PL" dirty="0" smtClean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endParaRPr lang="pl-PL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 marL="285750" indent="-285750"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pl-PL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ustawa </a:t>
            </a:r>
            <a:r>
              <a:rPr lang="pl-PL" dirty="0">
                <a:solidFill>
                  <a:schemeClr val="tx1">
                    <a:lumMod val="90000"/>
                    <a:lumOff val="10000"/>
                  </a:schemeClr>
                </a:solidFill>
              </a:rPr>
              <a:t>z dnia 21 listopada 2008 r. o wspieraniu termomodernizacji i remontów oraz o centralnej ewidencji emisyjności </a:t>
            </a:r>
            <a:r>
              <a:rPr lang="pl-PL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budynków</a:t>
            </a:r>
          </a:p>
          <a:p>
            <a:pPr>
              <a:buClr>
                <a:srgbClr val="002060"/>
              </a:buClr>
            </a:pPr>
            <a:endParaRPr lang="pl-PL" dirty="0" smtClean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 marL="285750" indent="-285750"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pl-PL" dirty="0"/>
              <a:t>Porozumienie o współpracy Ministra Klimatu i Środowiska, NFOŚiGW oraz Banku Gospodarstwa Krajowego w zakresie współfinansowania przedsięwzięć niskoemisyjnych ze środków Funduszu Termomodernizacji i Remontów zawarte w dniu </a:t>
            </a:r>
            <a:r>
              <a:rPr lang="pl-PL" dirty="0" smtClean="0"/>
              <a:t>28 stycznia 2021 r.</a:t>
            </a:r>
            <a:endParaRPr lang="pl-PL" dirty="0"/>
          </a:p>
          <a:p>
            <a:pPr marL="285750" indent="-285750">
              <a:buClr>
                <a:srgbClr val="002060"/>
              </a:buClr>
              <a:buFont typeface="Wingdings" panose="05000000000000000000" pitchFamily="2" charset="2"/>
              <a:buChar char="Ø"/>
            </a:pPr>
            <a:endParaRPr lang="pl-PL" dirty="0" smtClean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 marL="285750" indent="-285750">
              <a:buClr>
                <a:srgbClr val="002060"/>
              </a:buClr>
              <a:buFont typeface="Wingdings" panose="05000000000000000000" pitchFamily="2" charset="2"/>
              <a:buChar char="Ø"/>
            </a:pPr>
            <a:endParaRPr lang="pl-PL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>
              <a:buClr>
                <a:srgbClr val="002060"/>
              </a:buClr>
            </a:pPr>
            <a:endParaRPr lang="pl-PL" strike="sngStrike" dirty="0" smtClean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>
              <a:buClr>
                <a:srgbClr val="002060"/>
              </a:buClr>
            </a:pPr>
            <a:endParaRPr lang="pl-PL" strike="sngStrike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endParaRPr lang="pl-PL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737341" cy="1804572"/>
          </a:xfrm>
          <a:prstGeom prst="rect">
            <a:avLst/>
          </a:prstGeom>
        </p:spPr>
      </p:pic>
      <p:sp>
        <p:nvSpPr>
          <p:cNvPr id="5" name="Tytuł 3"/>
          <p:cNvSpPr txBox="1">
            <a:spLocks noGrp="1"/>
          </p:cNvSpPr>
          <p:nvPr>
            <p:ph type="body" sz="quarter" idx="11"/>
          </p:nvPr>
        </p:nvSpPr>
        <p:spPr>
          <a:xfrm>
            <a:off x="2596896" y="830852"/>
            <a:ext cx="7664661" cy="628650"/>
          </a:xfr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1F3A70"/>
                </a:solidFill>
                <a:latin typeface="Bebas Neue" panose="020B0606020202050201" pitchFamily="34" charset="-18"/>
                <a:ea typeface="+mj-ea"/>
                <a:cs typeface="+mj-cs"/>
              </a:defRPr>
            </a:lvl1pPr>
          </a:lstStyle>
          <a:p>
            <a:r>
              <a:rPr lang="pl-PL" b="1" dirty="0" smtClean="0">
                <a:solidFill>
                  <a:schemeClr val="tx1"/>
                </a:solidFill>
                <a:latin typeface="+mn-lt"/>
              </a:rPr>
              <a:t>program</a:t>
            </a:r>
            <a:r>
              <a:rPr lang="pl-PL" b="1" dirty="0" smtClean="0">
                <a:solidFill>
                  <a:schemeClr val="tx1"/>
                </a:solidFill>
              </a:rPr>
              <a:t> „Stop Smog” w nowej odsłonie</a:t>
            </a:r>
            <a:endParaRPr lang="pl-PL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831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1"/>
          </p:nvPr>
        </p:nvSpPr>
        <p:spPr>
          <a:xfrm>
            <a:off x="3255684" y="841150"/>
            <a:ext cx="6253162" cy="628650"/>
          </a:xfrm>
        </p:spPr>
        <p:txBody>
          <a:bodyPr/>
          <a:lstStyle/>
          <a:p>
            <a:r>
              <a:rPr lang="pl-PL" sz="3200" b="1" dirty="0" smtClean="0"/>
              <a:t>montaż finansowy (1)</a:t>
            </a:r>
            <a:endParaRPr lang="pl-PL" sz="3200" b="1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2"/>
          </p:nvPr>
        </p:nvSpPr>
        <p:spPr>
          <a:xfrm>
            <a:off x="368545" y="1713713"/>
            <a:ext cx="8929989" cy="472518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pl-PL" sz="1800" dirty="0" smtClean="0">
                <a:solidFill>
                  <a:schemeClr val="tx1"/>
                </a:solidFill>
              </a:rPr>
              <a:t>zasady:</a:t>
            </a:r>
          </a:p>
          <a:p>
            <a:pPr>
              <a:lnSpc>
                <a:spcPct val="100000"/>
              </a:lnSpc>
            </a:pPr>
            <a:endParaRPr lang="pl-PL" sz="1800" b="0" dirty="0" smtClean="0">
              <a:solidFill>
                <a:schemeClr val="tx1"/>
              </a:solidFill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l-PL" sz="1800" b="0" dirty="0" smtClean="0">
                <a:solidFill>
                  <a:schemeClr val="tx1"/>
                </a:solidFill>
              </a:rPr>
              <a:t>gmina </a:t>
            </a:r>
            <a:r>
              <a:rPr lang="pl-PL" sz="1800" b="0" dirty="0">
                <a:solidFill>
                  <a:schemeClr val="tx1"/>
                </a:solidFill>
              </a:rPr>
              <a:t>musi pokryć co najmniej 30% realizacji porozumienia (gminy do 100 tys. mieszkańców) lub powyżej 30 % kosztów porozumienia (gmina z liczbą mieszkańców przekraczającą 100 tys</a:t>
            </a:r>
            <a:r>
              <a:rPr lang="pl-PL" sz="1800" b="0" dirty="0" smtClean="0">
                <a:solidFill>
                  <a:schemeClr val="tx1"/>
                </a:solidFill>
              </a:rPr>
              <a:t>.)</a:t>
            </a:r>
          </a:p>
          <a:p>
            <a:pPr>
              <a:lnSpc>
                <a:spcPct val="100000"/>
              </a:lnSpc>
            </a:pPr>
            <a:endParaRPr lang="pl-PL" sz="1800" b="0" dirty="0">
              <a:solidFill>
                <a:schemeClr val="tx1"/>
              </a:solidFill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l-PL" sz="1800" b="0" dirty="0" smtClean="0">
                <a:solidFill>
                  <a:schemeClr val="tx1"/>
                </a:solidFill>
              </a:rPr>
              <a:t>ewentualny </a:t>
            </a:r>
            <a:r>
              <a:rPr lang="pl-PL" sz="1800" b="0" dirty="0">
                <a:solidFill>
                  <a:schemeClr val="tx1"/>
                </a:solidFill>
              </a:rPr>
              <a:t>wkład własny mieszkańca nie pomniejsza wkładu gminy ani </a:t>
            </a:r>
            <a:r>
              <a:rPr lang="pl-PL" sz="1800" b="0" dirty="0" smtClean="0">
                <a:solidFill>
                  <a:schemeClr val="tx1"/>
                </a:solidFill>
              </a:rPr>
              <a:t>Funduszu Termomodernizacji i Remontów</a:t>
            </a:r>
          </a:p>
          <a:p>
            <a:pPr marL="171450" indent="-171450">
              <a:lnSpc>
                <a:spcPct val="100000"/>
              </a:lnSpc>
              <a:buFontTx/>
              <a:buChar char="-"/>
            </a:pPr>
            <a:endParaRPr lang="pl-PL" sz="1800" b="0" dirty="0">
              <a:solidFill>
                <a:schemeClr val="tx1"/>
              </a:solidFill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l-PL" sz="1800" b="0" dirty="0" smtClean="0">
                <a:solidFill>
                  <a:schemeClr val="tx1"/>
                </a:solidFill>
              </a:rPr>
              <a:t>rada </a:t>
            </a:r>
            <a:r>
              <a:rPr lang="pl-PL" sz="1800" b="0" dirty="0">
                <a:solidFill>
                  <a:schemeClr val="tx1"/>
                </a:solidFill>
              </a:rPr>
              <a:t>gminy może określić, w drodze uchwały, sposób i warunki wnoszenia </a:t>
            </a:r>
            <a:r>
              <a:rPr lang="pl-PL" sz="1800" b="0" dirty="0" smtClean="0">
                <a:solidFill>
                  <a:schemeClr val="tx1"/>
                </a:solidFill>
              </a:rPr>
              <a:t>wkładu</a:t>
            </a:r>
          </a:p>
          <a:p>
            <a:pPr>
              <a:lnSpc>
                <a:spcPct val="100000"/>
              </a:lnSpc>
            </a:pPr>
            <a:r>
              <a:rPr lang="pl-PL" sz="1800" b="0" dirty="0">
                <a:solidFill>
                  <a:schemeClr val="tx1"/>
                </a:solidFill>
              </a:rPr>
              <a:t> </a:t>
            </a:r>
            <a:r>
              <a:rPr lang="pl-PL" sz="1800" b="0" dirty="0" smtClean="0">
                <a:solidFill>
                  <a:schemeClr val="tx1"/>
                </a:solidFill>
              </a:rPr>
              <a:t>    </a:t>
            </a:r>
            <a:r>
              <a:rPr lang="pl-PL" sz="1800" b="0" dirty="0">
                <a:solidFill>
                  <a:schemeClr val="tx1"/>
                </a:solidFill>
              </a:rPr>
              <a:t>własnego przez beneficjenta, u którego będzie realizowane </a:t>
            </a:r>
            <a:r>
              <a:rPr lang="pl-PL" sz="1800" b="0" dirty="0" smtClean="0">
                <a:solidFill>
                  <a:schemeClr val="tx1"/>
                </a:solidFill>
              </a:rPr>
              <a:t>przedsięwzięcie</a:t>
            </a:r>
          </a:p>
          <a:p>
            <a:pPr>
              <a:lnSpc>
                <a:spcPct val="100000"/>
              </a:lnSpc>
            </a:pPr>
            <a:r>
              <a:rPr lang="pl-PL" sz="1800" b="0" dirty="0">
                <a:solidFill>
                  <a:schemeClr val="tx1"/>
                </a:solidFill>
              </a:rPr>
              <a:t> </a:t>
            </a:r>
            <a:r>
              <a:rPr lang="pl-PL" sz="1800" b="0" dirty="0" smtClean="0">
                <a:solidFill>
                  <a:schemeClr val="tx1"/>
                </a:solidFill>
              </a:rPr>
              <a:t>    </a:t>
            </a:r>
            <a:r>
              <a:rPr lang="pl-PL" sz="1800" b="0" dirty="0">
                <a:solidFill>
                  <a:schemeClr val="tx1"/>
                </a:solidFill>
              </a:rPr>
              <a:t>niskoemisyjne, oraz wysokość tego wkładu, nie większą jednak niż 10% </a:t>
            </a:r>
            <a:r>
              <a:rPr lang="pl-PL" sz="1800" b="0" dirty="0" smtClean="0">
                <a:solidFill>
                  <a:schemeClr val="tx1"/>
                </a:solidFill>
              </a:rPr>
              <a:t>kosztu</a:t>
            </a:r>
          </a:p>
          <a:p>
            <a:pPr>
              <a:lnSpc>
                <a:spcPct val="100000"/>
              </a:lnSpc>
            </a:pPr>
            <a:r>
              <a:rPr lang="pl-PL" sz="1800" b="0" dirty="0">
                <a:solidFill>
                  <a:schemeClr val="tx1"/>
                </a:solidFill>
              </a:rPr>
              <a:t> </a:t>
            </a:r>
            <a:r>
              <a:rPr lang="pl-PL" sz="1800" b="0" dirty="0" smtClean="0">
                <a:solidFill>
                  <a:schemeClr val="tx1"/>
                </a:solidFill>
              </a:rPr>
              <a:t>    realizacji </a:t>
            </a:r>
            <a:r>
              <a:rPr lang="pl-PL" sz="1800" b="0" dirty="0">
                <a:solidFill>
                  <a:schemeClr val="tx1"/>
                </a:solidFill>
              </a:rPr>
              <a:t>przedsięwzięcia </a:t>
            </a:r>
            <a:r>
              <a:rPr lang="pl-PL" sz="1800" b="0" dirty="0" smtClean="0">
                <a:solidFill>
                  <a:schemeClr val="tx1"/>
                </a:solidFill>
              </a:rPr>
              <a:t>niskoemisyjnego</a:t>
            </a:r>
            <a:endParaRPr lang="pl-PL" sz="1800" b="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011"/>
            <a:ext cx="2737341" cy="180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713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1"/>
          </p:nvPr>
        </p:nvSpPr>
        <p:spPr>
          <a:xfrm>
            <a:off x="2890289" y="866296"/>
            <a:ext cx="6253162" cy="628650"/>
          </a:xfrm>
        </p:spPr>
        <p:txBody>
          <a:bodyPr/>
          <a:lstStyle/>
          <a:p>
            <a:r>
              <a:rPr lang="pl-PL" sz="3200" b="1" dirty="0" smtClean="0"/>
              <a:t>montaż finansowy (2)</a:t>
            </a:r>
            <a:endParaRPr lang="pl-PL" sz="3200" b="1" dirty="0"/>
          </a:p>
          <a:p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2"/>
          </p:nvPr>
        </p:nvSpPr>
        <p:spPr>
          <a:xfrm>
            <a:off x="104775" y="2281809"/>
            <a:ext cx="9191625" cy="5133975"/>
          </a:xfrm>
        </p:spPr>
        <p:txBody>
          <a:bodyPr/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l-PL" sz="1800" b="0" dirty="0" smtClean="0">
                <a:solidFill>
                  <a:schemeClr val="tx1"/>
                </a:solidFill>
              </a:rPr>
              <a:t>ewentualny </a:t>
            </a:r>
            <a:r>
              <a:rPr lang="pl-PL" sz="1800" b="0" dirty="0">
                <a:solidFill>
                  <a:schemeClr val="tx1"/>
                </a:solidFill>
              </a:rPr>
              <a:t>wkład mieszkańca nie może przekroczyć 10% kosztu realizacji porozumienia i nie wlicza się  do kosztu porozumienia. W każdym wariancie proporcja: 70% koszty pokryte z Funduszu Termomodernizacji i Remontów oraz 30% wkład gminy musi zostać zachowana (wyjątek stanowią miasta powyżej 100 tys. mieszkańców gdzie wkład takiej gminy musi być wyższy</a:t>
            </a:r>
            <a:r>
              <a:rPr lang="pl-PL" sz="1800" b="0" dirty="0" smtClean="0">
                <a:solidFill>
                  <a:schemeClr val="tx1"/>
                </a:solidFill>
              </a:rPr>
              <a:t>)</a:t>
            </a:r>
          </a:p>
          <a:p>
            <a:pPr>
              <a:lnSpc>
                <a:spcPct val="100000"/>
              </a:lnSpc>
            </a:pPr>
            <a:endParaRPr lang="pl-PL" sz="1800" b="0" dirty="0" smtClean="0">
              <a:solidFill>
                <a:schemeClr val="tx1"/>
              </a:solidFill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l-PL" sz="1800" b="0" dirty="0" smtClean="0">
                <a:solidFill>
                  <a:schemeClr val="tx1"/>
                </a:solidFill>
              </a:rPr>
              <a:t>wkład </a:t>
            </a:r>
            <a:r>
              <a:rPr lang="pl-PL" sz="1800" b="0" dirty="0">
                <a:solidFill>
                  <a:schemeClr val="tx1"/>
                </a:solidFill>
              </a:rPr>
              <a:t>własny beneficjenta, gmina przeznacza w szczególności na pokrycie dodatkowych kosztów związanych z realizacją przedsięwzięć niskoemisyjnych,  lub innych związanych z realizacją działań mających na celu utrzymanie efektów przedsięwzięć niskoemisyjnych. Gmina z wkładu beneficjenta może pokryć dodatkowe koszty realizacji przedsięwzięć niskoemisyjnych wykraczający poza sumę kosztów realizacji </a:t>
            </a:r>
            <a:r>
              <a:rPr lang="pl-PL" sz="1800" b="0" dirty="0" smtClean="0">
                <a:solidFill>
                  <a:schemeClr val="tx1"/>
                </a:solidFill>
              </a:rPr>
              <a:t>porozumienia</a:t>
            </a:r>
            <a:endParaRPr lang="pl-PL" sz="1800" b="0" dirty="0">
              <a:solidFill>
                <a:schemeClr val="tx1"/>
              </a:solidFill>
            </a:endParaRPr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75" y="-80547"/>
            <a:ext cx="2737341" cy="180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110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1"/>
          </p:nvPr>
        </p:nvSpPr>
        <p:spPr>
          <a:xfrm>
            <a:off x="3157965" y="814197"/>
            <a:ext cx="8698953" cy="628650"/>
          </a:xfrm>
        </p:spPr>
        <p:txBody>
          <a:bodyPr/>
          <a:lstStyle/>
          <a:p>
            <a:r>
              <a:rPr lang="pl-PL" sz="3200" b="1" dirty="0" smtClean="0"/>
              <a:t>montaż finansowy (3)</a:t>
            </a:r>
            <a:endParaRPr lang="pl-PL" sz="3200" b="1" dirty="0"/>
          </a:p>
          <a:p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2"/>
          </p:nvPr>
        </p:nvSpPr>
        <p:spPr>
          <a:xfrm>
            <a:off x="704850" y="1323975"/>
            <a:ext cx="8286750" cy="5210175"/>
          </a:xfrm>
        </p:spPr>
        <p:txBody>
          <a:bodyPr/>
          <a:lstStyle/>
          <a:p>
            <a:endParaRPr lang="pl-PL" sz="1800" b="0" dirty="0" smtClean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endParaRPr lang="pl-PL" sz="1800" b="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endParaRPr lang="pl-PL" sz="2000" b="0" dirty="0" smtClean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r>
              <a:rPr lang="pl-PL" sz="2000" b="0" dirty="0" smtClean="0">
                <a:solidFill>
                  <a:schemeClr val="tx1"/>
                </a:solidFill>
              </a:rPr>
              <a:t>przy średnim koszcie realizacji przedsięwzięcia w wysokości </a:t>
            </a:r>
            <a:r>
              <a:rPr lang="pl-PL" sz="2000" b="0" dirty="0">
                <a:solidFill>
                  <a:schemeClr val="tx1"/>
                </a:solidFill>
              </a:rPr>
              <a:t>53 000 zł na budynek, proporcja </a:t>
            </a:r>
            <a:r>
              <a:rPr lang="pl-PL" sz="2000" b="0" dirty="0" smtClean="0">
                <a:solidFill>
                  <a:schemeClr val="tx1"/>
                </a:solidFill>
              </a:rPr>
              <a:t>wkładów przy </a:t>
            </a:r>
            <a:r>
              <a:rPr lang="pl-PL" sz="2000" b="0" dirty="0">
                <a:solidFill>
                  <a:schemeClr val="tx1"/>
                </a:solidFill>
              </a:rPr>
              <a:t>maksymalnym 10% wkładzie beneficjenta wygląda następująco</a:t>
            </a:r>
            <a:r>
              <a:rPr lang="pl-PL" sz="2000" b="0" dirty="0" smtClean="0">
                <a:solidFill>
                  <a:schemeClr val="tx1"/>
                </a:solidFill>
              </a:rPr>
              <a:t>:</a:t>
            </a:r>
          </a:p>
          <a:p>
            <a:pPr>
              <a:lnSpc>
                <a:spcPct val="100000"/>
              </a:lnSpc>
            </a:pPr>
            <a:endParaRPr lang="pl-PL" sz="2000" b="0" dirty="0">
              <a:solidFill>
                <a:schemeClr val="tx1"/>
              </a:solidFill>
            </a:endParaRPr>
          </a:p>
          <a:p>
            <a:pPr lvl="0">
              <a:lnSpc>
                <a:spcPct val="100000"/>
              </a:lnSpc>
            </a:pPr>
            <a:r>
              <a:rPr lang="pl-PL" sz="2000" b="0" dirty="0" smtClean="0">
                <a:solidFill>
                  <a:schemeClr val="tx1"/>
                </a:solidFill>
              </a:rPr>
              <a:t>       37 </a:t>
            </a:r>
            <a:r>
              <a:rPr lang="pl-PL" sz="2000" b="0" dirty="0">
                <a:solidFill>
                  <a:schemeClr val="tx1"/>
                </a:solidFill>
              </a:rPr>
              <a:t>100 zł -  FTIR</a:t>
            </a:r>
          </a:p>
          <a:p>
            <a:pPr lvl="0">
              <a:lnSpc>
                <a:spcPct val="100000"/>
              </a:lnSpc>
            </a:pPr>
            <a:r>
              <a:rPr lang="pl-PL" sz="2000" b="0" dirty="0" smtClean="0">
                <a:solidFill>
                  <a:schemeClr val="tx1"/>
                </a:solidFill>
              </a:rPr>
              <a:t>       15 </a:t>
            </a:r>
            <a:r>
              <a:rPr lang="pl-PL" sz="2000" b="0" dirty="0">
                <a:solidFill>
                  <a:schemeClr val="tx1"/>
                </a:solidFill>
              </a:rPr>
              <a:t>900 zł – gmina</a:t>
            </a:r>
          </a:p>
          <a:p>
            <a:pPr lvl="0">
              <a:lnSpc>
                <a:spcPct val="100000"/>
              </a:lnSpc>
            </a:pPr>
            <a:r>
              <a:rPr lang="pl-PL" sz="2000" b="0" dirty="0" smtClean="0">
                <a:solidFill>
                  <a:schemeClr val="tx1"/>
                </a:solidFill>
              </a:rPr>
              <a:t>       5 </a:t>
            </a:r>
            <a:r>
              <a:rPr lang="pl-PL" sz="2000" b="0" dirty="0">
                <a:solidFill>
                  <a:schemeClr val="tx1"/>
                </a:solidFill>
              </a:rPr>
              <a:t>300 zł - beneficjent</a:t>
            </a:r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011"/>
            <a:ext cx="2737341" cy="180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878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737341" cy="1804572"/>
          </a:xfrm>
          <a:prstGeom prst="rect">
            <a:avLst/>
          </a:prstGeom>
        </p:spPr>
      </p:pic>
      <p:sp>
        <p:nvSpPr>
          <p:cNvPr id="2" name="Symbol zastępczy tekstu 1"/>
          <p:cNvSpPr>
            <a:spLocks noGrp="1"/>
          </p:cNvSpPr>
          <p:nvPr>
            <p:ph type="body" sz="quarter" idx="11"/>
          </p:nvPr>
        </p:nvSpPr>
        <p:spPr>
          <a:xfrm>
            <a:off x="2737341" y="902286"/>
            <a:ext cx="6253162" cy="628650"/>
          </a:xfrm>
        </p:spPr>
        <p:txBody>
          <a:bodyPr/>
          <a:lstStyle/>
          <a:p>
            <a:pPr algn="ctr"/>
            <a:r>
              <a:rPr lang="pl-PL" sz="3200" b="1" dirty="0" smtClean="0"/>
              <a:t>informacje o programie</a:t>
            </a:r>
            <a:endParaRPr lang="pl-PL" sz="3200" b="1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2"/>
          </p:nvPr>
        </p:nvSpPr>
        <p:spPr>
          <a:xfrm>
            <a:off x="114299" y="1609725"/>
            <a:ext cx="8620125" cy="5248275"/>
          </a:xfrm>
        </p:spPr>
        <p:txBody>
          <a:bodyPr/>
          <a:lstStyle/>
          <a:p>
            <a:endParaRPr lang="pl-PL" dirty="0" smtClean="0"/>
          </a:p>
          <a:p>
            <a:endParaRPr lang="pl-PL" sz="1800" dirty="0" smtClean="0"/>
          </a:p>
          <a:p>
            <a:r>
              <a:rPr lang="pl-PL" sz="1800" dirty="0" smtClean="0"/>
              <a:t>Zapraszamy </a:t>
            </a:r>
            <a:r>
              <a:rPr lang="pl-PL" sz="1800" dirty="0"/>
              <a:t>do </a:t>
            </a:r>
            <a:r>
              <a:rPr lang="pl-PL" sz="1800" dirty="0" smtClean="0"/>
              <a:t>kontaktu:</a:t>
            </a:r>
            <a:endParaRPr lang="pl-PL" sz="1800" dirty="0"/>
          </a:p>
          <a:p>
            <a:endParaRPr lang="pl-PL" sz="1800" dirty="0" smtClean="0"/>
          </a:p>
          <a:p>
            <a:r>
              <a:rPr lang="pl-PL" sz="1800" dirty="0" smtClean="0"/>
              <a:t>E-mail</a:t>
            </a:r>
            <a:r>
              <a:rPr lang="pl-PL" sz="1800" dirty="0"/>
              <a:t>: </a:t>
            </a:r>
            <a:r>
              <a:rPr lang="pl-PL" sz="1800" dirty="0" smtClean="0">
                <a:hlinkClick r:id="rId3"/>
              </a:rPr>
              <a:t>stopsmog@nfosigw.gov.pl</a:t>
            </a:r>
            <a:endParaRPr lang="pl-PL" sz="1800" dirty="0" smtClean="0"/>
          </a:p>
          <a:p>
            <a:endParaRPr lang="pl-PL" sz="1800" dirty="0" smtClean="0"/>
          </a:p>
          <a:p>
            <a:r>
              <a:rPr lang="pl-PL" sz="1800" dirty="0" smtClean="0"/>
              <a:t>Andrzej Pelc, tel. 22 45 90 978,  885 339 551</a:t>
            </a:r>
          </a:p>
          <a:p>
            <a:r>
              <a:rPr lang="pl-PL" sz="1800" dirty="0" smtClean="0"/>
              <a:t>E-mail: </a:t>
            </a:r>
            <a:r>
              <a:rPr lang="pl-PL" sz="1800" dirty="0" smtClean="0">
                <a:hlinkClick r:id="rId4"/>
              </a:rPr>
              <a:t>andrzej.pelc@nfosigw.gov.pl</a:t>
            </a:r>
            <a:r>
              <a:rPr lang="pl-PL" sz="1800" dirty="0" smtClean="0"/>
              <a:t> </a:t>
            </a:r>
            <a:endParaRPr lang="pl-PL" sz="1800" dirty="0"/>
          </a:p>
          <a:p>
            <a:endParaRPr lang="pl-PL" sz="1800" dirty="0" smtClean="0"/>
          </a:p>
          <a:p>
            <a:endParaRPr lang="pl-PL" sz="1800" dirty="0"/>
          </a:p>
          <a:p>
            <a:r>
              <a:rPr lang="pl-PL" sz="1800" dirty="0" smtClean="0"/>
              <a:t>Link do strony -  </a:t>
            </a:r>
            <a:r>
              <a:rPr lang="pl-PL" sz="1800" dirty="0" smtClean="0">
                <a:hlinkClick r:id="rId5"/>
              </a:rPr>
              <a:t>https</a:t>
            </a:r>
            <a:r>
              <a:rPr lang="pl-PL" sz="1800" dirty="0">
                <a:hlinkClick r:id="rId5"/>
              </a:rPr>
              <a:t>://czystepowietrze.gov.pl/stop-smog-2</a:t>
            </a:r>
            <a:r>
              <a:rPr lang="pl-PL" sz="1800" dirty="0" smtClean="0">
                <a:hlinkClick r:id="rId5"/>
              </a:rPr>
              <a:t>/</a:t>
            </a:r>
            <a:r>
              <a:rPr lang="pl-PL" sz="1800" dirty="0" smtClean="0"/>
              <a:t> </a:t>
            </a:r>
            <a:endParaRPr lang="pl-PL" sz="1800" dirty="0"/>
          </a:p>
        </p:txBody>
      </p:sp>
    </p:spTree>
    <p:extLst>
      <p:ext uri="{BB962C8B-B14F-4D97-AF65-F5344CB8AC3E}">
        <p14:creationId xmlns:p14="http://schemas.microsoft.com/office/powerpoint/2010/main" val="3541487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2011681" y="2159726"/>
            <a:ext cx="7933509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6600" b="1" dirty="0" smtClean="0">
                <a:solidFill>
                  <a:schemeClr val="bg1"/>
                </a:solidFill>
              </a:rPr>
              <a:t>Dziękuję za uwagę </a:t>
            </a:r>
            <a:endParaRPr lang="pl-PL" sz="6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278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Symbol zastępczy obrazu 16" descr="Obraz zawierający trawa, zewnętrzne, pole, zielony&#10;&#10;Opis wygenerowany automatycznie">
            <a:extLst>
              <a:ext uri="{FF2B5EF4-FFF2-40B4-BE49-F238E27FC236}">
                <a16:creationId xmlns:a16="http://schemas.microsoft.com/office/drawing/2014/main" id="{919A20A8-ACDA-4A80-B99C-403B1D2F4C9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5" r="5865"/>
          <a:stretch>
            <a:fillRect/>
          </a:stretch>
        </p:blipFill>
        <p:spPr>
          <a:xfrm>
            <a:off x="9276874" y="17419"/>
            <a:ext cx="2915126" cy="6840582"/>
          </a:xfrm>
        </p:spPr>
      </p:pic>
      <p:sp>
        <p:nvSpPr>
          <p:cNvPr id="26" name="Tytuł 1">
            <a:extLst>
              <a:ext uri="{FF2B5EF4-FFF2-40B4-BE49-F238E27FC236}">
                <a16:creationId xmlns:a16="http://schemas.microsoft.com/office/drawing/2014/main" id="{24735997-B674-4288-AF16-71C4A16F4EF9}"/>
              </a:ext>
            </a:extLst>
          </p:cNvPr>
          <p:cNvSpPr txBox="1">
            <a:spLocks/>
          </p:cNvSpPr>
          <p:nvPr/>
        </p:nvSpPr>
        <p:spPr>
          <a:xfrm>
            <a:off x="2751031" y="992597"/>
            <a:ext cx="6905033" cy="5693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1F3A70"/>
                </a:solidFill>
                <a:latin typeface="Bebas Neue" panose="020B0606020202050201" pitchFamily="34" charset="-18"/>
                <a:ea typeface="+mj-ea"/>
                <a:cs typeface="+mj-cs"/>
              </a:defRPr>
            </a:lvl1pPr>
          </a:lstStyle>
          <a:p>
            <a:r>
              <a:rPr lang="pl-PL" b="1" dirty="0" smtClean="0">
                <a:solidFill>
                  <a:schemeClr val="tx1"/>
                </a:solidFill>
              </a:rPr>
              <a:t>zmiana </a:t>
            </a:r>
            <a:r>
              <a:rPr lang="pl-PL" b="1" dirty="0" smtClean="0">
                <a:solidFill>
                  <a:schemeClr val="tx1"/>
                </a:solidFill>
                <a:latin typeface="+mn-lt"/>
              </a:rPr>
              <a:t>instytucji</a:t>
            </a:r>
            <a:r>
              <a:rPr lang="pl-PL" b="1" dirty="0" smtClean="0">
                <a:solidFill>
                  <a:schemeClr val="tx1"/>
                </a:solidFill>
              </a:rPr>
              <a:t> wdrażającej program</a:t>
            </a:r>
            <a:endParaRPr lang="pl-PL" b="1" dirty="0">
              <a:solidFill>
                <a:schemeClr val="tx1"/>
              </a:solidFill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433496" y="2797169"/>
            <a:ext cx="838754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pl-PL" dirty="0" smtClean="0"/>
              <a:t>NFOŚiGW </a:t>
            </a:r>
            <a:r>
              <a:rPr lang="pl-PL" dirty="0"/>
              <a:t>działając w imieniu i na rzecz ministra właściwego do spraw klimatu został włączony do systemu rozdysponowania i rozliczania środków </a:t>
            </a:r>
            <a:r>
              <a:rPr lang="pl-PL" dirty="0" smtClean="0"/>
              <a:t>z Funduszu </a:t>
            </a:r>
            <a:r>
              <a:rPr lang="pl-PL" dirty="0"/>
              <a:t>Termomodernizacji i Remontów przeznaczonych </a:t>
            </a:r>
            <a:r>
              <a:rPr lang="pl-PL" dirty="0" smtClean="0"/>
              <a:t>na współfinansowanie </a:t>
            </a:r>
            <a:r>
              <a:rPr lang="pl-PL" dirty="0"/>
              <a:t>przedsięwzięć </a:t>
            </a:r>
            <a:r>
              <a:rPr lang="pl-PL" dirty="0" smtClean="0"/>
              <a:t>niskoemisyjnych</a:t>
            </a: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endParaRPr lang="pl-PL" dirty="0"/>
          </a:p>
          <a:p>
            <a:pPr lvl="0" algn="just"/>
            <a:endParaRPr lang="pl-PL" dirty="0" smtClean="0">
              <a:solidFill>
                <a:srgbClr val="002060"/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pl-PL" dirty="0" smtClean="0"/>
              <a:t>wykorzystanie </a:t>
            </a:r>
            <a:r>
              <a:rPr lang="pl-PL" dirty="0"/>
              <a:t>potencjału NFOŚiGW, głównej instytucji finansującej działania związane z ochroną środowiska w Polsce i jej doświadczenia w realizacji programów o zbliżonej tematyce i charakterze w tym programu priorytetowego Czyste Powietrze</a:t>
            </a:r>
            <a:endParaRPr lang="pl-PL" dirty="0">
              <a:solidFill>
                <a:srgbClr val="002060"/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1867" y="-594"/>
            <a:ext cx="2914141" cy="6858594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21548" y="144850"/>
            <a:ext cx="1402202" cy="481626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90" y="154319"/>
            <a:ext cx="2737341" cy="180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341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ytuł 1">
            <a:extLst>
              <a:ext uri="{FF2B5EF4-FFF2-40B4-BE49-F238E27FC236}">
                <a16:creationId xmlns:a16="http://schemas.microsoft.com/office/drawing/2014/main" id="{24735997-B674-4288-AF16-71C4A16F4EF9}"/>
              </a:ext>
            </a:extLst>
          </p:cNvPr>
          <p:cNvSpPr txBox="1">
            <a:spLocks/>
          </p:cNvSpPr>
          <p:nvPr/>
        </p:nvSpPr>
        <p:spPr>
          <a:xfrm>
            <a:off x="2100819" y="871402"/>
            <a:ext cx="6779121" cy="8851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1F3A70"/>
                </a:solidFill>
                <a:latin typeface="Bebas Neue" panose="020B0606020202050201" pitchFamily="34" charset="-18"/>
                <a:ea typeface="+mj-ea"/>
                <a:cs typeface="+mj-cs"/>
              </a:defRPr>
            </a:lvl1pPr>
          </a:lstStyle>
          <a:p>
            <a:pPr algn="ctr"/>
            <a:r>
              <a:rPr lang="pl-PL" b="1" dirty="0" smtClean="0">
                <a:solidFill>
                  <a:schemeClr val="tx1"/>
                </a:solidFill>
                <a:latin typeface="+mn-lt"/>
              </a:rPr>
              <a:t>cel programu</a:t>
            </a:r>
            <a:endParaRPr lang="pl-PL" sz="2000" b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1" name="Symbol zastępczy obrazu 10" descr="Obraz zawierający trawa, zewnętrzne, pole, zielony&#10;&#10;Opis wygenerowany automatycznie">
            <a:extLst>
              <a:ext uri="{FF2B5EF4-FFF2-40B4-BE49-F238E27FC236}">
                <a16:creationId xmlns:a16="http://schemas.microsoft.com/office/drawing/2014/main" id="{17BC0A7E-FC9E-4B94-BF2E-4DDC79771D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65" r="34065"/>
          <a:stretch>
            <a:fillRect/>
          </a:stretch>
        </p:blipFill>
        <p:spPr>
          <a:xfrm>
            <a:off x="9276874" y="0"/>
            <a:ext cx="2915126" cy="6857999"/>
          </a:xfrm>
          <a:custGeom>
            <a:avLst/>
            <a:gdLst>
              <a:gd name="connsiteX0" fmla="*/ 0 w 2641602"/>
              <a:gd name="connsiteY0" fmla="*/ 0 h 6858000"/>
              <a:gd name="connsiteX1" fmla="*/ 2641602 w 2641602"/>
              <a:gd name="connsiteY1" fmla="*/ 0 h 6858000"/>
              <a:gd name="connsiteX2" fmla="*/ 2641602 w 2641602"/>
              <a:gd name="connsiteY2" fmla="*/ 6858000 h 6858000"/>
              <a:gd name="connsiteX3" fmla="*/ 0 w 264160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41602" h="6858000">
                <a:moveTo>
                  <a:pt x="0" y="0"/>
                </a:moveTo>
                <a:lnTo>
                  <a:pt x="2641602" y="0"/>
                </a:lnTo>
                <a:lnTo>
                  <a:pt x="264160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22" name="Symbol zastępczy obrazu 10" descr="Obraz zawierający trawa, zewnętrzne, pole, zielony&#10;&#10;Opis wygenerowany automatycznie">
            <a:extLst>
              <a:ext uri="{FF2B5EF4-FFF2-40B4-BE49-F238E27FC236}">
                <a16:creationId xmlns:a16="http://schemas.microsoft.com/office/drawing/2014/main" id="{17BC0A7E-FC9E-4B94-BF2E-4DDC79771D3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65" r="34065"/>
          <a:stretch>
            <a:fillRect/>
          </a:stretch>
        </p:blipFill>
        <p:spPr>
          <a:xfrm>
            <a:off x="9276874" y="0"/>
            <a:ext cx="2915126" cy="6857999"/>
          </a:xfrm>
          <a:custGeom>
            <a:avLst/>
            <a:gdLst>
              <a:gd name="connsiteX0" fmla="*/ 0 w 2641602"/>
              <a:gd name="connsiteY0" fmla="*/ 0 h 6858000"/>
              <a:gd name="connsiteX1" fmla="*/ 2641602 w 2641602"/>
              <a:gd name="connsiteY1" fmla="*/ 0 h 6858000"/>
              <a:gd name="connsiteX2" fmla="*/ 2641602 w 2641602"/>
              <a:gd name="connsiteY2" fmla="*/ 6858000 h 6858000"/>
              <a:gd name="connsiteX3" fmla="*/ 0 w 264160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41602" h="6858000">
                <a:moveTo>
                  <a:pt x="0" y="0"/>
                </a:moveTo>
                <a:lnTo>
                  <a:pt x="2641602" y="0"/>
                </a:lnTo>
                <a:lnTo>
                  <a:pt x="264160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23" name="Grafika 7">
            <a:extLst>
              <a:ext uri="{FF2B5EF4-FFF2-40B4-BE49-F238E27FC236}">
                <a16:creationId xmlns:a16="http://schemas.microsoft.com/office/drawing/2014/main" id="{27CCB7B9-05FC-415D-8FA3-617F4B3E7D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034287" y="28765"/>
            <a:ext cx="1400300" cy="485588"/>
          </a:xfrm>
          <a:prstGeom prst="rect">
            <a:avLst/>
          </a:prstGeom>
        </p:spPr>
      </p:pic>
      <p:sp>
        <p:nvSpPr>
          <p:cNvPr id="43" name="pole tekstowe 42"/>
          <p:cNvSpPr txBox="1"/>
          <p:nvPr/>
        </p:nvSpPr>
        <p:spPr>
          <a:xfrm>
            <a:off x="897860" y="6132900"/>
            <a:ext cx="2525030" cy="338554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pl-PL" sz="1600" b="1" dirty="0">
                <a:solidFill>
                  <a:srgbClr val="FF0000"/>
                </a:solidFill>
              </a:rPr>
              <a:t>                 </a:t>
            </a:r>
          </a:p>
        </p:txBody>
      </p:sp>
      <p:pic>
        <p:nvPicPr>
          <p:cNvPr id="17" name="Obraz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90" y="154319"/>
            <a:ext cx="2737341" cy="1804572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1122807" y="2724127"/>
            <a:ext cx="7463409" cy="24411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6000"/>
              </a:lnSpc>
              <a:spcAft>
                <a:spcPts val="800"/>
              </a:spcAft>
            </a:pPr>
            <a:r>
              <a:rPr lang="pl-PL" b="1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Celem programu </a:t>
            </a:r>
            <a:r>
              <a:rPr lang="pl-PL" b="1" dirty="0" smtClean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„Stop Smog” </a:t>
            </a:r>
            <a:r>
              <a:rPr lang="pl-PL" b="1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jest ograniczenia emisji zanieczyszczeń i poprawa jakości powietrza oraz poprawa efektywności energetycznej budynków poprzez  realizację</a:t>
            </a:r>
            <a:r>
              <a:rPr lang="pl-PL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b="1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przedsięwzięć </a:t>
            </a:r>
            <a:r>
              <a:rPr lang="pl-PL" b="1" dirty="0" smtClean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niskoemisyjnych</a:t>
            </a:r>
            <a:r>
              <a:rPr lang="pl-PL" dirty="0" smtClean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na </a:t>
            </a:r>
            <a:r>
              <a:rPr lang="pl-PL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rzecz najmniej zamożnych gospodarstw domowych w budynkach mieszkalnych </a:t>
            </a:r>
            <a:r>
              <a:rPr lang="pl-PL" dirty="0" smtClean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jednorodzinnych, w </a:t>
            </a:r>
            <a:r>
              <a:rPr lang="pl-PL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tym w szczególności tych, których członkami są osoby mające prawo do korzystania ze świadczeń pieniężnych na podstawie ustawy z dnia 12 marca 2004 r. o pomocy społecznej.</a:t>
            </a:r>
            <a:endParaRPr lang="pl-PL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3900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ytuł 1">
            <a:extLst>
              <a:ext uri="{FF2B5EF4-FFF2-40B4-BE49-F238E27FC236}">
                <a16:creationId xmlns:a16="http://schemas.microsoft.com/office/drawing/2014/main" id="{24735997-B674-4288-AF16-71C4A16F4EF9}"/>
              </a:ext>
            </a:extLst>
          </p:cNvPr>
          <p:cNvSpPr txBox="1">
            <a:spLocks/>
          </p:cNvSpPr>
          <p:nvPr/>
        </p:nvSpPr>
        <p:spPr>
          <a:xfrm>
            <a:off x="2310428" y="900676"/>
            <a:ext cx="6779121" cy="8851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1F3A70"/>
                </a:solidFill>
                <a:latin typeface="Bebas Neue" panose="020B0606020202050201" pitchFamily="34" charset="-18"/>
                <a:ea typeface="+mj-ea"/>
                <a:cs typeface="+mj-cs"/>
              </a:defRPr>
            </a:lvl1pPr>
          </a:lstStyle>
          <a:p>
            <a:pPr algn="ctr"/>
            <a:r>
              <a:rPr lang="pl-PL" b="1" dirty="0" smtClean="0">
                <a:solidFill>
                  <a:schemeClr val="tx1"/>
                </a:solidFill>
                <a:latin typeface="+mn-lt"/>
              </a:rPr>
              <a:t>przedsięwzięcia niskoemisyjne</a:t>
            </a:r>
            <a:endParaRPr lang="pl-PL" sz="2000" b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1" name="Symbol zastępczy obrazu 10" descr="Obraz zawierający trawa, zewnętrzne, pole, zielony&#10;&#10;Opis wygenerowany automatycznie">
            <a:extLst>
              <a:ext uri="{FF2B5EF4-FFF2-40B4-BE49-F238E27FC236}">
                <a16:creationId xmlns:a16="http://schemas.microsoft.com/office/drawing/2014/main" id="{17BC0A7E-FC9E-4B94-BF2E-4DDC79771D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65" r="34065"/>
          <a:stretch>
            <a:fillRect/>
          </a:stretch>
        </p:blipFill>
        <p:spPr>
          <a:xfrm>
            <a:off x="9276874" y="0"/>
            <a:ext cx="2915126" cy="6857999"/>
          </a:xfrm>
          <a:custGeom>
            <a:avLst/>
            <a:gdLst>
              <a:gd name="connsiteX0" fmla="*/ 0 w 2641602"/>
              <a:gd name="connsiteY0" fmla="*/ 0 h 6858000"/>
              <a:gd name="connsiteX1" fmla="*/ 2641602 w 2641602"/>
              <a:gd name="connsiteY1" fmla="*/ 0 h 6858000"/>
              <a:gd name="connsiteX2" fmla="*/ 2641602 w 2641602"/>
              <a:gd name="connsiteY2" fmla="*/ 6858000 h 6858000"/>
              <a:gd name="connsiteX3" fmla="*/ 0 w 264160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41602" h="6858000">
                <a:moveTo>
                  <a:pt x="0" y="0"/>
                </a:moveTo>
                <a:lnTo>
                  <a:pt x="2641602" y="0"/>
                </a:lnTo>
                <a:lnTo>
                  <a:pt x="264160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22" name="Symbol zastępczy obrazu 10" descr="Obraz zawierający trawa, zewnętrzne, pole, zielony&#10;&#10;Opis wygenerowany automatycznie">
            <a:extLst>
              <a:ext uri="{FF2B5EF4-FFF2-40B4-BE49-F238E27FC236}">
                <a16:creationId xmlns:a16="http://schemas.microsoft.com/office/drawing/2014/main" id="{17BC0A7E-FC9E-4B94-BF2E-4DDC79771D3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65" r="34065"/>
          <a:stretch>
            <a:fillRect/>
          </a:stretch>
        </p:blipFill>
        <p:spPr>
          <a:xfrm>
            <a:off x="9276874" y="0"/>
            <a:ext cx="2915126" cy="6857999"/>
          </a:xfrm>
          <a:custGeom>
            <a:avLst/>
            <a:gdLst>
              <a:gd name="connsiteX0" fmla="*/ 0 w 2641602"/>
              <a:gd name="connsiteY0" fmla="*/ 0 h 6858000"/>
              <a:gd name="connsiteX1" fmla="*/ 2641602 w 2641602"/>
              <a:gd name="connsiteY1" fmla="*/ 0 h 6858000"/>
              <a:gd name="connsiteX2" fmla="*/ 2641602 w 2641602"/>
              <a:gd name="connsiteY2" fmla="*/ 6858000 h 6858000"/>
              <a:gd name="connsiteX3" fmla="*/ 0 w 264160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41602" h="6858000">
                <a:moveTo>
                  <a:pt x="0" y="0"/>
                </a:moveTo>
                <a:lnTo>
                  <a:pt x="2641602" y="0"/>
                </a:lnTo>
                <a:lnTo>
                  <a:pt x="264160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23" name="Grafika 7">
            <a:extLst>
              <a:ext uri="{FF2B5EF4-FFF2-40B4-BE49-F238E27FC236}">
                <a16:creationId xmlns:a16="http://schemas.microsoft.com/office/drawing/2014/main" id="{27CCB7B9-05FC-415D-8FA3-617F4B3E7D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034287" y="28765"/>
            <a:ext cx="1400300" cy="485588"/>
          </a:xfrm>
          <a:prstGeom prst="rect">
            <a:avLst/>
          </a:prstGeom>
        </p:spPr>
      </p:pic>
      <p:sp>
        <p:nvSpPr>
          <p:cNvPr id="43" name="pole tekstowe 42"/>
          <p:cNvSpPr txBox="1"/>
          <p:nvPr/>
        </p:nvSpPr>
        <p:spPr>
          <a:xfrm>
            <a:off x="897860" y="6132900"/>
            <a:ext cx="2525030" cy="338554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pl-PL" sz="1600" b="1" dirty="0">
                <a:solidFill>
                  <a:srgbClr val="FF0000"/>
                </a:solidFill>
              </a:rPr>
              <a:t>                 </a:t>
            </a:r>
          </a:p>
        </p:txBody>
      </p:sp>
      <p:pic>
        <p:nvPicPr>
          <p:cNvPr id="17" name="Obraz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90" y="154319"/>
            <a:ext cx="2737341" cy="1804572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263602" y="2237708"/>
            <a:ext cx="88259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rgbClr val="000000"/>
                </a:solidFill>
                <a:ea typeface="Calibri" panose="020F0502020204030204" pitchFamily="34" charset="0"/>
              </a:rPr>
              <a:t>Przedsięwzięcia niskoemisyjne</a:t>
            </a:r>
            <a:r>
              <a:rPr lang="pl-PL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pl-PL" dirty="0" smtClean="0">
                <a:solidFill>
                  <a:srgbClr val="000000"/>
                </a:solidFill>
                <a:ea typeface="Calibri" panose="020F0502020204030204" pitchFamily="34" charset="0"/>
              </a:rPr>
              <a:t>– przedsięwzięcia</a:t>
            </a:r>
            <a:r>
              <a:rPr lang="pl-PL" dirty="0">
                <a:solidFill>
                  <a:srgbClr val="000000"/>
                </a:solidFill>
                <a:ea typeface="Calibri" panose="020F0502020204030204" pitchFamily="34" charset="0"/>
              </a:rPr>
              <a:t>, których przedmiotem jest przygotowanie i realizacja ulepszenia, w wyniku którego </a:t>
            </a:r>
            <a:r>
              <a:rPr lang="pl-PL" dirty="0" smtClean="0">
                <a:solidFill>
                  <a:srgbClr val="000000"/>
                </a:solidFill>
                <a:ea typeface="Calibri" panose="020F0502020204030204" pitchFamily="34" charset="0"/>
              </a:rPr>
              <a:t>następuje:</a:t>
            </a:r>
            <a:endParaRPr lang="pl-PL" dirty="0"/>
          </a:p>
        </p:txBody>
      </p:sp>
      <p:sp>
        <p:nvSpPr>
          <p:cNvPr id="4" name="Prostokąt 3"/>
          <p:cNvSpPr/>
          <p:nvPr/>
        </p:nvSpPr>
        <p:spPr>
          <a:xfrm>
            <a:off x="219309" y="3162856"/>
            <a:ext cx="887024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pl-PL" dirty="0"/>
              <a:t>wymiana urządzeń lub systemów grzewczych ogrzewających budynki mieszkalne </a:t>
            </a:r>
            <a:r>
              <a:rPr lang="pl-PL" dirty="0" smtClean="0"/>
              <a:t>jednorodzinne, </a:t>
            </a:r>
            <a:r>
              <a:rPr lang="pl-PL" dirty="0"/>
              <a:t>które nie spełniają standardów niskoemisyjnych, na spełniające standardy </a:t>
            </a:r>
            <a:r>
              <a:rPr lang="pl-PL" dirty="0" smtClean="0"/>
              <a:t>niskoemisyjne</a:t>
            </a:r>
            <a:endParaRPr lang="pl-PL" dirty="0">
              <a:solidFill>
                <a:srgbClr val="2B2B2B">
                  <a:lumMod val="90000"/>
                  <a:lumOff val="10000"/>
                </a:srgbClr>
              </a:solidFill>
            </a:endParaRPr>
          </a:p>
          <a:p>
            <a:pPr marL="285750" lvl="0" indent="-285750"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pl-PL" dirty="0"/>
              <a:t>likwidacja urządzeń lub systemów grzewczych ogrzewających budynki mieszkalne </a:t>
            </a:r>
            <a:r>
              <a:rPr lang="pl-PL" dirty="0" smtClean="0"/>
              <a:t>jednorodzinne, które nie spełniają standardów niskoemisyjnych wraz z przyłączeniem </a:t>
            </a:r>
            <a:r>
              <a:rPr lang="pl-PL" dirty="0"/>
              <a:t>budynku mieszkalnego jednorodzinnego odpowiednio do sieci ciepłowniczej, elektroenergetycznej lub </a:t>
            </a:r>
            <a:r>
              <a:rPr lang="pl-PL" dirty="0" smtClean="0"/>
              <a:t>gazowej</a:t>
            </a:r>
            <a:endParaRPr lang="pl-PL" dirty="0">
              <a:solidFill>
                <a:srgbClr val="2B2B2B"/>
              </a:solidFill>
            </a:endParaRPr>
          </a:p>
          <a:p>
            <a:pPr marL="285750" lvl="0" indent="-285750"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pl-PL" dirty="0">
                <a:solidFill>
                  <a:srgbClr val="2B2B2B"/>
                </a:solidFill>
              </a:rPr>
              <a:t>l</a:t>
            </a:r>
            <a:r>
              <a:rPr lang="pl-PL" dirty="0" smtClean="0">
                <a:solidFill>
                  <a:srgbClr val="2B2B2B"/>
                </a:solidFill>
              </a:rPr>
              <a:t>ikwidacja urządzeń i systemów grzewczych niespełniających standardów niskoemisyjnych z zapewnieniem dostępu do OZE</a:t>
            </a:r>
          </a:p>
          <a:p>
            <a:pPr marL="285750" lvl="0" indent="-285750"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pl-PL" dirty="0"/>
              <a:t>zmniejszenie zapotrzebowania budynków mieszkalnych jednorodzinnych na energię dostarczaną na potrzeby ich </a:t>
            </a:r>
            <a:r>
              <a:rPr lang="pl-PL" dirty="0" smtClean="0"/>
              <a:t>ogrzewania</a:t>
            </a:r>
            <a:endParaRPr lang="pl-PL" dirty="0">
              <a:solidFill>
                <a:srgbClr val="2B2B2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157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1"/>
          <p:cNvSpPr txBox="1">
            <a:spLocks/>
          </p:cNvSpPr>
          <p:nvPr/>
        </p:nvSpPr>
        <p:spPr>
          <a:xfrm>
            <a:off x="2822200" y="734094"/>
            <a:ext cx="6506528" cy="6286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3200" b="1" dirty="0" smtClean="0"/>
              <a:t>warunki ramowe uczestnictwa </a:t>
            </a:r>
          </a:p>
          <a:p>
            <a:pPr algn="ctr"/>
            <a:r>
              <a:rPr lang="pl-PL" sz="3200" b="1" dirty="0" smtClean="0"/>
              <a:t>w programie – gmina </a:t>
            </a:r>
          </a:p>
          <a:p>
            <a:endParaRPr lang="pl-PL" dirty="0"/>
          </a:p>
        </p:txBody>
      </p:sp>
      <p:sp>
        <p:nvSpPr>
          <p:cNvPr id="5" name="Symbol zastępczy tekstu 2"/>
          <p:cNvSpPr txBox="1">
            <a:spLocks/>
          </p:cNvSpPr>
          <p:nvPr/>
        </p:nvSpPr>
        <p:spPr>
          <a:xfrm>
            <a:off x="823029" y="1882881"/>
            <a:ext cx="7653806" cy="4639971"/>
          </a:xfrm>
          <a:prstGeom prst="rect">
            <a:avLst/>
          </a:prstGeom>
        </p:spPr>
        <p:txBody>
          <a:bodyPr numCol="1" spcCol="720000"/>
          <a:lstStyle>
            <a:lvl1pPr marL="0" indent="0" algn="just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1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 sz="1800" dirty="0">
              <a:solidFill>
                <a:schemeClr val="tx1">
                  <a:lumMod val="90000"/>
                  <a:lumOff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pl-PL" sz="1800" dirty="0">
              <a:solidFill>
                <a:schemeClr val="tx1">
                  <a:lumMod val="90000"/>
                  <a:lumOff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15000"/>
              </a:lnSpc>
              <a:buClr>
                <a:srgbClr val="002060"/>
              </a:buClr>
              <a:buFont typeface="Wingdings" panose="05000000000000000000" pitchFamily="2" charset="2"/>
              <a:buChar char="Ø"/>
            </a:pPr>
            <a:endParaRPr lang="pl-PL" sz="1800" dirty="0" smtClean="0">
              <a:solidFill>
                <a:schemeClr val="tx1">
                  <a:lumMod val="90000"/>
                  <a:lumOff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pl-PL" sz="1800" dirty="0">
              <a:solidFill>
                <a:schemeClr val="tx1">
                  <a:lumMod val="90000"/>
                  <a:lumOff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595" y="11592"/>
            <a:ext cx="2737341" cy="1804572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393764" y="1846719"/>
            <a:ext cx="9136132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l-PL" b="1" dirty="0" smtClean="0">
                <a:cs typeface="Arial" panose="020B0604020202020204" pitchFamily="34" charset="0"/>
              </a:rPr>
              <a:t>wymagane jest: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l-PL" dirty="0" smtClean="0">
                <a:cs typeface="Arial" panose="020B0604020202020204" pitchFamily="34" charset="0"/>
              </a:rPr>
              <a:t>w ramach </a:t>
            </a:r>
            <a:r>
              <a:rPr lang="pl-PL" dirty="0">
                <a:cs typeface="Arial" panose="020B0604020202020204" pitchFamily="34" charset="0"/>
              </a:rPr>
              <a:t>pojedynczego </a:t>
            </a:r>
            <a:r>
              <a:rPr lang="pl-PL" dirty="0" smtClean="0">
                <a:cs typeface="Arial" panose="020B0604020202020204" pitchFamily="34" charset="0"/>
              </a:rPr>
              <a:t>porozumienia zaangażowanie w projekt nie mniej niż 1</a:t>
            </a:r>
            <a:r>
              <a:rPr lang="pl-PL" dirty="0">
                <a:cs typeface="Arial" panose="020B0604020202020204" pitchFamily="34" charset="0"/>
              </a:rPr>
              <a:t>% lub 20 </a:t>
            </a:r>
            <a:r>
              <a:rPr lang="pl-PL" dirty="0" smtClean="0">
                <a:cs typeface="Arial" panose="020B0604020202020204" pitchFamily="34" charset="0"/>
              </a:rPr>
              <a:t>budynków i maksimum </a:t>
            </a:r>
            <a:r>
              <a:rPr lang="pl-PL" dirty="0">
                <a:cs typeface="Arial" panose="020B0604020202020204" pitchFamily="34" charset="0"/>
              </a:rPr>
              <a:t>do 12% łącznej liczby budynków jednorodzinnych w gminie (nie dotyczy miast pow. 100 tys. mieszkańców)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l-PL" dirty="0" smtClean="0">
                <a:cs typeface="Arial" panose="020B0604020202020204" pitchFamily="34" charset="0"/>
              </a:rPr>
              <a:t>wymiana </a:t>
            </a:r>
            <a:r>
              <a:rPr lang="pl-PL" dirty="0">
                <a:cs typeface="Arial" panose="020B0604020202020204" pitchFamily="34" charset="0"/>
              </a:rPr>
              <a:t>lub likwidacja urządzeń niespełniających standardów niskoemisyjnych w ≥ 80% budynkach objętych </a:t>
            </a:r>
            <a:r>
              <a:rPr lang="pl-PL" dirty="0" smtClean="0">
                <a:cs typeface="Arial" panose="020B0604020202020204" pitchFamily="34" charset="0"/>
              </a:rPr>
              <a:t>porozumieniem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dirty="0" smtClean="0">
                <a:cs typeface="Arial" panose="020B0604020202020204" pitchFamily="34" charset="0"/>
              </a:rPr>
              <a:t>szacowane </a:t>
            </a:r>
            <a:r>
              <a:rPr lang="pl-PL" dirty="0">
                <a:cs typeface="Arial" panose="020B0604020202020204" pitchFamily="34" charset="0"/>
              </a:rPr>
              <a:t>zmniejszenie zapotrzebowania na ciepło grzewcze - łącznie dla </a:t>
            </a:r>
            <a:r>
              <a:rPr lang="pl-PL" dirty="0" smtClean="0">
                <a:cs typeface="Arial" panose="020B0604020202020204" pitchFamily="34" charset="0"/>
              </a:rPr>
              <a:t>wszystkich budynków </a:t>
            </a:r>
            <a:r>
              <a:rPr lang="pl-PL" dirty="0">
                <a:cs typeface="Arial" panose="020B0604020202020204" pitchFamily="34" charset="0"/>
              </a:rPr>
              <a:t>w ramach </a:t>
            </a:r>
            <a:r>
              <a:rPr lang="pl-PL" dirty="0" smtClean="0">
                <a:cs typeface="Arial" panose="020B0604020202020204" pitchFamily="34" charset="0"/>
              </a:rPr>
              <a:t>porozumienia ≥ 30% </a:t>
            </a:r>
            <a:r>
              <a:rPr lang="pl-PL" dirty="0">
                <a:cs typeface="Arial" panose="020B0604020202020204" pitchFamily="34" charset="0"/>
              </a:rPr>
              <a:t>energii finalnej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l-PL" dirty="0" smtClean="0">
                <a:cs typeface="Arial" panose="020B0604020202020204" pitchFamily="34" charset="0"/>
              </a:rPr>
              <a:t>zobowiązanie </a:t>
            </a:r>
            <a:r>
              <a:rPr lang="pl-PL" dirty="0">
                <a:cs typeface="Arial" panose="020B0604020202020204" pitchFamily="34" charset="0"/>
              </a:rPr>
              <a:t>gminy do zabezpieczenia środków = 30% kosztów realizacji porozumienia (miasta pow. 100 tys. mieszkańców &gt; 30%)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l-PL" dirty="0" smtClean="0">
                <a:cs typeface="Arial" panose="020B0604020202020204" pitchFamily="34" charset="0"/>
              </a:rPr>
              <a:t>Zrealizowanie projektu </a:t>
            </a:r>
            <a:r>
              <a:rPr lang="pl-PL" dirty="0">
                <a:cs typeface="Arial" panose="020B0604020202020204" pitchFamily="34" charset="0"/>
              </a:rPr>
              <a:t>maksymalnie w ciągu 3 lat (4 lat*) od podpisania porozumienia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l-PL" sz="1400" dirty="0" smtClean="0">
                <a:cs typeface="Arial" panose="020B0604020202020204" pitchFamily="34" charset="0"/>
              </a:rPr>
              <a:t>       * </a:t>
            </a:r>
            <a:r>
              <a:rPr lang="pl-PL" sz="1400" dirty="0">
                <a:cs typeface="Arial" panose="020B0604020202020204" pitchFamily="34" charset="0"/>
              </a:rPr>
              <a:t>w przypadku zgłoszenia do Programu min. 2% budynków</a:t>
            </a:r>
          </a:p>
        </p:txBody>
      </p:sp>
    </p:spTree>
    <p:extLst>
      <p:ext uri="{BB962C8B-B14F-4D97-AF65-F5344CB8AC3E}">
        <p14:creationId xmlns:p14="http://schemas.microsoft.com/office/powerpoint/2010/main" val="3478864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ytuł 1">
            <a:extLst>
              <a:ext uri="{FF2B5EF4-FFF2-40B4-BE49-F238E27FC236}">
                <a16:creationId xmlns:a16="http://schemas.microsoft.com/office/drawing/2014/main" id="{24735997-B674-4288-AF16-71C4A16F4EF9}"/>
              </a:ext>
            </a:extLst>
          </p:cNvPr>
          <p:cNvSpPr txBox="1">
            <a:spLocks/>
          </p:cNvSpPr>
          <p:nvPr/>
        </p:nvSpPr>
        <p:spPr>
          <a:xfrm>
            <a:off x="2160375" y="1058702"/>
            <a:ext cx="7116499" cy="8359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1F3A70"/>
                </a:solidFill>
                <a:latin typeface="Bebas Neue" panose="020B0606020202050201" pitchFamily="34" charset="-18"/>
                <a:ea typeface="+mj-ea"/>
                <a:cs typeface="+mj-cs"/>
              </a:defRPr>
            </a:lvl1pPr>
          </a:lstStyle>
          <a:p>
            <a:pPr algn="ctr"/>
            <a:r>
              <a:rPr lang="pl-PL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zmiany w programie Stop Smog (1)</a:t>
            </a:r>
            <a:endParaRPr lang="pl-PL" sz="28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21" name="Symbol zastępczy obrazu 10" descr="Obraz zawierający trawa, zewnętrzne, pole, zielony&#10;&#10;Opis wygenerowany automatycznie">
            <a:extLst>
              <a:ext uri="{FF2B5EF4-FFF2-40B4-BE49-F238E27FC236}">
                <a16:creationId xmlns:a16="http://schemas.microsoft.com/office/drawing/2014/main" id="{17BC0A7E-FC9E-4B94-BF2E-4DDC79771D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65" r="34065"/>
          <a:stretch>
            <a:fillRect/>
          </a:stretch>
        </p:blipFill>
        <p:spPr>
          <a:xfrm>
            <a:off x="9276874" y="0"/>
            <a:ext cx="2915126" cy="6857999"/>
          </a:xfrm>
          <a:custGeom>
            <a:avLst/>
            <a:gdLst>
              <a:gd name="connsiteX0" fmla="*/ 0 w 2641602"/>
              <a:gd name="connsiteY0" fmla="*/ 0 h 6858000"/>
              <a:gd name="connsiteX1" fmla="*/ 2641602 w 2641602"/>
              <a:gd name="connsiteY1" fmla="*/ 0 h 6858000"/>
              <a:gd name="connsiteX2" fmla="*/ 2641602 w 2641602"/>
              <a:gd name="connsiteY2" fmla="*/ 6858000 h 6858000"/>
              <a:gd name="connsiteX3" fmla="*/ 0 w 264160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41602" h="6858000">
                <a:moveTo>
                  <a:pt x="0" y="0"/>
                </a:moveTo>
                <a:lnTo>
                  <a:pt x="2641602" y="0"/>
                </a:lnTo>
                <a:lnTo>
                  <a:pt x="264160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22" name="Symbol zastępczy obrazu 10" descr="Obraz zawierający trawa, zewnętrzne, pole, zielony&#10;&#10;Opis wygenerowany automatycznie">
            <a:extLst>
              <a:ext uri="{FF2B5EF4-FFF2-40B4-BE49-F238E27FC236}">
                <a16:creationId xmlns:a16="http://schemas.microsoft.com/office/drawing/2014/main" id="{17BC0A7E-FC9E-4B94-BF2E-4DDC79771D3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65" r="34065"/>
          <a:stretch>
            <a:fillRect/>
          </a:stretch>
        </p:blipFill>
        <p:spPr>
          <a:xfrm>
            <a:off x="9276874" y="0"/>
            <a:ext cx="2915126" cy="6857999"/>
          </a:xfrm>
          <a:custGeom>
            <a:avLst/>
            <a:gdLst>
              <a:gd name="connsiteX0" fmla="*/ 0 w 2641602"/>
              <a:gd name="connsiteY0" fmla="*/ 0 h 6858000"/>
              <a:gd name="connsiteX1" fmla="*/ 2641602 w 2641602"/>
              <a:gd name="connsiteY1" fmla="*/ 0 h 6858000"/>
              <a:gd name="connsiteX2" fmla="*/ 2641602 w 2641602"/>
              <a:gd name="connsiteY2" fmla="*/ 6858000 h 6858000"/>
              <a:gd name="connsiteX3" fmla="*/ 0 w 264160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41602" h="6858000">
                <a:moveTo>
                  <a:pt x="0" y="0"/>
                </a:moveTo>
                <a:lnTo>
                  <a:pt x="2641602" y="0"/>
                </a:lnTo>
                <a:lnTo>
                  <a:pt x="264160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23" name="Grafika 7">
            <a:extLst>
              <a:ext uri="{FF2B5EF4-FFF2-40B4-BE49-F238E27FC236}">
                <a16:creationId xmlns:a16="http://schemas.microsoft.com/office/drawing/2014/main" id="{27CCB7B9-05FC-415D-8FA3-617F4B3E7D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034287" y="28765"/>
            <a:ext cx="1400300" cy="485588"/>
          </a:xfrm>
          <a:prstGeom prst="rect">
            <a:avLst/>
          </a:prstGeom>
        </p:spPr>
      </p:pic>
      <p:sp>
        <p:nvSpPr>
          <p:cNvPr id="43" name="pole tekstowe 42"/>
          <p:cNvSpPr txBox="1"/>
          <p:nvPr/>
        </p:nvSpPr>
        <p:spPr>
          <a:xfrm>
            <a:off x="897860" y="6132900"/>
            <a:ext cx="2525030" cy="338554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pl-PL" sz="1600" b="1" dirty="0">
                <a:solidFill>
                  <a:srgbClr val="FF0000"/>
                </a:solidFill>
              </a:rPr>
              <a:t>                 </a:t>
            </a:r>
          </a:p>
        </p:txBody>
      </p:sp>
      <p:pic>
        <p:nvPicPr>
          <p:cNvPr id="17" name="Obraz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56416"/>
            <a:ext cx="2737341" cy="1804572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799705" y="2045454"/>
            <a:ext cx="7832231" cy="51475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pl-PL" dirty="0">
              <a:solidFill>
                <a:srgbClr val="2B2B2B"/>
              </a:solidFill>
              <a:cs typeface="Calibri" panose="020F0502020204030204" pitchFamily="34" charset="0"/>
            </a:endParaRPr>
          </a:p>
          <a:p>
            <a:pPr marL="285750" lvl="0" indent="-285750" algn="just">
              <a:lnSpc>
                <a:spcPct val="115000"/>
              </a:lnSpc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pl-PL" dirty="0" smtClean="0">
                <a:solidFill>
                  <a:srgbClr val="2B2B2B"/>
                </a:solidFill>
                <a:cs typeface="Calibri" panose="020F0502020204030204" pitchFamily="34" charset="0"/>
              </a:rPr>
              <a:t>rezygnacja </a:t>
            </a:r>
            <a:r>
              <a:rPr lang="pl-PL" dirty="0">
                <a:solidFill>
                  <a:srgbClr val="2B2B2B"/>
                </a:solidFill>
                <a:cs typeface="Calibri" panose="020F0502020204030204" pitchFamily="34" charset="0"/>
              </a:rPr>
              <a:t>z obowiązku uchwalania gminnych programów </a:t>
            </a:r>
            <a:r>
              <a:rPr lang="pl-PL" dirty="0" smtClean="0">
                <a:solidFill>
                  <a:srgbClr val="2B2B2B"/>
                </a:solidFill>
                <a:cs typeface="Calibri" panose="020F0502020204030204" pitchFamily="34" charset="0"/>
              </a:rPr>
              <a:t>niskoemisyjnych</a:t>
            </a:r>
          </a:p>
          <a:p>
            <a:pPr lvl="0" algn="just">
              <a:lnSpc>
                <a:spcPct val="115000"/>
              </a:lnSpc>
              <a:buClr>
                <a:srgbClr val="002060"/>
              </a:buClr>
            </a:pPr>
            <a:endParaRPr lang="pl-PL" dirty="0">
              <a:solidFill>
                <a:srgbClr val="2B2B2B"/>
              </a:solidFill>
              <a:cs typeface="Calibri" panose="020F0502020204030204" pitchFamily="34" charset="0"/>
            </a:endParaRPr>
          </a:p>
          <a:p>
            <a:pPr marL="285750" lvl="0" indent="-285750" algn="just">
              <a:lnSpc>
                <a:spcPct val="115000"/>
              </a:lnSpc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pl-PL" dirty="0">
                <a:solidFill>
                  <a:srgbClr val="2B2B2B"/>
                </a:solidFill>
                <a:cs typeface="Calibri" panose="020F0502020204030204" pitchFamily="34" charset="0"/>
              </a:rPr>
              <a:t>obniżenie minimalnej liczby budynków jednorodzinnych kwalifikującej do udziału </a:t>
            </a:r>
            <a:r>
              <a:rPr lang="pl-PL" dirty="0" smtClean="0">
                <a:solidFill>
                  <a:srgbClr val="2B2B2B"/>
                </a:solidFill>
                <a:cs typeface="Calibri" panose="020F0502020204030204" pitchFamily="34" charset="0"/>
              </a:rPr>
              <a:t>w </a:t>
            </a:r>
            <a:r>
              <a:rPr lang="pl-PL" dirty="0">
                <a:solidFill>
                  <a:srgbClr val="2B2B2B"/>
                </a:solidFill>
                <a:cs typeface="Calibri" panose="020F0502020204030204" pitchFamily="34" charset="0"/>
              </a:rPr>
              <a:t>programie z nie mniej niż 2% do nie mniej niż 1 % lub nie mniej niż 20 budynków </a:t>
            </a:r>
            <a:r>
              <a:rPr lang="pl-PL" dirty="0" smtClean="0">
                <a:solidFill>
                  <a:srgbClr val="2B2B2B"/>
                </a:solidFill>
                <a:cs typeface="Calibri" panose="020F0502020204030204" pitchFamily="34" charset="0"/>
              </a:rPr>
              <a:t>jednorodzinnych</a:t>
            </a:r>
          </a:p>
          <a:p>
            <a:pPr lvl="0" algn="just">
              <a:lnSpc>
                <a:spcPct val="115000"/>
              </a:lnSpc>
              <a:buClr>
                <a:srgbClr val="002060"/>
              </a:buClr>
            </a:pPr>
            <a:endParaRPr lang="pl-PL" dirty="0">
              <a:solidFill>
                <a:srgbClr val="2B2B2B"/>
              </a:solidFill>
              <a:cs typeface="Calibri" panose="020F0502020204030204" pitchFamily="34" charset="0"/>
            </a:endParaRPr>
          </a:p>
          <a:p>
            <a:pPr marL="285750" lvl="0" indent="-285750" algn="just">
              <a:lnSpc>
                <a:spcPct val="115000"/>
              </a:lnSpc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pl-PL" dirty="0">
                <a:solidFill>
                  <a:srgbClr val="2B2B2B"/>
                </a:solidFill>
                <a:cs typeface="Calibri" panose="020F0502020204030204" pitchFamily="34" charset="0"/>
              </a:rPr>
              <a:t>objęcie współfinansowaniem budynków jednorodzinnych znajdujących się w zasobach mieszkaniowych </a:t>
            </a:r>
            <a:r>
              <a:rPr lang="pl-PL" dirty="0" smtClean="0">
                <a:solidFill>
                  <a:srgbClr val="2B2B2B"/>
                </a:solidFill>
                <a:cs typeface="Calibri" panose="020F0502020204030204" pitchFamily="34" charset="0"/>
              </a:rPr>
              <a:t>gminy</a:t>
            </a:r>
          </a:p>
          <a:p>
            <a:pPr lvl="0" algn="just">
              <a:lnSpc>
                <a:spcPct val="115000"/>
              </a:lnSpc>
              <a:buClr>
                <a:srgbClr val="002060"/>
              </a:buClr>
            </a:pPr>
            <a:endParaRPr lang="pl-PL" dirty="0">
              <a:solidFill>
                <a:srgbClr val="2B2B2B"/>
              </a:solidFill>
              <a:cs typeface="Calibri" panose="020F0502020204030204" pitchFamily="34" charset="0"/>
            </a:endParaRPr>
          </a:p>
          <a:p>
            <a:pPr marL="285750" lvl="0" indent="-285750" algn="just">
              <a:lnSpc>
                <a:spcPct val="115000"/>
              </a:lnSpc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pl-PL" dirty="0">
                <a:solidFill>
                  <a:srgbClr val="2B2B2B"/>
                </a:solidFill>
                <a:cs typeface="Calibri" panose="020F0502020204030204" pitchFamily="34" charset="0"/>
              </a:rPr>
              <a:t>obniżenie progu zmniejszenia zapotrzebowania na energię dostarczaną na potrzeby ogrzewania budynku i podgrzewania wody użytkowej z 50% do 30</a:t>
            </a:r>
            <a:r>
              <a:rPr lang="pl-PL" dirty="0" smtClean="0">
                <a:solidFill>
                  <a:srgbClr val="2B2B2B"/>
                </a:solidFill>
                <a:cs typeface="Calibri" panose="020F0502020204030204" pitchFamily="34" charset="0"/>
              </a:rPr>
              <a:t>%</a:t>
            </a:r>
            <a:endParaRPr lang="pl-PL" dirty="0">
              <a:solidFill>
                <a:srgbClr val="2B2B2B"/>
              </a:solidFill>
              <a:cs typeface="Calibri" panose="020F0502020204030204" pitchFamily="34" charset="0"/>
            </a:endParaRPr>
          </a:p>
          <a:p>
            <a:pPr lvl="0" algn="just">
              <a:lnSpc>
                <a:spcPct val="115000"/>
              </a:lnSpc>
              <a:buClr>
                <a:srgbClr val="002060"/>
              </a:buClr>
            </a:pPr>
            <a:r>
              <a:rPr lang="pl-PL" dirty="0">
                <a:solidFill>
                  <a:srgbClr val="2B2B2B"/>
                </a:solidFill>
                <a:cs typeface="Calibri" panose="020F0502020204030204" pitchFamily="34" charset="0"/>
              </a:rPr>
              <a:t> </a:t>
            </a:r>
            <a:endParaRPr lang="pl-PL" dirty="0" smtClean="0">
              <a:solidFill>
                <a:srgbClr val="2B2B2B"/>
              </a:solidFill>
              <a:cs typeface="Calibri" panose="020F0502020204030204" pitchFamily="34" charset="0"/>
            </a:endParaRPr>
          </a:p>
          <a:p>
            <a:pPr lvl="0" algn="just">
              <a:lnSpc>
                <a:spcPct val="115000"/>
              </a:lnSpc>
              <a:buClr>
                <a:srgbClr val="002060"/>
              </a:buClr>
            </a:pPr>
            <a:endParaRPr lang="pl-PL" dirty="0">
              <a:solidFill>
                <a:srgbClr val="2B2B2B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1097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>
            <a:spLocks noGrp="1"/>
          </p:cNvSpPr>
          <p:nvPr>
            <p:ph type="body" sz="quarter" idx="11"/>
          </p:nvPr>
        </p:nvSpPr>
        <p:spPr>
          <a:xfrm>
            <a:off x="2900592" y="1056605"/>
            <a:ext cx="6253162" cy="628650"/>
          </a:xfrm>
        </p:spPr>
        <p:txBody>
          <a:bodyPr/>
          <a:lstStyle/>
          <a:p>
            <a:r>
              <a:rPr lang="pl-PL" b="1" dirty="0" smtClean="0"/>
              <a:t>zmiany </a:t>
            </a:r>
            <a:r>
              <a:rPr lang="pl-PL" b="1" dirty="0"/>
              <a:t>w programie Stop </a:t>
            </a:r>
            <a:r>
              <a:rPr lang="pl-PL" b="1" dirty="0" smtClean="0"/>
              <a:t>Smog (2)</a:t>
            </a:r>
            <a:endParaRPr lang="pl-PL" sz="3200" b="1" dirty="0">
              <a:solidFill>
                <a:schemeClr val="tx1"/>
              </a:solidFill>
            </a:endParaRPr>
          </a:p>
          <a:p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12"/>
          </p:nvPr>
        </p:nvSpPr>
        <p:spPr>
          <a:xfrm>
            <a:off x="514350" y="2269787"/>
            <a:ext cx="8365084" cy="4241884"/>
          </a:xfrm>
        </p:spPr>
        <p:txBody>
          <a:bodyPr/>
          <a:lstStyle/>
          <a:p>
            <a:pPr marL="285750" lvl="0" indent="-285750">
              <a:lnSpc>
                <a:spcPct val="115000"/>
              </a:lnSpc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pl-PL" sz="1800" b="0" dirty="0">
                <a:solidFill>
                  <a:srgbClr val="2B2B2B"/>
                </a:solidFill>
                <a:cs typeface="Calibri" panose="020F0502020204030204" pitchFamily="34" charset="0"/>
              </a:rPr>
              <a:t>rozszerzenie katalogu przedsięwzięć niskoemisyjnych o m.in. instalacje </a:t>
            </a:r>
            <a:r>
              <a:rPr lang="pl-PL" sz="1800" b="0" dirty="0" smtClean="0">
                <a:solidFill>
                  <a:srgbClr val="2B2B2B"/>
                </a:solidFill>
                <a:cs typeface="Calibri" panose="020F0502020204030204" pitchFamily="34" charset="0"/>
              </a:rPr>
              <a:t>OZE</a:t>
            </a:r>
          </a:p>
          <a:p>
            <a:pPr lvl="0">
              <a:lnSpc>
                <a:spcPct val="115000"/>
              </a:lnSpc>
              <a:buClr>
                <a:srgbClr val="002060"/>
              </a:buClr>
            </a:pPr>
            <a:endParaRPr lang="pl-PL" sz="1800" b="0" dirty="0">
              <a:solidFill>
                <a:srgbClr val="2B2B2B"/>
              </a:solidFill>
              <a:cs typeface="Calibri" panose="020F0502020204030204" pitchFamily="34" charset="0"/>
            </a:endParaRPr>
          </a:p>
          <a:p>
            <a:pPr marL="285750" lvl="0" indent="-285750">
              <a:lnSpc>
                <a:spcPct val="115000"/>
              </a:lnSpc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pl-PL" sz="1800" b="0" dirty="0">
                <a:solidFill>
                  <a:srgbClr val="2B2B2B"/>
                </a:solidFill>
                <a:cs typeface="Calibri" panose="020F0502020204030204" pitchFamily="34" charset="0"/>
              </a:rPr>
              <a:t> wydłużenie terminu realizacji </a:t>
            </a:r>
            <a:r>
              <a:rPr lang="pl-PL" sz="1800" b="0" dirty="0" smtClean="0">
                <a:solidFill>
                  <a:srgbClr val="2B2B2B"/>
                </a:solidFill>
                <a:cs typeface="Calibri" panose="020F0502020204030204" pitchFamily="34" charset="0"/>
              </a:rPr>
              <a:t>porozumień</a:t>
            </a:r>
          </a:p>
          <a:p>
            <a:pPr lvl="0">
              <a:lnSpc>
                <a:spcPct val="115000"/>
              </a:lnSpc>
              <a:buClr>
                <a:srgbClr val="002060"/>
              </a:buClr>
            </a:pPr>
            <a:endParaRPr lang="pl-PL" sz="1800" b="0" dirty="0">
              <a:solidFill>
                <a:srgbClr val="2B2B2B"/>
              </a:solidFill>
              <a:cs typeface="Calibri" panose="020F0502020204030204" pitchFamily="34" charset="0"/>
            </a:endParaRPr>
          </a:p>
          <a:p>
            <a:pPr marL="285750" lvl="0" indent="-285750">
              <a:lnSpc>
                <a:spcPct val="115000"/>
              </a:lnSpc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pl-PL" sz="1800" b="0" dirty="0">
                <a:solidFill>
                  <a:srgbClr val="2B2B2B"/>
                </a:solidFill>
                <a:cs typeface="Calibri" panose="020F0502020204030204" pitchFamily="34" charset="0"/>
              </a:rPr>
              <a:t> skrócony został okres zachowania trwałości z 10 do 5 </a:t>
            </a:r>
            <a:r>
              <a:rPr lang="pl-PL" sz="1800" b="0" dirty="0" smtClean="0">
                <a:solidFill>
                  <a:srgbClr val="2B2B2B"/>
                </a:solidFill>
                <a:cs typeface="Calibri" panose="020F0502020204030204" pitchFamily="34" charset="0"/>
              </a:rPr>
              <a:t>lat</a:t>
            </a:r>
          </a:p>
          <a:p>
            <a:pPr lvl="0">
              <a:lnSpc>
                <a:spcPct val="115000"/>
              </a:lnSpc>
              <a:buClr>
                <a:srgbClr val="002060"/>
              </a:buClr>
            </a:pPr>
            <a:endParaRPr lang="pl-PL" sz="1800" b="0" dirty="0">
              <a:solidFill>
                <a:srgbClr val="2B2B2B"/>
              </a:solidFill>
              <a:cs typeface="Calibri" panose="020F0502020204030204" pitchFamily="34" charset="0"/>
            </a:endParaRPr>
          </a:p>
          <a:p>
            <a:pPr marL="285750" lvl="0" indent="-285750">
              <a:lnSpc>
                <a:spcPct val="115000"/>
              </a:lnSpc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pl-PL" sz="1800" b="0" dirty="0">
                <a:solidFill>
                  <a:srgbClr val="2B2B2B"/>
                </a:solidFill>
                <a:cs typeface="Calibri" panose="020F0502020204030204" pitchFamily="34" charset="0"/>
              </a:rPr>
              <a:t>stroną porozumienia może być związek </a:t>
            </a:r>
            <a:r>
              <a:rPr lang="pl-PL" sz="1800" b="0" dirty="0" smtClean="0">
                <a:solidFill>
                  <a:srgbClr val="2B2B2B"/>
                </a:solidFill>
                <a:cs typeface="Calibri" panose="020F0502020204030204" pitchFamily="34" charset="0"/>
              </a:rPr>
              <a:t>międzygminny/metropolitalny/powiat</a:t>
            </a:r>
          </a:p>
          <a:p>
            <a:pPr marL="285750" lvl="0" indent="-285750">
              <a:lnSpc>
                <a:spcPct val="115000"/>
              </a:lnSpc>
              <a:buClr>
                <a:srgbClr val="002060"/>
              </a:buClr>
              <a:buFont typeface="Wingdings" panose="05000000000000000000" pitchFamily="2" charset="2"/>
              <a:buChar char="Ø"/>
            </a:pPr>
            <a:endParaRPr lang="pl-PL" sz="1800" b="0" dirty="0">
              <a:solidFill>
                <a:srgbClr val="2B2B2B"/>
              </a:solidFill>
              <a:cs typeface="Calibri" panose="020F0502020204030204" pitchFamily="34" charset="0"/>
            </a:endParaRPr>
          </a:p>
          <a:p>
            <a:pPr marL="285750" lvl="0" indent="-285750">
              <a:lnSpc>
                <a:spcPct val="115000"/>
              </a:lnSpc>
              <a:buClr>
                <a:srgbClr val="002060"/>
              </a:buClr>
              <a:buFont typeface="Wingdings" panose="05000000000000000000" pitchFamily="2" charset="2"/>
              <a:buChar char="Ø"/>
            </a:pPr>
            <a:r>
              <a:rPr lang="pl-PL" sz="1800" b="0" dirty="0">
                <a:solidFill>
                  <a:srgbClr val="2B2B2B"/>
                </a:solidFill>
                <a:cs typeface="Calibri" panose="020F0502020204030204" pitchFamily="34" charset="0"/>
              </a:rPr>
              <a:t>w</a:t>
            </a:r>
            <a:r>
              <a:rPr lang="pl-PL" sz="1800" b="0" dirty="0" smtClean="0">
                <a:solidFill>
                  <a:srgbClr val="2B2B2B"/>
                </a:solidFill>
                <a:cs typeface="Calibri" panose="020F0502020204030204" pitchFamily="34" charset="0"/>
              </a:rPr>
              <a:t>prowadzono możliwość trybu </a:t>
            </a:r>
            <a:r>
              <a:rPr lang="pl-PL" sz="1800" b="0" dirty="0">
                <a:solidFill>
                  <a:srgbClr val="2B2B2B"/>
                </a:solidFill>
                <a:cs typeface="Calibri" panose="020F0502020204030204" pitchFamily="34" charset="0"/>
              </a:rPr>
              <a:t>realizacji przedsięwzięć niskoemisyjnych, polegający na udzielaniu dotacji celowej na finansowanie lub dofinansowanie kosztów realizacji tych przedsięwzięć zgodnie z art.403 ust.4–6 ustawy z dnia </a:t>
            </a:r>
            <a:r>
              <a:rPr lang="pl-PL" sz="1800" b="0" dirty="0" smtClean="0">
                <a:solidFill>
                  <a:srgbClr val="2B2B2B"/>
                </a:solidFill>
                <a:cs typeface="Calibri" panose="020F0502020204030204" pitchFamily="34" charset="0"/>
              </a:rPr>
              <a:t>27 kwietnia </a:t>
            </a:r>
            <a:r>
              <a:rPr lang="pl-PL" sz="1800" b="0" dirty="0">
                <a:solidFill>
                  <a:srgbClr val="2B2B2B"/>
                </a:solidFill>
                <a:cs typeface="Calibri" panose="020F0502020204030204" pitchFamily="34" charset="0"/>
              </a:rPr>
              <a:t>2001r. – Prawo ochrony środowiska</a:t>
            </a:r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90" y="154319"/>
            <a:ext cx="2737341" cy="180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769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 txBox="1">
            <a:spLocks/>
          </p:cNvSpPr>
          <p:nvPr/>
        </p:nvSpPr>
        <p:spPr>
          <a:xfrm>
            <a:off x="3778866" y="1085130"/>
            <a:ext cx="7471386" cy="873761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 dirty="0" smtClean="0">
                <a:latin typeface="+mn-lt"/>
              </a:rPr>
              <a:t>wnioskodawcy</a:t>
            </a:r>
            <a:r>
              <a:rPr lang="pl-PL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pl-PL" sz="32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l-PL" sz="3200" b="1" dirty="0"/>
          </a:p>
        </p:txBody>
      </p:sp>
      <p:sp>
        <p:nvSpPr>
          <p:cNvPr id="5" name="Prostokąt 4"/>
          <p:cNvSpPr/>
          <p:nvPr/>
        </p:nvSpPr>
        <p:spPr>
          <a:xfrm>
            <a:off x="325735" y="1952346"/>
            <a:ext cx="8826974" cy="4870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endParaRPr lang="pl-PL" dirty="0">
              <a:solidFill>
                <a:schemeClr val="tx1">
                  <a:lumMod val="75000"/>
                  <a:lumOff val="25000"/>
                </a:schemeClr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l-PL" dirty="0">
                <a:ea typeface="Calibri" panose="020F0502020204030204" pitchFamily="34" charset="0"/>
                <a:cs typeface="Calibri" panose="020F0502020204030204" pitchFamily="34" charset="0"/>
              </a:rPr>
              <a:t>Wnioskodawcą w </a:t>
            </a:r>
            <a:r>
              <a:rPr lang="pl-PL" dirty="0" smtClean="0">
                <a:ea typeface="Calibri" panose="020F0502020204030204" pitchFamily="34" charset="0"/>
                <a:cs typeface="Calibri" panose="020F0502020204030204" pitchFamily="34" charset="0"/>
              </a:rPr>
              <a:t>programie „Stop Smog” </a:t>
            </a:r>
            <a:r>
              <a:rPr lang="pl-PL" dirty="0">
                <a:ea typeface="Calibri" panose="020F0502020204030204" pitchFamily="34" charset="0"/>
                <a:cs typeface="Calibri" panose="020F0502020204030204" pitchFamily="34" charset="0"/>
              </a:rPr>
              <a:t>może być gmina, związek międzygminny, powiat lub związek metropolitalny przy czym warunki ramowe muszą być spełnione indywidualnie przez każdą gminę, na obszarze której będą realizowane przedsięwzięcia </a:t>
            </a:r>
            <a:r>
              <a:rPr lang="pl-PL" dirty="0" smtClean="0">
                <a:ea typeface="Calibri" panose="020F0502020204030204" pitchFamily="34" charset="0"/>
                <a:cs typeface="Calibri" panose="020F0502020204030204" pitchFamily="34" charset="0"/>
              </a:rPr>
              <a:t>niskoemisyjne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pl-PL" dirty="0" smtClean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l-PL" dirty="0">
                <a:ea typeface="Calibri" panose="020F0502020204030204" pitchFamily="34" charset="0"/>
                <a:cs typeface="Calibri" panose="020F0502020204030204" pitchFamily="34" charset="0"/>
              </a:rPr>
              <a:t>Przed zawarciem porozumienia, gminy uczestniczące w związku międzygminnym, związku metropolitalnym lub położone na terytorium powiatu, zawierają z tymi związkami lub z tym powiatem umowę regulującą prawa i obowiązki poszczególnych stron, wynikające z realizacji i zapewnienia utrzymania efektów przedsięwzięć </a:t>
            </a:r>
            <a:r>
              <a:rPr lang="pl-PL" dirty="0" smtClean="0">
                <a:ea typeface="Calibri" panose="020F0502020204030204" pitchFamily="34" charset="0"/>
                <a:cs typeface="Calibri" panose="020F0502020204030204" pitchFamily="34" charset="0"/>
              </a:rPr>
              <a:t>niskoemisyjnych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pl-PL" dirty="0" smtClean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l-PL" dirty="0">
                <a:ea typeface="Calibri" panose="020F0502020204030204" pitchFamily="34" charset="0"/>
                <a:cs typeface="Calibri" panose="020F0502020204030204" pitchFamily="34" charset="0"/>
              </a:rPr>
              <a:t>Stroną porozumienia z NFOŚIGW w programie </a:t>
            </a:r>
            <a:r>
              <a:rPr lang="pl-PL" dirty="0" smtClean="0">
                <a:ea typeface="Calibri" panose="020F0502020204030204" pitchFamily="34" charset="0"/>
                <a:cs typeface="Calibri" panose="020F0502020204030204" pitchFamily="34" charset="0"/>
              </a:rPr>
              <a:t>„Stop Smog” </a:t>
            </a:r>
            <a:r>
              <a:rPr lang="pl-PL" dirty="0">
                <a:ea typeface="Calibri" panose="020F0502020204030204" pitchFamily="34" charset="0"/>
                <a:cs typeface="Calibri" panose="020F0502020204030204" pitchFamily="34" charset="0"/>
              </a:rPr>
              <a:t>nie może być osoba </a:t>
            </a:r>
            <a:r>
              <a:rPr lang="pl-PL" dirty="0" smtClean="0">
                <a:ea typeface="Calibri" panose="020F0502020204030204" pitchFamily="34" charset="0"/>
                <a:cs typeface="Calibri" panose="020F0502020204030204" pitchFamily="34" charset="0"/>
              </a:rPr>
              <a:t>fizyczna</a:t>
            </a:r>
            <a:endParaRPr lang="pl-PL" b="1" dirty="0"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pl-PL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Symbol zastępczy obrazu 4" descr="Obraz zawierający płot, trawa, zewnętrzne, budynek&#10;&#10;Opis wygenerowany automatycznie">
            <a:extLst>
              <a:ext uri="{FF2B5EF4-FFF2-40B4-BE49-F238E27FC236}">
                <a16:creationId xmlns:a16="http://schemas.microsoft.com/office/drawing/2014/main" id="{A53E959F-1993-4C5C-A24A-2B020B85BB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1" r="15761"/>
          <a:stretch>
            <a:fillRect/>
          </a:stretch>
        </p:blipFill>
        <p:spPr>
          <a:xfrm>
            <a:off x="9550398" y="-29818"/>
            <a:ext cx="2641602" cy="6858000"/>
          </a:xfrm>
          <a:custGeom>
            <a:avLst/>
            <a:gdLst>
              <a:gd name="connsiteX0" fmla="*/ 0 w 2641602"/>
              <a:gd name="connsiteY0" fmla="*/ 0 h 6858000"/>
              <a:gd name="connsiteX1" fmla="*/ 2641602 w 2641602"/>
              <a:gd name="connsiteY1" fmla="*/ 0 h 6858000"/>
              <a:gd name="connsiteX2" fmla="*/ 2641602 w 2641602"/>
              <a:gd name="connsiteY2" fmla="*/ 6858000 h 6858000"/>
              <a:gd name="connsiteX3" fmla="*/ 0 w 264160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41602" h="6858000">
                <a:moveTo>
                  <a:pt x="0" y="0"/>
                </a:moveTo>
                <a:lnTo>
                  <a:pt x="2641602" y="0"/>
                </a:lnTo>
                <a:lnTo>
                  <a:pt x="264160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6" name="Grafika 23">
            <a:extLst>
              <a:ext uri="{FF2B5EF4-FFF2-40B4-BE49-F238E27FC236}">
                <a16:creationId xmlns:a16="http://schemas.microsoft.com/office/drawing/2014/main" id="{E4371656-3EDC-44B1-8767-6A293218C6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10399" y="487045"/>
            <a:ext cx="1400400" cy="482807"/>
          </a:xfrm>
          <a:prstGeom prst="rect">
            <a:avLst/>
          </a:prstGeom>
        </p:spPr>
      </p:pic>
      <p:sp>
        <p:nvSpPr>
          <p:cNvPr id="8" name="Prostokąt 7"/>
          <p:cNvSpPr/>
          <p:nvPr/>
        </p:nvSpPr>
        <p:spPr>
          <a:xfrm>
            <a:off x="247650" y="6381750"/>
            <a:ext cx="457200" cy="266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0" b="1" dirty="0">
              <a:noFill/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90" y="154319"/>
            <a:ext cx="2737341" cy="180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271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377">
      <a:dk1>
        <a:srgbClr val="2B2B2B"/>
      </a:dk1>
      <a:lt1>
        <a:srgbClr val="FFFFFF"/>
      </a:lt1>
      <a:dk2>
        <a:srgbClr val="2B2B2B"/>
      </a:dk2>
      <a:lt2>
        <a:srgbClr val="FFFFFF"/>
      </a:lt2>
      <a:accent1>
        <a:srgbClr val="FF5800"/>
      </a:accent1>
      <a:accent2>
        <a:srgbClr val="FF3C00"/>
      </a:accent2>
      <a:accent3>
        <a:srgbClr val="FB1E00"/>
      </a:accent3>
      <a:accent4>
        <a:srgbClr val="F70000"/>
      </a:accent4>
      <a:accent5>
        <a:srgbClr val="F1001C"/>
      </a:accent5>
      <a:accent6>
        <a:srgbClr val="EA0038"/>
      </a:accent6>
      <a:hlink>
        <a:srgbClr val="5B9BD5"/>
      </a:hlink>
      <a:folHlink>
        <a:srgbClr val="70AD47"/>
      </a:folHlink>
    </a:clrScheme>
    <a:fontScheme name="NFOŚiGW">
      <a:majorFont>
        <a:latin typeface="Poppi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5276</TotalTime>
  <Words>1906</Words>
  <Application>Microsoft Office PowerPoint</Application>
  <PresentationFormat>Panoramiczny</PresentationFormat>
  <Paragraphs>198</Paragraphs>
  <Slides>24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24</vt:i4>
      </vt:variant>
    </vt:vector>
  </HeadingPairs>
  <TitlesOfParts>
    <vt:vector size="33" baseType="lpstr">
      <vt:lpstr>Arial</vt:lpstr>
      <vt:lpstr>Bebas Neue</vt:lpstr>
      <vt:lpstr>Calibri</vt:lpstr>
      <vt:lpstr>Open Sans</vt:lpstr>
      <vt:lpstr>Poppins</vt:lpstr>
      <vt:lpstr>Raleway Light</vt:lpstr>
      <vt:lpstr>Times New Roman</vt:lpstr>
      <vt:lpstr>Wingdings</vt:lpstr>
      <vt:lpstr>Office Theme</vt:lpstr>
      <vt:lpstr>program  „Stop Smog”  po zmianach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Pelc Andrzej</cp:lastModifiedBy>
  <cp:revision>614</cp:revision>
  <cp:lastPrinted>2021-06-04T06:56:26Z</cp:lastPrinted>
  <dcterms:created xsi:type="dcterms:W3CDTF">2019-07-25T04:51:43Z</dcterms:created>
  <dcterms:modified xsi:type="dcterms:W3CDTF">2021-06-09T10:00:50Z</dcterms:modified>
</cp:coreProperties>
</file>