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5.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sldIdLst>
    <p:sldId id="256" r:id="rId2"/>
    <p:sldId id="257" r:id="rId3"/>
    <p:sldId id="407" r:id="rId4"/>
    <p:sldId id="402" r:id="rId5"/>
    <p:sldId id="411" r:id="rId6"/>
    <p:sldId id="412" r:id="rId7"/>
    <p:sldId id="408" r:id="rId8"/>
    <p:sldId id="409" r:id="rId9"/>
    <p:sldId id="327" r:id="rId10"/>
    <p:sldId id="414" r:id="rId11"/>
    <p:sldId id="416" r:id="rId12"/>
    <p:sldId id="417" r:id="rId13"/>
    <p:sldId id="419" r:id="rId14"/>
    <p:sldId id="400" r:id="rId15"/>
    <p:sldId id="413" r:id="rId16"/>
    <p:sldId id="421" r:id="rId17"/>
    <p:sldId id="422" r:id="rId18"/>
    <p:sldId id="418" r:id="rId19"/>
    <p:sldId id="423" r:id="rId20"/>
    <p:sldId id="425" r:id="rId21"/>
    <p:sldId id="377" r:id="rId22"/>
    <p:sldId id="399" r:id="rId23"/>
    <p:sldId id="426" r:id="rId24"/>
    <p:sldId id="427" r:id="rId25"/>
    <p:sldId id="420" r:id="rId26"/>
    <p:sldId id="424" r:id="rId27"/>
    <p:sldId id="397" r:id="rId28"/>
    <p:sldId id="40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E1FFCD"/>
    <a:srgbClr val="DBF8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17" autoAdjust="0"/>
  </p:normalViewPr>
  <p:slideViewPr>
    <p:cSldViewPr snapToGrid="0">
      <p:cViewPr varScale="1">
        <p:scale>
          <a:sx n="52" d="100"/>
          <a:sy n="52" d="100"/>
        </p:scale>
        <p:origin x="3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83808CC-52D7-49A1-A884-91E805908CB8}"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pl-PL"/>
        </a:p>
      </dgm:t>
    </dgm:pt>
    <dgm:pt modelId="{887E725B-043D-49A3-B3F2-708E3F356B02}">
      <dgm:prSet/>
      <dgm:spPr/>
      <dgm:t>
        <a:bodyPr/>
        <a:lstStyle/>
        <a:p>
          <a:pPr rtl="0"/>
          <a:r>
            <a:rPr lang="pl-PL" dirty="0"/>
            <a:t> program ochrony powietrza - pop</a:t>
          </a:r>
        </a:p>
      </dgm:t>
    </dgm:pt>
    <dgm:pt modelId="{97F6B760-0058-4C78-BF0A-CADC54AE7202}" type="parTrans" cxnId="{FDA61031-6C92-4396-A5C3-2192F75F037D}">
      <dgm:prSet/>
      <dgm:spPr/>
      <dgm:t>
        <a:bodyPr/>
        <a:lstStyle/>
        <a:p>
          <a:endParaRPr lang="pl-PL"/>
        </a:p>
      </dgm:t>
    </dgm:pt>
    <dgm:pt modelId="{9FDDC552-80B5-4F4C-BFAF-FCC209EE1266}" type="sibTrans" cxnId="{FDA61031-6C92-4396-A5C3-2192F75F037D}">
      <dgm:prSet/>
      <dgm:spPr/>
      <dgm:t>
        <a:bodyPr/>
        <a:lstStyle/>
        <a:p>
          <a:endParaRPr lang="pl-PL"/>
        </a:p>
      </dgm:t>
    </dgm:pt>
    <dgm:pt modelId="{C0B714E3-6F88-499F-9B2D-86FCCD3DB856}">
      <dgm:prSet/>
      <dgm:spPr/>
      <dgm:t>
        <a:bodyPr/>
        <a:lstStyle/>
        <a:p>
          <a:pPr rtl="0"/>
          <a:r>
            <a:rPr lang="pl-PL" dirty="0"/>
            <a:t> plan działań krótkoterminowych  - </a:t>
          </a:r>
          <a:r>
            <a:rPr lang="pl-PL" dirty="0" err="1"/>
            <a:t>pdk</a:t>
          </a:r>
          <a:endParaRPr lang="pl-PL" dirty="0"/>
        </a:p>
      </dgm:t>
    </dgm:pt>
    <dgm:pt modelId="{A5A451B9-6FE0-4E68-ABA2-A63893C1B66E}" type="parTrans" cxnId="{A6ABD83C-14C2-4F25-B8F7-802DAACDD4D9}">
      <dgm:prSet/>
      <dgm:spPr/>
      <dgm:t>
        <a:bodyPr/>
        <a:lstStyle/>
        <a:p>
          <a:endParaRPr lang="pl-PL"/>
        </a:p>
      </dgm:t>
    </dgm:pt>
    <dgm:pt modelId="{36075FEB-8B8D-417E-A21C-1E8DD61B4D53}" type="sibTrans" cxnId="{A6ABD83C-14C2-4F25-B8F7-802DAACDD4D9}">
      <dgm:prSet/>
      <dgm:spPr/>
      <dgm:t>
        <a:bodyPr/>
        <a:lstStyle/>
        <a:p>
          <a:endParaRPr lang="pl-PL"/>
        </a:p>
      </dgm:t>
    </dgm:pt>
    <dgm:pt modelId="{38012674-48A1-4CBE-A51B-73D4BBC35335}">
      <dgm:prSet/>
      <dgm:spPr/>
      <dgm:t>
        <a:bodyPr/>
        <a:lstStyle/>
        <a:p>
          <a:pPr rtl="0"/>
          <a:r>
            <a:rPr lang="pl-PL" dirty="0"/>
            <a:t>Prawo ochrony środowiska - </a:t>
          </a:r>
          <a:r>
            <a:rPr lang="pl-PL" dirty="0" err="1"/>
            <a:t>p.o.ś</a:t>
          </a:r>
          <a:r>
            <a:rPr lang="pl-PL" dirty="0"/>
            <a:t>.</a:t>
          </a:r>
        </a:p>
      </dgm:t>
    </dgm:pt>
    <dgm:pt modelId="{1FC986BB-DE8F-4AC4-9DCE-E672E907273F}" type="parTrans" cxnId="{8C46472A-2A34-4687-A12F-3EF0E140B7E8}">
      <dgm:prSet/>
      <dgm:spPr/>
      <dgm:t>
        <a:bodyPr/>
        <a:lstStyle/>
        <a:p>
          <a:endParaRPr lang="pl-PL"/>
        </a:p>
      </dgm:t>
    </dgm:pt>
    <dgm:pt modelId="{B0A74261-BF0F-4B94-8515-7E0EFB40FBAD}" type="sibTrans" cxnId="{8C46472A-2A34-4687-A12F-3EF0E140B7E8}">
      <dgm:prSet/>
      <dgm:spPr/>
      <dgm:t>
        <a:bodyPr/>
        <a:lstStyle/>
        <a:p>
          <a:endParaRPr lang="pl-PL"/>
        </a:p>
      </dgm:t>
    </dgm:pt>
    <dgm:pt modelId="{1ABA9056-767C-47C9-BEEA-6CB5D2774483}">
      <dgm:prSet/>
      <dgm:spPr/>
      <dgm:t>
        <a:bodyPr/>
        <a:lstStyle/>
        <a:p>
          <a:pPr rtl="0"/>
          <a:r>
            <a:rPr lang="pl-PL" dirty="0"/>
            <a:t>Inspekcja Ochrony Środowiska  - IOŚ </a:t>
          </a:r>
        </a:p>
      </dgm:t>
    </dgm:pt>
    <dgm:pt modelId="{7D42D11E-9B74-4B00-95A7-A76B24FB5B31}" type="parTrans" cxnId="{7DA06863-6116-4095-994C-AD1545F4960B}">
      <dgm:prSet/>
      <dgm:spPr/>
      <dgm:t>
        <a:bodyPr/>
        <a:lstStyle/>
        <a:p>
          <a:endParaRPr lang="pl-PL"/>
        </a:p>
      </dgm:t>
    </dgm:pt>
    <dgm:pt modelId="{C66D0F16-E308-45E2-BF8F-DF668524954A}" type="sibTrans" cxnId="{7DA06863-6116-4095-994C-AD1545F4960B}">
      <dgm:prSet/>
      <dgm:spPr/>
      <dgm:t>
        <a:bodyPr/>
        <a:lstStyle/>
        <a:p>
          <a:endParaRPr lang="pl-PL"/>
        </a:p>
      </dgm:t>
    </dgm:pt>
    <dgm:pt modelId="{4E34F78B-0BD9-42E9-AAD7-785B3ADD0FDA}">
      <dgm:prSet/>
      <dgm:spPr/>
      <dgm:t>
        <a:bodyPr/>
        <a:lstStyle/>
        <a:p>
          <a:pPr rtl="0"/>
          <a:r>
            <a:rPr lang="pl-PL" dirty="0"/>
            <a:t>organ administracji – właściwy organ administracji </a:t>
          </a:r>
        </a:p>
      </dgm:t>
    </dgm:pt>
    <dgm:pt modelId="{DCC44332-7576-4903-AEE1-D8CBAF322531}" type="parTrans" cxnId="{6BC84AA7-1A40-4B1E-97C3-076A3CB67A99}">
      <dgm:prSet/>
      <dgm:spPr/>
      <dgm:t>
        <a:bodyPr/>
        <a:lstStyle/>
        <a:p>
          <a:endParaRPr lang="pl-PL"/>
        </a:p>
      </dgm:t>
    </dgm:pt>
    <dgm:pt modelId="{7A1CCE6D-8FD3-422C-908B-0BE7EE718F02}" type="sibTrans" cxnId="{6BC84AA7-1A40-4B1E-97C3-076A3CB67A99}">
      <dgm:prSet/>
      <dgm:spPr/>
      <dgm:t>
        <a:bodyPr/>
        <a:lstStyle/>
        <a:p>
          <a:endParaRPr lang="pl-PL"/>
        </a:p>
      </dgm:t>
    </dgm:pt>
    <dgm:pt modelId="{96347CF4-CED1-484E-90B7-ED12C77A1642}" type="pres">
      <dgm:prSet presAssocID="{483808CC-52D7-49A1-A884-91E805908CB8}" presName="Name0" presStyleCnt="0">
        <dgm:presLayoutVars>
          <dgm:chMax val="7"/>
          <dgm:chPref val="7"/>
          <dgm:dir/>
        </dgm:presLayoutVars>
      </dgm:prSet>
      <dgm:spPr/>
    </dgm:pt>
    <dgm:pt modelId="{24D2025A-D479-4680-B0B5-C57678A414EF}" type="pres">
      <dgm:prSet presAssocID="{483808CC-52D7-49A1-A884-91E805908CB8}" presName="Name1" presStyleCnt="0"/>
      <dgm:spPr/>
    </dgm:pt>
    <dgm:pt modelId="{E1AACA75-C544-48E2-B5A9-9106BC99EC34}" type="pres">
      <dgm:prSet presAssocID="{483808CC-52D7-49A1-A884-91E805908CB8}" presName="cycle" presStyleCnt="0"/>
      <dgm:spPr/>
    </dgm:pt>
    <dgm:pt modelId="{A336D92B-8480-4299-9F2B-26E49B56B4FC}" type="pres">
      <dgm:prSet presAssocID="{483808CC-52D7-49A1-A884-91E805908CB8}" presName="srcNode" presStyleLbl="node1" presStyleIdx="0" presStyleCnt="5"/>
      <dgm:spPr/>
    </dgm:pt>
    <dgm:pt modelId="{164DBA2C-6FC7-44C3-96B8-B45102217171}" type="pres">
      <dgm:prSet presAssocID="{483808CC-52D7-49A1-A884-91E805908CB8}" presName="conn" presStyleLbl="parChTrans1D2" presStyleIdx="0" presStyleCnt="1"/>
      <dgm:spPr/>
    </dgm:pt>
    <dgm:pt modelId="{88677462-37E4-44EA-BF37-50C78BF7C0E4}" type="pres">
      <dgm:prSet presAssocID="{483808CC-52D7-49A1-A884-91E805908CB8}" presName="extraNode" presStyleLbl="node1" presStyleIdx="0" presStyleCnt="5"/>
      <dgm:spPr/>
    </dgm:pt>
    <dgm:pt modelId="{E50E3285-C90A-4E52-A964-D63ED99FB8AA}" type="pres">
      <dgm:prSet presAssocID="{483808CC-52D7-49A1-A884-91E805908CB8}" presName="dstNode" presStyleLbl="node1" presStyleIdx="0" presStyleCnt="5"/>
      <dgm:spPr/>
    </dgm:pt>
    <dgm:pt modelId="{8B0C2591-31BE-4500-8437-7A270D97EED7}" type="pres">
      <dgm:prSet presAssocID="{887E725B-043D-49A3-B3F2-708E3F356B02}" presName="text_1" presStyleLbl="node1" presStyleIdx="0" presStyleCnt="5">
        <dgm:presLayoutVars>
          <dgm:bulletEnabled val="1"/>
        </dgm:presLayoutVars>
      </dgm:prSet>
      <dgm:spPr/>
    </dgm:pt>
    <dgm:pt modelId="{9F8278F9-9017-4891-B43D-A3DA44712013}" type="pres">
      <dgm:prSet presAssocID="{887E725B-043D-49A3-B3F2-708E3F356B02}" presName="accent_1" presStyleCnt="0"/>
      <dgm:spPr/>
    </dgm:pt>
    <dgm:pt modelId="{57A6ADA2-1128-42F9-BFD3-57A9CAB65D39}" type="pres">
      <dgm:prSet presAssocID="{887E725B-043D-49A3-B3F2-708E3F356B02}" presName="accentRepeatNode" presStyleLbl="solidFgAcc1" presStyleIdx="0" presStyleCnt="5"/>
      <dgm:spPr/>
    </dgm:pt>
    <dgm:pt modelId="{41E6C302-69B9-4A48-9493-8C4A03091FFD}" type="pres">
      <dgm:prSet presAssocID="{C0B714E3-6F88-499F-9B2D-86FCCD3DB856}" presName="text_2" presStyleLbl="node1" presStyleIdx="1" presStyleCnt="5">
        <dgm:presLayoutVars>
          <dgm:bulletEnabled val="1"/>
        </dgm:presLayoutVars>
      </dgm:prSet>
      <dgm:spPr/>
    </dgm:pt>
    <dgm:pt modelId="{26B31B44-FFBC-401B-882A-19B443075009}" type="pres">
      <dgm:prSet presAssocID="{C0B714E3-6F88-499F-9B2D-86FCCD3DB856}" presName="accent_2" presStyleCnt="0"/>
      <dgm:spPr/>
    </dgm:pt>
    <dgm:pt modelId="{05CB321C-BB04-4168-AE03-D2CA923F9E55}" type="pres">
      <dgm:prSet presAssocID="{C0B714E3-6F88-499F-9B2D-86FCCD3DB856}" presName="accentRepeatNode" presStyleLbl="solidFgAcc1" presStyleIdx="1" presStyleCnt="5"/>
      <dgm:spPr/>
    </dgm:pt>
    <dgm:pt modelId="{6F1E249F-4041-4F0F-A45D-072E2D5D09E0}" type="pres">
      <dgm:prSet presAssocID="{38012674-48A1-4CBE-A51B-73D4BBC35335}" presName="text_3" presStyleLbl="node1" presStyleIdx="2" presStyleCnt="5">
        <dgm:presLayoutVars>
          <dgm:bulletEnabled val="1"/>
        </dgm:presLayoutVars>
      </dgm:prSet>
      <dgm:spPr/>
    </dgm:pt>
    <dgm:pt modelId="{6F0DA771-49BC-4BC2-BC6F-AED21C4EADFD}" type="pres">
      <dgm:prSet presAssocID="{38012674-48A1-4CBE-A51B-73D4BBC35335}" presName="accent_3" presStyleCnt="0"/>
      <dgm:spPr/>
    </dgm:pt>
    <dgm:pt modelId="{2E0DEB16-4626-410C-86E8-041C545EE569}" type="pres">
      <dgm:prSet presAssocID="{38012674-48A1-4CBE-A51B-73D4BBC35335}" presName="accentRepeatNode" presStyleLbl="solidFgAcc1" presStyleIdx="2" presStyleCnt="5"/>
      <dgm:spPr/>
    </dgm:pt>
    <dgm:pt modelId="{5741CB59-2D36-4F6E-9A95-7ECC136AF21E}" type="pres">
      <dgm:prSet presAssocID="{1ABA9056-767C-47C9-BEEA-6CB5D2774483}" presName="text_4" presStyleLbl="node1" presStyleIdx="3" presStyleCnt="5">
        <dgm:presLayoutVars>
          <dgm:bulletEnabled val="1"/>
        </dgm:presLayoutVars>
      </dgm:prSet>
      <dgm:spPr/>
    </dgm:pt>
    <dgm:pt modelId="{1CE6C684-B433-41E4-B137-299F6AB899DE}" type="pres">
      <dgm:prSet presAssocID="{1ABA9056-767C-47C9-BEEA-6CB5D2774483}" presName="accent_4" presStyleCnt="0"/>
      <dgm:spPr/>
    </dgm:pt>
    <dgm:pt modelId="{FDF13204-A1C1-4F34-A197-CB5986FA80AC}" type="pres">
      <dgm:prSet presAssocID="{1ABA9056-767C-47C9-BEEA-6CB5D2774483}" presName="accentRepeatNode" presStyleLbl="solidFgAcc1" presStyleIdx="3" presStyleCnt="5"/>
      <dgm:spPr/>
    </dgm:pt>
    <dgm:pt modelId="{C4BDB6C2-AF2D-4F8B-A00D-67DB0DCA3D0A}" type="pres">
      <dgm:prSet presAssocID="{4E34F78B-0BD9-42E9-AAD7-785B3ADD0FDA}" presName="text_5" presStyleLbl="node1" presStyleIdx="4" presStyleCnt="5">
        <dgm:presLayoutVars>
          <dgm:bulletEnabled val="1"/>
        </dgm:presLayoutVars>
      </dgm:prSet>
      <dgm:spPr/>
    </dgm:pt>
    <dgm:pt modelId="{C7BB33C0-FCC1-4B71-8075-600B995D7E37}" type="pres">
      <dgm:prSet presAssocID="{4E34F78B-0BD9-42E9-AAD7-785B3ADD0FDA}" presName="accent_5" presStyleCnt="0"/>
      <dgm:spPr/>
    </dgm:pt>
    <dgm:pt modelId="{E64A626A-2157-4B27-A4BD-66A72F0F68D2}" type="pres">
      <dgm:prSet presAssocID="{4E34F78B-0BD9-42E9-AAD7-785B3ADD0FDA}" presName="accentRepeatNode" presStyleLbl="solidFgAcc1" presStyleIdx="4" presStyleCnt="5"/>
      <dgm:spPr/>
    </dgm:pt>
  </dgm:ptLst>
  <dgm:cxnLst>
    <dgm:cxn modelId="{8C46472A-2A34-4687-A12F-3EF0E140B7E8}" srcId="{483808CC-52D7-49A1-A884-91E805908CB8}" destId="{38012674-48A1-4CBE-A51B-73D4BBC35335}" srcOrd="2" destOrd="0" parTransId="{1FC986BB-DE8F-4AC4-9DCE-E672E907273F}" sibTransId="{B0A74261-BF0F-4B94-8515-7E0EFB40FBAD}"/>
    <dgm:cxn modelId="{FDA61031-6C92-4396-A5C3-2192F75F037D}" srcId="{483808CC-52D7-49A1-A884-91E805908CB8}" destId="{887E725B-043D-49A3-B3F2-708E3F356B02}" srcOrd="0" destOrd="0" parTransId="{97F6B760-0058-4C78-BF0A-CADC54AE7202}" sibTransId="{9FDDC552-80B5-4F4C-BFAF-FCC209EE1266}"/>
    <dgm:cxn modelId="{A6ABD83C-14C2-4F25-B8F7-802DAACDD4D9}" srcId="{483808CC-52D7-49A1-A884-91E805908CB8}" destId="{C0B714E3-6F88-499F-9B2D-86FCCD3DB856}" srcOrd="1" destOrd="0" parTransId="{A5A451B9-6FE0-4E68-ABA2-A63893C1B66E}" sibTransId="{36075FEB-8B8D-417E-A21C-1E8DD61B4D53}"/>
    <dgm:cxn modelId="{8DD53B3E-AFFB-4424-84E5-FF3299AB7E85}" type="presOf" srcId="{38012674-48A1-4CBE-A51B-73D4BBC35335}" destId="{6F1E249F-4041-4F0F-A45D-072E2D5D09E0}" srcOrd="0" destOrd="0" presId="urn:microsoft.com/office/officeart/2008/layout/VerticalCurvedList"/>
    <dgm:cxn modelId="{F2ECE45B-5EA4-462D-B7F1-CE7239F70B11}" type="presOf" srcId="{4E34F78B-0BD9-42E9-AAD7-785B3ADD0FDA}" destId="{C4BDB6C2-AF2D-4F8B-A00D-67DB0DCA3D0A}" srcOrd="0" destOrd="0" presId="urn:microsoft.com/office/officeart/2008/layout/VerticalCurvedList"/>
    <dgm:cxn modelId="{7DA06863-6116-4095-994C-AD1545F4960B}" srcId="{483808CC-52D7-49A1-A884-91E805908CB8}" destId="{1ABA9056-767C-47C9-BEEA-6CB5D2774483}" srcOrd="3" destOrd="0" parTransId="{7D42D11E-9B74-4B00-95A7-A76B24FB5B31}" sibTransId="{C66D0F16-E308-45E2-BF8F-DF668524954A}"/>
    <dgm:cxn modelId="{13BF9582-44FF-45B6-970C-6BB98C39D04D}" type="presOf" srcId="{C0B714E3-6F88-499F-9B2D-86FCCD3DB856}" destId="{41E6C302-69B9-4A48-9493-8C4A03091FFD}" srcOrd="0" destOrd="0" presId="urn:microsoft.com/office/officeart/2008/layout/VerticalCurvedList"/>
    <dgm:cxn modelId="{F6BC538C-C3D0-4767-B33E-F3A3EB97483F}" type="presOf" srcId="{483808CC-52D7-49A1-A884-91E805908CB8}" destId="{96347CF4-CED1-484E-90B7-ED12C77A1642}" srcOrd="0" destOrd="0" presId="urn:microsoft.com/office/officeart/2008/layout/VerticalCurvedList"/>
    <dgm:cxn modelId="{BA3C268E-1512-4B5E-A27D-DF30F56B7747}" type="presOf" srcId="{9FDDC552-80B5-4F4C-BFAF-FCC209EE1266}" destId="{164DBA2C-6FC7-44C3-96B8-B45102217171}" srcOrd="0" destOrd="0" presId="urn:microsoft.com/office/officeart/2008/layout/VerticalCurvedList"/>
    <dgm:cxn modelId="{6BC84AA7-1A40-4B1E-97C3-076A3CB67A99}" srcId="{483808CC-52D7-49A1-A884-91E805908CB8}" destId="{4E34F78B-0BD9-42E9-AAD7-785B3ADD0FDA}" srcOrd="4" destOrd="0" parTransId="{DCC44332-7576-4903-AEE1-D8CBAF322531}" sibTransId="{7A1CCE6D-8FD3-422C-908B-0BE7EE718F02}"/>
    <dgm:cxn modelId="{54D996AD-5142-4104-8533-FC995B99FEC3}" type="presOf" srcId="{1ABA9056-767C-47C9-BEEA-6CB5D2774483}" destId="{5741CB59-2D36-4F6E-9A95-7ECC136AF21E}" srcOrd="0" destOrd="0" presId="urn:microsoft.com/office/officeart/2008/layout/VerticalCurvedList"/>
    <dgm:cxn modelId="{17FB05B5-D003-4A9D-B737-AF70F2681FCD}" type="presOf" srcId="{887E725B-043D-49A3-B3F2-708E3F356B02}" destId="{8B0C2591-31BE-4500-8437-7A270D97EED7}" srcOrd="0" destOrd="0" presId="urn:microsoft.com/office/officeart/2008/layout/VerticalCurvedList"/>
    <dgm:cxn modelId="{E0C2B767-1CF5-4F87-8F87-F07771E00D21}" type="presParOf" srcId="{96347CF4-CED1-484E-90B7-ED12C77A1642}" destId="{24D2025A-D479-4680-B0B5-C57678A414EF}" srcOrd="0" destOrd="0" presId="urn:microsoft.com/office/officeart/2008/layout/VerticalCurvedList"/>
    <dgm:cxn modelId="{FA471F6C-F4ED-41C2-881A-3BA5FE1083FC}" type="presParOf" srcId="{24D2025A-D479-4680-B0B5-C57678A414EF}" destId="{E1AACA75-C544-48E2-B5A9-9106BC99EC34}" srcOrd="0" destOrd="0" presId="urn:microsoft.com/office/officeart/2008/layout/VerticalCurvedList"/>
    <dgm:cxn modelId="{85EF60EE-1AA5-4293-9EAA-09EAFFFEBB2A}" type="presParOf" srcId="{E1AACA75-C544-48E2-B5A9-9106BC99EC34}" destId="{A336D92B-8480-4299-9F2B-26E49B56B4FC}" srcOrd="0" destOrd="0" presId="urn:microsoft.com/office/officeart/2008/layout/VerticalCurvedList"/>
    <dgm:cxn modelId="{4758CCB3-7B0A-4E0A-A169-2BB80F63985A}" type="presParOf" srcId="{E1AACA75-C544-48E2-B5A9-9106BC99EC34}" destId="{164DBA2C-6FC7-44C3-96B8-B45102217171}" srcOrd="1" destOrd="0" presId="urn:microsoft.com/office/officeart/2008/layout/VerticalCurvedList"/>
    <dgm:cxn modelId="{6712076B-F0FE-4B60-AE09-D10516ED76C5}" type="presParOf" srcId="{E1AACA75-C544-48E2-B5A9-9106BC99EC34}" destId="{88677462-37E4-44EA-BF37-50C78BF7C0E4}" srcOrd="2" destOrd="0" presId="urn:microsoft.com/office/officeart/2008/layout/VerticalCurvedList"/>
    <dgm:cxn modelId="{5F0B2F52-9F01-4503-80F5-3A08A006902A}" type="presParOf" srcId="{E1AACA75-C544-48E2-B5A9-9106BC99EC34}" destId="{E50E3285-C90A-4E52-A964-D63ED99FB8AA}" srcOrd="3" destOrd="0" presId="urn:microsoft.com/office/officeart/2008/layout/VerticalCurvedList"/>
    <dgm:cxn modelId="{1BABA6FB-732F-4FA2-B0D4-726284646E92}" type="presParOf" srcId="{24D2025A-D479-4680-B0B5-C57678A414EF}" destId="{8B0C2591-31BE-4500-8437-7A270D97EED7}" srcOrd="1" destOrd="0" presId="urn:microsoft.com/office/officeart/2008/layout/VerticalCurvedList"/>
    <dgm:cxn modelId="{0FBCDE7F-D3A9-48D5-B69D-E3D09145DB99}" type="presParOf" srcId="{24D2025A-D479-4680-B0B5-C57678A414EF}" destId="{9F8278F9-9017-4891-B43D-A3DA44712013}" srcOrd="2" destOrd="0" presId="urn:microsoft.com/office/officeart/2008/layout/VerticalCurvedList"/>
    <dgm:cxn modelId="{527CCCE3-3B81-4B3F-BB1F-B94E82754806}" type="presParOf" srcId="{9F8278F9-9017-4891-B43D-A3DA44712013}" destId="{57A6ADA2-1128-42F9-BFD3-57A9CAB65D39}" srcOrd="0" destOrd="0" presId="urn:microsoft.com/office/officeart/2008/layout/VerticalCurvedList"/>
    <dgm:cxn modelId="{51FB20E6-948E-414C-BE28-FC49314A1A77}" type="presParOf" srcId="{24D2025A-D479-4680-B0B5-C57678A414EF}" destId="{41E6C302-69B9-4A48-9493-8C4A03091FFD}" srcOrd="3" destOrd="0" presId="urn:microsoft.com/office/officeart/2008/layout/VerticalCurvedList"/>
    <dgm:cxn modelId="{341C3464-A048-41A2-ABB7-4427132CB4A8}" type="presParOf" srcId="{24D2025A-D479-4680-B0B5-C57678A414EF}" destId="{26B31B44-FFBC-401B-882A-19B443075009}" srcOrd="4" destOrd="0" presId="urn:microsoft.com/office/officeart/2008/layout/VerticalCurvedList"/>
    <dgm:cxn modelId="{9D6F08CF-ECB9-45D8-89EA-59E2021A1A0B}" type="presParOf" srcId="{26B31B44-FFBC-401B-882A-19B443075009}" destId="{05CB321C-BB04-4168-AE03-D2CA923F9E55}" srcOrd="0" destOrd="0" presId="urn:microsoft.com/office/officeart/2008/layout/VerticalCurvedList"/>
    <dgm:cxn modelId="{592B41E3-E3FE-4295-85DC-DB1B2885192B}" type="presParOf" srcId="{24D2025A-D479-4680-B0B5-C57678A414EF}" destId="{6F1E249F-4041-4F0F-A45D-072E2D5D09E0}" srcOrd="5" destOrd="0" presId="urn:microsoft.com/office/officeart/2008/layout/VerticalCurvedList"/>
    <dgm:cxn modelId="{E0CBCC55-AC1B-416A-9FDD-44F02E3AFD28}" type="presParOf" srcId="{24D2025A-D479-4680-B0B5-C57678A414EF}" destId="{6F0DA771-49BC-4BC2-BC6F-AED21C4EADFD}" srcOrd="6" destOrd="0" presId="urn:microsoft.com/office/officeart/2008/layout/VerticalCurvedList"/>
    <dgm:cxn modelId="{BCE08B1D-0DA2-4B15-BBB9-E73B76FF3DF8}" type="presParOf" srcId="{6F0DA771-49BC-4BC2-BC6F-AED21C4EADFD}" destId="{2E0DEB16-4626-410C-86E8-041C545EE569}" srcOrd="0" destOrd="0" presId="urn:microsoft.com/office/officeart/2008/layout/VerticalCurvedList"/>
    <dgm:cxn modelId="{F02166F0-327A-4C81-B8C5-E8DFCAEB44F4}" type="presParOf" srcId="{24D2025A-D479-4680-B0B5-C57678A414EF}" destId="{5741CB59-2D36-4F6E-9A95-7ECC136AF21E}" srcOrd="7" destOrd="0" presId="urn:microsoft.com/office/officeart/2008/layout/VerticalCurvedList"/>
    <dgm:cxn modelId="{F8DC367D-7591-49C2-B400-9016789B589B}" type="presParOf" srcId="{24D2025A-D479-4680-B0B5-C57678A414EF}" destId="{1CE6C684-B433-41E4-B137-299F6AB899DE}" srcOrd="8" destOrd="0" presId="urn:microsoft.com/office/officeart/2008/layout/VerticalCurvedList"/>
    <dgm:cxn modelId="{05E8114C-72D4-4AC1-A8AE-BB375325F602}" type="presParOf" srcId="{1CE6C684-B433-41E4-B137-299F6AB899DE}" destId="{FDF13204-A1C1-4F34-A197-CB5986FA80AC}" srcOrd="0" destOrd="0" presId="urn:microsoft.com/office/officeart/2008/layout/VerticalCurvedList"/>
    <dgm:cxn modelId="{C64FACEF-3D58-45AF-8DF4-9DEA53EE8681}" type="presParOf" srcId="{24D2025A-D479-4680-B0B5-C57678A414EF}" destId="{C4BDB6C2-AF2D-4F8B-A00D-67DB0DCA3D0A}" srcOrd="9" destOrd="0" presId="urn:microsoft.com/office/officeart/2008/layout/VerticalCurvedList"/>
    <dgm:cxn modelId="{A57C51D2-10A8-46BA-918D-EC8672E6D9C0}" type="presParOf" srcId="{24D2025A-D479-4680-B0B5-C57678A414EF}" destId="{C7BB33C0-FCC1-4B71-8075-600B995D7E37}" srcOrd="10" destOrd="0" presId="urn:microsoft.com/office/officeart/2008/layout/VerticalCurvedList"/>
    <dgm:cxn modelId="{1E15A550-4CF5-4B07-8981-3546E0BD0F29}" type="presParOf" srcId="{C7BB33C0-FCC1-4B71-8075-600B995D7E37}" destId="{E64A626A-2157-4B27-A4BD-66A72F0F68D2}"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5CD9A8C-51E7-49F7-9E11-909F841614B5}"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pl-PL"/>
        </a:p>
      </dgm:t>
    </dgm:pt>
    <dgm:pt modelId="{143DAB84-558D-4B6F-9620-2F816DA1B1A6}">
      <dgm:prSet custT="1"/>
      <dgm:spPr/>
      <dgm:t>
        <a:bodyPr/>
        <a:lstStyle/>
        <a:p>
          <a:pPr algn="just"/>
          <a:r>
            <a:rPr lang="pl-PL" sz="1600" dirty="0">
              <a:latin typeface="Arial" panose="020B0604020202020204" pitchFamily="34" charset="0"/>
              <a:cs typeface="Arial" panose="020B0604020202020204" pitchFamily="34" charset="0"/>
            </a:rPr>
            <a:t>Analiza wszystkich obowiązków nałożonych na kontrolowany organ administracji samorządowej w ramach POP oraz terminowość wykonywania tych obowiązków z procentowym określeniem ich realizacji w skali roku, jeśli jest to możliwe.</a:t>
          </a:r>
        </a:p>
      </dgm:t>
    </dgm:pt>
    <dgm:pt modelId="{1C9E4041-5712-48F4-A05C-A5188BD45597}" type="parTrans" cxnId="{BAFCBCF0-BE2C-47B1-890A-7B090A36BE6B}">
      <dgm:prSet/>
      <dgm:spPr/>
      <dgm:t>
        <a:bodyPr/>
        <a:lstStyle/>
        <a:p>
          <a:endParaRPr lang="pl-PL"/>
        </a:p>
      </dgm:t>
    </dgm:pt>
    <dgm:pt modelId="{191D5683-F2B4-4D93-9C13-8011F03E7F77}" type="sibTrans" cxnId="{BAFCBCF0-BE2C-47B1-890A-7B090A36BE6B}">
      <dgm:prSet/>
      <dgm:spPr/>
      <dgm:t>
        <a:bodyPr/>
        <a:lstStyle/>
        <a:p>
          <a:endParaRPr lang="pl-PL"/>
        </a:p>
      </dgm:t>
    </dgm:pt>
    <dgm:pt modelId="{E82912F9-A24B-4BA2-A0A6-2C746ADC836F}">
      <dgm:prSet custT="1"/>
      <dgm:spPr/>
      <dgm:t>
        <a:bodyPr/>
        <a:lstStyle/>
        <a:p>
          <a:pPr algn="just"/>
          <a:r>
            <a:rPr lang="pl-PL" sz="1600" dirty="0">
              <a:latin typeface="Arial" panose="020B0604020202020204" pitchFamily="34" charset="0"/>
              <a:cs typeface="Arial" panose="020B0604020202020204" pitchFamily="34" charset="0"/>
            </a:rPr>
            <a:t>Analiza obowiązków nałożonych na kontrolowany organ administracji samorządowej w ramach planów działań krótkoterminowych oraz terminowość i rzetelność wykonania tych obowiązków, uwzględniających stopień przygotowania wystąpienia poziomów alarmowych</a:t>
          </a:r>
        </a:p>
      </dgm:t>
    </dgm:pt>
    <dgm:pt modelId="{960B6DBB-D077-444E-8852-F82D40D9107E}" type="parTrans" cxnId="{BEC93C28-25EB-4D4C-B551-F7B61DD43535}">
      <dgm:prSet/>
      <dgm:spPr/>
      <dgm:t>
        <a:bodyPr/>
        <a:lstStyle/>
        <a:p>
          <a:endParaRPr lang="pl-PL"/>
        </a:p>
      </dgm:t>
    </dgm:pt>
    <dgm:pt modelId="{6DCB0422-E9F7-4449-950B-3521B1DAB9A3}" type="sibTrans" cxnId="{BEC93C28-25EB-4D4C-B551-F7B61DD43535}">
      <dgm:prSet/>
      <dgm:spPr/>
      <dgm:t>
        <a:bodyPr/>
        <a:lstStyle/>
        <a:p>
          <a:endParaRPr lang="pl-PL"/>
        </a:p>
      </dgm:t>
    </dgm:pt>
    <dgm:pt modelId="{836C2137-25FD-4DBA-87D7-39E73C864CDD}">
      <dgm:prSet custT="1"/>
      <dgm:spPr/>
      <dgm:t>
        <a:bodyPr/>
        <a:lstStyle/>
        <a:p>
          <a:pPr algn="just"/>
          <a:r>
            <a:rPr lang="pl-PL" sz="1600" dirty="0">
              <a:latin typeface="Arial" panose="020B0604020202020204" pitchFamily="34" charset="0"/>
              <a:cs typeface="Arial" panose="020B0604020202020204" pitchFamily="34" charset="0"/>
            </a:rPr>
            <a:t>Terminowość składania sprawozdań przez kontrolowany organ administracji samorządowej z zakresu działań określonych w POP i PDK</a:t>
          </a:r>
        </a:p>
      </dgm:t>
    </dgm:pt>
    <dgm:pt modelId="{3B1D1B05-CE6C-467A-8D02-D9551A6725DF}" type="parTrans" cxnId="{4375BD74-D8ED-45C0-86FC-9E3E400DD0B4}">
      <dgm:prSet/>
      <dgm:spPr/>
      <dgm:t>
        <a:bodyPr/>
        <a:lstStyle/>
        <a:p>
          <a:endParaRPr lang="pl-PL"/>
        </a:p>
      </dgm:t>
    </dgm:pt>
    <dgm:pt modelId="{D18255B4-7C32-446B-BCA5-921FA73C6CFC}" type="sibTrans" cxnId="{4375BD74-D8ED-45C0-86FC-9E3E400DD0B4}">
      <dgm:prSet/>
      <dgm:spPr/>
      <dgm:t>
        <a:bodyPr/>
        <a:lstStyle/>
        <a:p>
          <a:endParaRPr lang="pl-PL"/>
        </a:p>
      </dgm:t>
    </dgm:pt>
    <dgm:pt modelId="{6254047C-18EB-4C05-B4FC-4814753E83E0}">
      <dgm:prSet custT="1"/>
      <dgm:spPr/>
      <dgm:t>
        <a:bodyPr/>
        <a:lstStyle/>
        <a:p>
          <a:pPr algn="just"/>
          <a:r>
            <a:rPr lang="pl-PL" sz="1600" dirty="0">
              <a:latin typeface="Arial" panose="020B0604020202020204" pitchFamily="34" charset="0"/>
              <a:cs typeface="Arial" panose="020B0604020202020204" pitchFamily="34" charset="0"/>
            </a:rPr>
            <a:t>Sposoby finansowania realizacji zadań – mechanizmy wsparcia finansowego</a:t>
          </a:r>
        </a:p>
      </dgm:t>
    </dgm:pt>
    <dgm:pt modelId="{63121C89-437F-4E96-9DE0-6C64CC312AFC}" type="parTrans" cxnId="{20B90CE9-F461-4A49-A785-A9EA050021FE}">
      <dgm:prSet/>
      <dgm:spPr/>
      <dgm:t>
        <a:bodyPr/>
        <a:lstStyle/>
        <a:p>
          <a:endParaRPr lang="pl-PL"/>
        </a:p>
      </dgm:t>
    </dgm:pt>
    <dgm:pt modelId="{0BA458AB-C95C-4EEB-8FE3-58D352B63E6F}" type="sibTrans" cxnId="{20B90CE9-F461-4A49-A785-A9EA050021FE}">
      <dgm:prSet/>
      <dgm:spPr/>
      <dgm:t>
        <a:bodyPr/>
        <a:lstStyle/>
        <a:p>
          <a:endParaRPr lang="pl-PL"/>
        </a:p>
      </dgm:t>
    </dgm:pt>
    <dgm:pt modelId="{8ABDF192-1BBF-4112-BAD9-5070C9E617BC}">
      <dgm:prSet custT="1"/>
      <dgm:spPr/>
      <dgm:t>
        <a:bodyPr/>
        <a:lstStyle/>
        <a:p>
          <a:pPr algn="just"/>
          <a:r>
            <a:rPr lang="pl-PL" sz="1600" dirty="0">
              <a:latin typeface="Arial" panose="020B0604020202020204" pitchFamily="34" charset="0"/>
              <a:cs typeface="Arial" panose="020B0604020202020204" pitchFamily="34" charset="0"/>
            </a:rPr>
            <a:t>Inne – np. uwagi do projektu</a:t>
          </a:r>
        </a:p>
      </dgm:t>
    </dgm:pt>
    <dgm:pt modelId="{588423B0-EE08-4514-A89A-90603F5D4715}" type="parTrans" cxnId="{B695D5CC-4FB5-4FC5-A992-DE9AD1784E63}">
      <dgm:prSet/>
      <dgm:spPr/>
      <dgm:t>
        <a:bodyPr/>
        <a:lstStyle/>
        <a:p>
          <a:endParaRPr lang="pl-PL"/>
        </a:p>
      </dgm:t>
    </dgm:pt>
    <dgm:pt modelId="{B94E8058-F49B-496C-9EC9-3C4801398C01}" type="sibTrans" cxnId="{B695D5CC-4FB5-4FC5-A992-DE9AD1784E63}">
      <dgm:prSet/>
      <dgm:spPr/>
      <dgm:t>
        <a:bodyPr/>
        <a:lstStyle/>
        <a:p>
          <a:endParaRPr lang="pl-PL"/>
        </a:p>
      </dgm:t>
    </dgm:pt>
    <dgm:pt modelId="{79D0CFDA-4818-42B8-B2DF-F35205DD54BE}">
      <dgm:prSet custT="1"/>
      <dgm:spPr/>
      <dgm:t>
        <a:bodyPr/>
        <a:lstStyle/>
        <a:p>
          <a:pPr algn="just"/>
          <a:r>
            <a:rPr lang="pl-PL" sz="1600" dirty="0">
              <a:latin typeface="Arial" panose="020B0604020202020204" pitchFamily="34" charset="0"/>
              <a:cs typeface="Arial" panose="020B0604020202020204" pitchFamily="34" charset="0"/>
            </a:rPr>
            <a:t>Rezultaty podejmowanych działań przez kontrolowany organ administracji samorządowej np. ilość wymienionych źródeł ogrzewania, wykonanych termomodernizacji i innych działań np. informacyjne i edukacyjne związane z poprawą jakości powietrza</a:t>
          </a:r>
        </a:p>
      </dgm:t>
    </dgm:pt>
    <dgm:pt modelId="{C5906B79-8EED-4C6C-8667-91CB67047741}" type="parTrans" cxnId="{B7F9786E-4C2A-41E4-BE51-F8934FAA4512}">
      <dgm:prSet/>
      <dgm:spPr/>
      <dgm:t>
        <a:bodyPr/>
        <a:lstStyle/>
        <a:p>
          <a:endParaRPr lang="pl-PL"/>
        </a:p>
      </dgm:t>
    </dgm:pt>
    <dgm:pt modelId="{AC6CDC11-FE2C-4EBD-967D-AEDE0B569D76}" type="sibTrans" cxnId="{B7F9786E-4C2A-41E4-BE51-F8934FAA4512}">
      <dgm:prSet/>
      <dgm:spPr/>
      <dgm:t>
        <a:bodyPr/>
        <a:lstStyle/>
        <a:p>
          <a:endParaRPr lang="pl-PL"/>
        </a:p>
      </dgm:t>
    </dgm:pt>
    <dgm:pt modelId="{D946BF09-D4BE-4933-BF4D-2160F45B7D52}" type="pres">
      <dgm:prSet presAssocID="{95CD9A8C-51E7-49F7-9E11-909F841614B5}" presName="Name0" presStyleCnt="0">
        <dgm:presLayoutVars>
          <dgm:chMax val="7"/>
          <dgm:chPref val="7"/>
          <dgm:dir/>
        </dgm:presLayoutVars>
      </dgm:prSet>
      <dgm:spPr/>
    </dgm:pt>
    <dgm:pt modelId="{5BE74383-DC58-4744-9C5E-596EB08D9D15}" type="pres">
      <dgm:prSet presAssocID="{95CD9A8C-51E7-49F7-9E11-909F841614B5}" presName="Name1" presStyleCnt="0"/>
      <dgm:spPr/>
    </dgm:pt>
    <dgm:pt modelId="{4D8F17F3-E2BA-4EC4-8A0E-F8F1EE93C8CF}" type="pres">
      <dgm:prSet presAssocID="{95CD9A8C-51E7-49F7-9E11-909F841614B5}" presName="cycle" presStyleCnt="0"/>
      <dgm:spPr/>
    </dgm:pt>
    <dgm:pt modelId="{438E3A99-E64A-4A8E-9D80-90F1E66B37DF}" type="pres">
      <dgm:prSet presAssocID="{95CD9A8C-51E7-49F7-9E11-909F841614B5}" presName="srcNode" presStyleLbl="node1" presStyleIdx="0" presStyleCnt="6"/>
      <dgm:spPr/>
    </dgm:pt>
    <dgm:pt modelId="{FE9AA23F-DBFD-47F8-AFDA-3A509CD126FD}" type="pres">
      <dgm:prSet presAssocID="{95CD9A8C-51E7-49F7-9E11-909F841614B5}" presName="conn" presStyleLbl="parChTrans1D2" presStyleIdx="0" presStyleCnt="1"/>
      <dgm:spPr/>
    </dgm:pt>
    <dgm:pt modelId="{80DAF419-37C6-460C-A269-8E9E5D98AC5A}" type="pres">
      <dgm:prSet presAssocID="{95CD9A8C-51E7-49F7-9E11-909F841614B5}" presName="extraNode" presStyleLbl="node1" presStyleIdx="0" presStyleCnt="6"/>
      <dgm:spPr/>
    </dgm:pt>
    <dgm:pt modelId="{EACB01E7-EADE-4B1A-BEDA-A3A5F5D83DE7}" type="pres">
      <dgm:prSet presAssocID="{95CD9A8C-51E7-49F7-9E11-909F841614B5}" presName="dstNode" presStyleLbl="node1" presStyleIdx="0" presStyleCnt="6"/>
      <dgm:spPr/>
    </dgm:pt>
    <dgm:pt modelId="{C1825F78-63C1-4CE3-96AC-F6D5433941EC}" type="pres">
      <dgm:prSet presAssocID="{143DAB84-558D-4B6F-9620-2F816DA1B1A6}" presName="text_1" presStyleLbl="node1" presStyleIdx="0" presStyleCnt="6" custScaleX="99983" custScaleY="114488">
        <dgm:presLayoutVars>
          <dgm:bulletEnabled val="1"/>
        </dgm:presLayoutVars>
      </dgm:prSet>
      <dgm:spPr/>
    </dgm:pt>
    <dgm:pt modelId="{B0CD3FD5-4DB2-4650-A001-8CFAE172819F}" type="pres">
      <dgm:prSet presAssocID="{143DAB84-558D-4B6F-9620-2F816DA1B1A6}" presName="accent_1" presStyleCnt="0"/>
      <dgm:spPr/>
    </dgm:pt>
    <dgm:pt modelId="{C03B7726-2FA0-4DEB-BA42-6C6780781EE6}" type="pres">
      <dgm:prSet presAssocID="{143DAB84-558D-4B6F-9620-2F816DA1B1A6}" presName="accentRepeatNode" presStyleLbl="solidFgAcc1" presStyleIdx="0" presStyleCnt="6"/>
      <dgm:spPr/>
    </dgm:pt>
    <dgm:pt modelId="{F19C610C-750A-48FB-9434-AC8C441744C8}" type="pres">
      <dgm:prSet presAssocID="{79D0CFDA-4818-42B8-B2DF-F35205DD54BE}" presName="text_2" presStyleLbl="node1" presStyleIdx="1" presStyleCnt="6" custScaleX="99770" custScaleY="122885">
        <dgm:presLayoutVars>
          <dgm:bulletEnabled val="1"/>
        </dgm:presLayoutVars>
      </dgm:prSet>
      <dgm:spPr/>
    </dgm:pt>
    <dgm:pt modelId="{650945EF-D687-4C9E-8A41-1A0020CFB8D8}" type="pres">
      <dgm:prSet presAssocID="{79D0CFDA-4818-42B8-B2DF-F35205DD54BE}" presName="accent_2" presStyleCnt="0"/>
      <dgm:spPr/>
    </dgm:pt>
    <dgm:pt modelId="{19450BEF-E28D-428B-9B05-8E30C8C29B11}" type="pres">
      <dgm:prSet presAssocID="{79D0CFDA-4818-42B8-B2DF-F35205DD54BE}" presName="accentRepeatNode" presStyleLbl="solidFgAcc1" presStyleIdx="1" presStyleCnt="6"/>
      <dgm:spPr/>
    </dgm:pt>
    <dgm:pt modelId="{D368BA62-7B61-49BB-95D8-D9DC68D6E5C0}" type="pres">
      <dgm:prSet presAssocID="{E82912F9-A24B-4BA2-A0A6-2C746ADC836F}" presName="text_3" presStyleLbl="node1" presStyleIdx="2" presStyleCnt="6" custScaleX="99329" custScaleY="128199">
        <dgm:presLayoutVars>
          <dgm:bulletEnabled val="1"/>
        </dgm:presLayoutVars>
      </dgm:prSet>
      <dgm:spPr/>
    </dgm:pt>
    <dgm:pt modelId="{403B1173-7085-46A7-8904-351AE373F0A3}" type="pres">
      <dgm:prSet presAssocID="{E82912F9-A24B-4BA2-A0A6-2C746ADC836F}" presName="accent_3" presStyleCnt="0"/>
      <dgm:spPr/>
    </dgm:pt>
    <dgm:pt modelId="{EE99A356-381D-40D1-89AA-44DF5C7CE3CD}" type="pres">
      <dgm:prSet presAssocID="{E82912F9-A24B-4BA2-A0A6-2C746ADC836F}" presName="accentRepeatNode" presStyleLbl="solidFgAcc1" presStyleIdx="2" presStyleCnt="6"/>
      <dgm:spPr/>
    </dgm:pt>
    <dgm:pt modelId="{EDC7936A-4458-4790-87FD-2D2DAE4B5A38}" type="pres">
      <dgm:prSet presAssocID="{836C2137-25FD-4DBA-87D7-39E73C864CDD}" presName="text_4" presStyleLbl="node1" presStyleIdx="3" presStyleCnt="6" custScaleX="99764" custScaleY="115201">
        <dgm:presLayoutVars>
          <dgm:bulletEnabled val="1"/>
        </dgm:presLayoutVars>
      </dgm:prSet>
      <dgm:spPr/>
    </dgm:pt>
    <dgm:pt modelId="{8F3F2C44-DA91-48F0-AA7D-689AE97946DF}" type="pres">
      <dgm:prSet presAssocID="{836C2137-25FD-4DBA-87D7-39E73C864CDD}" presName="accent_4" presStyleCnt="0"/>
      <dgm:spPr/>
    </dgm:pt>
    <dgm:pt modelId="{39DC492E-7E68-45C8-A365-A959E67773B6}" type="pres">
      <dgm:prSet presAssocID="{836C2137-25FD-4DBA-87D7-39E73C864CDD}" presName="accentRepeatNode" presStyleLbl="solidFgAcc1" presStyleIdx="3" presStyleCnt="6"/>
      <dgm:spPr/>
    </dgm:pt>
    <dgm:pt modelId="{A6709A0B-133C-4E41-A91B-2839F30209B1}" type="pres">
      <dgm:prSet presAssocID="{6254047C-18EB-4C05-B4FC-4814753E83E0}" presName="text_5" presStyleLbl="node1" presStyleIdx="4" presStyleCnt="6" custScaleX="99770" custScaleY="108180">
        <dgm:presLayoutVars>
          <dgm:bulletEnabled val="1"/>
        </dgm:presLayoutVars>
      </dgm:prSet>
      <dgm:spPr/>
    </dgm:pt>
    <dgm:pt modelId="{DD5DDE96-AC90-43C2-BC98-A2F456E10043}" type="pres">
      <dgm:prSet presAssocID="{6254047C-18EB-4C05-B4FC-4814753E83E0}" presName="accent_5" presStyleCnt="0"/>
      <dgm:spPr/>
    </dgm:pt>
    <dgm:pt modelId="{C415C5B9-B265-4778-8ADD-EF130D632F59}" type="pres">
      <dgm:prSet presAssocID="{6254047C-18EB-4C05-B4FC-4814753E83E0}" presName="accentRepeatNode" presStyleLbl="solidFgAcc1" presStyleIdx="4" presStyleCnt="6"/>
      <dgm:spPr/>
    </dgm:pt>
    <dgm:pt modelId="{F5430B2C-021F-4BF8-8BAE-830C2662B03C}" type="pres">
      <dgm:prSet presAssocID="{8ABDF192-1BBF-4112-BAD9-5070C9E617BC}" presName="text_6" presStyleLbl="node1" presStyleIdx="5" presStyleCnt="6" custScaleX="99381" custScaleY="116578">
        <dgm:presLayoutVars>
          <dgm:bulletEnabled val="1"/>
        </dgm:presLayoutVars>
      </dgm:prSet>
      <dgm:spPr/>
    </dgm:pt>
    <dgm:pt modelId="{407A884B-52C3-40C5-83BD-56116F8DB414}" type="pres">
      <dgm:prSet presAssocID="{8ABDF192-1BBF-4112-BAD9-5070C9E617BC}" presName="accent_6" presStyleCnt="0"/>
      <dgm:spPr/>
    </dgm:pt>
    <dgm:pt modelId="{B19C63DC-BCED-4E53-B706-31D35BE717DD}" type="pres">
      <dgm:prSet presAssocID="{8ABDF192-1BBF-4112-BAD9-5070C9E617BC}" presName="accentRepeatNode" presStyleLbl="solidFgAcc1" presStyleIdx="5" presStyleCnt="6"/>
      <dgm:spPr/>
    </dgm:pt>
  </dgm:ptLst>
  <dgm:cxnLst>
    <dgm:cxn modelId="{E1187E04-E76C-4A26-8A04-80D8D7F5B1A5}" type="presOf" srcId="{836C2137-25FD-4DBA-87D7-39E73C864CDD}" destId="{EDC7936A-4458-4790-87FD-2D2DAE4B5A38}" srcOrd="0" destOrd="0" presId="urn:microsoft.com/office/officeart/2008/layout/VerticalCurvedList"/>
    <dgm:cxn modelId="{BEC93C28-25EB-4D4C-B551-F7B61DD43535}" srcId="{95CD9A8C-51E7-49F7-9E11-909F841614B5}" destId="{E82912F9-A24B-4BA2-A0A6-2C746ADC836F}" srcOrd="2" destOrd="0" parTransId="{960B6DBB-D077-444E-8852-F82D40D9107E}" sibTransId="{6DCB0422-E9F7-4449-950B-3521B1DAB9A3}"/>
    <dgm:cxn modelId="{CD187941-4C0B-4B96-BFB6-D70798B19965}" type="presOf" srcId="{8ABDF192-1BBF-4112-BAD9-5070C9E617BC}" destId="{F5430B2C-021F-4BF8-8BAE-830C2662B03C}" srcOrd="0" destOrd="0" presId="urn:microsoft.com/office/officeart/2008/layout/VerticalCurvedList"/>
    <dgm:cxn modelId="{B7F9786E-4C2A-41E4-BE51-F8934FAA4512}" srcId="{95CD9A8C-51E7-49F7-9E11-909F841614B5}" destId="{79D0CFDA-4818-42B8-B2DF-F35205DD54BE}" srcOrd="1" destOrd="0" parTransId="{C5906B79-8EED-4C6C-8667-91CB67047741}" sibTransId="{AC6CDC11-FE2C-4EBD-967D-AEDE0B569D76}"/>
    <dgm:cxn modelId="{0AD35651-ECE5-42F6-8E4E-A400AF94BF07}" type="presOf" srcId="{143DAB84-558D-4B6F-9620-2F816DA1B1A6}" destId="{C1825F78-63C1-4CE3-96AC-F6D5433941EC}" srcOrd="0" destOrd="0" presId="urn:microsoft.com/office/officeart/2008/layout/VerticalCurvedList"/>
    <dgm:cxn modelId="{4375BD74-D8ED-45C0-86FC-9E3E400DD0B4}" srcId="{95CD9A8C-51E7-49F7-9E11-909F841614B5}" destId="{836C2137-25FD-4DBA-87D7-39E73C864CDD}" srcOrd="3" destOrd="0" parTransId="{3B1D1B05-CE6C-467A-8D02-D9551A6725DF}" sibTransId="{D18255B4-7C32-446B-BCA5-921FA73C6CFC}"/>
    <dgm:cxn modelId="{69347257-43DE-4CE5-8073-37E1160BFAC0}" type="presOf" srcId="{191D5683-F2B4-4D93-9C13-8011F03E7F77}" destId="{FE9AA23F-DBFD-47F8-AFDA-3A509CD126FD}" srcOrd="0" destOrd="0" presId="urn:microsoft.com/office/officeart/2008/layout/VerticalCurvedList"/>
    <dgm:cxn modelId="{3670ABB9-ECE3-460A-ADB8-A5A1FA0CE923}" type="presOf" srcId="{79D0CFDA-4818-42B8-B2DF-F35205DD54BE}" destId="{F19C610C-750A-48FB-9434-AC8C441744C8}" srcOrd="0" destOrd="0" presId="urn:microsoft.com/office/officeart/2008/layout/VerticalCurvedList"/>
    <dgm:cxn modelId="{98E63DBF-E1D1-46A8-A89C-2C32EE8A2AB5}" type="presOf" srcId="{95CD9A8C-51E7-49F7-9E11-909F841614B5}" destId="{D946BF09-D4BE-4933-BF4D-2160F45B7D52}" srcOrd="0" destOrd="0" presId="urn:microsoft.com/office/officeart/2008/layout/VerticalCurvedList"/>
    <dgm:cxn modelId="{B695D5CC-4FB5-4FC5-A992-DE9AD1784E63}" srcId="{95CD9A8C-51E7-49F7-9E11-909F841614B5}" destId="{8ABDF192-1BBF-4112-BAD9-5070C9E617BC}" srcOrd="5" destOrd="0" parTransId="{588423B0-EE08-4514-A89A-90603F5D4715}" sibTransId="{B94E8058-F49B-496C-9EC9-3C4801398C01}"/>
    <dgm:cxn modelId="{979945D8-E46B-4AC0-A92B-F2A9B777414E}" type="presOf" srcId="{6254047C-18EB-4C05-B4FC-4814753E83E0}" destId="{A6709A0B-133C-4E41-A91B-2839F30209B1}" srcOrd="0" destOrd="0" presId="urn:microsoft.com/office/officeart/2008/layout/VerticalCurvedList"/>
    <dgm:cxn modelId="{73391BDA-DE45-4223-BA19-F766E29C1D92}" type="presOf" srcId="{E82912F9-A24B-4BA2-A0A6-2C746ADC836F}" destId="{D368BA62-7B61-49BB-95D8-D9DC68D6E5C0}" srcOrd="0" destOrd="0" presId="urn:microsoft.com/office/officeart/2008/layout/VerticalCurvedList"/>
    <dgm:cxn modelId="{20B90CE9-F461-4A49-A785-A9EA050021FE}" srcId="{95CD9A8C-51E7-49F7-9E11-909F841614B5}" destId="{6254047C-18EB-4C05-B4FC-4814753E83E0}" srcOrd="4" destOrd="0" parTransId="{63121C89-437F-4E96-9DE0-6C64CC312AFC}" sibTransId="{0BA458AB-C95C-4EEB-8FE3-58D352B63E6F}"/>
    <dgm:cxn modelId="{BAFCBCF0-BE2C-47B1-890A-7B090A36BE6B}" srcId="{95CD9A8C-51E7-49F7-9E11-909F841614B5}" destId="{143DAB84-558D-4B6F-9620-2F816DA1B1A6}" srcOrd="0" destOrd="0" parTransId="{1C9E4041-5712-48F4-A05C-A5188BD45597}" sibTransId="{191D5683-F2B4-4D93-9C13-8011F03E7F77}"/>
    <dgm:cxn modelId="{5651D6D2-C624-498D-8D19-F46AAF371494}" type="presParOf" srcId="{D946BF09-D4BE-4933-BF4D-2160F45B7D52}" destId="{5BE74383-DC58-4744-9C5E-596EB08D9D15}" srcOrd="0" destOrd="0" presId="urn:microsoft.com/office/officeart/2008/layout/VerticalCurvedList"/>
    <dgm:cxn modelId="{3236B59C-01E5-4657-9095-7B0491CC388E}" type="presParOf" srcId="{5BE74383-DC58-4744-9C5E-596EB08D9D15}" destId="{4D8F17F3-E2BA-4EC4-8A0E-F8F1EE93C8CF}" srcOrd="0" destOrd="0" presId="urn:microsoft.com/office/officeart/2008/layout/VerticalCurvedList"/>
    <dgm:cxn modelId="{B2EBE280-96A8-42F2-B02B-6F6214C46A63}" type="presParOf" srcId="{4D8F17F3-E2BA-4EC4-8A0E-F8F1EE93C8CF}" destId="{438E3A99-E64A-4A8E-9D80-90F1E66B37DF}" srcOrd="0" destOrd="0" presId="urn:microsoft.com/office/officeart/2008/layout/VerticalCurvedList"/>
    <dgm:cxn modelId="{A26D2364-773C-4EAA-8EB9-9D33E53691C2}" type="presParOf" srcId="{4D8F17F3-E2BA-4EC4-8A0E-F8F1EE93C8CF}" destId="{FE9AA23F-DBFD-47F8-AFDA-3A509CD126FD}" srcOrd="1" destOrd="0" presId="urn:microsoft.com/office/officeart/2008/layout/VerticalCurvedList"/>
    <dgm:cxn modelId="{25A67512-DFAA-4996-84BC-18F0DCCAB379}" type="presParOf" srcId="{4D8F17F3-E2BA-4EC4-8A0E-F8F1EE93C8CF}" destId="{80DAF419-37C6-460C-A269-8E9E5D98AC5A}" srcOrd="2" destOrd="0" presId="urn:microsoft.com/office/officeart/2008/layout/VerticalCurvedList"/>
    <dgm:cxn modelId="{0D29FBDD-0283-488E-8601-11363B3697FE}" type="presParOf" srcId="{4D8F17F3-E2BA-4EC4-8A0E-F8F1EE93C8CF}" destId="{EACB01E7-EADE-4B1A-BEDA-A3A5F5D83DE7}" srcOrd="3" destOrd="0" presId="urn:microsoft.com/office/officeart/2008/layout/VerticalCurvedList"/>
    <dgm:cxn modelId="{36FD51CE-A154-4F3F-867D-28DE41147B1B}" type="presParOf" srcId="{5BE74383-DC58-4744-9C5E-596EB08D9D15}" destId="{C1825F78-63C1-4CE3-96AC-F6D5433941EC}" srcOrd="1" destOrd="0" presId="urn:microsoft.com/office/officeart/2008/layout/VerticalCurvedList"/>
    <dgm:cxn modelId="{60DBBABA-5D9B-4ADD-A985-2CE0C0F42308}" type="presParOf" srcId="{5BE74383-DC58-4744-9C5E-596EB08D9D15}" destId="{B0CD3FD5-4DB2-4650-A001-8CFAE172819F}" srcOrd="2" destOrd="0" presId="urn:microsoft.com/office/officeart/2008/layout/VerticalCurvedList"/>
    <dgm:cxn modelId="{AA00E2EF-6F8D-43A6-9745-65480042AA64}" type="presParOf" srcId="{B0CD3FD5-4DB2-4650-A001-8CFAE172819F}" destId="{C03B7726-2FA0-4DEB-BA42-6C6780781EE6}" srcOrd="0" destOrd="0" presId="urn:microsoft.com/office/officeart/2008/layout/VerticalCurvedList"/>
    <dgm:cxn modelId="{FD60CB6A-DDDD-4B09-812E-42B1529E5243}" type="presParOf" srcId="{5BE74383-DC58-4744-9C5E-596EB08D9D15}" destId="{F19C610C-750A-48FB-9434-AC8C441744C8}" srcOrd="3" destOrd="0" presId="urn:microsoft.com/office/officeart/2008/layout/VerticalCurvedList"/>
    <dgm:cxn modelId="{EC0FDD7D-F5E3-480D-968E-74427D22E6A2}" type="presParOf" srcId="{5BE74383-DC58-4744-9C5E-596EB08D9D15}" destId="{650945EF-D687-4C9E-8A41-1A0020CFB8D8}" srcOrd="4" destOrd="0" presId="urn:microsoft.com/office/officeart/2008/layout/VerticalCurvedList"/>
    <dgm:cxn modelId="{E9F64150-D791-46A0-896C-0A3C1684D9B5}" type="presParOf" srcId="{650945EF-D687-4C9E-8A41-1A0020CFB8D8}" destId="{19450BEF-E28D-428B-9B05-8E30C8C29B11}" srcOrd="0" destOrd="0" presId="urn:microsoft.com/office/officeart/2008/layout/VerticalCurvedList"/>
    <dgm:cxn modelId="{B61E66AB-38DB-417C-88A5-5A5D5730ED20}" type="presParOf" srcId="{5BE74383-DC58-4744-9C5E-596EB08D9D15}" destId="{D368BA62-7B61-49BB-95D8-D9DC68D6E5C0}" srcOrd="5" destOrd="0" presId="urn:microsoft.com/office/officeart/2008/layout/VerticalCurvedList"/>
    <dgm:cxn modelId="{6121FF7C-15F0-4092-B4C5-379329C68CE3}" type="presParOf" srcId="{5BE74383-DC58-4744-9C5E-596EB08D9D15}" destId="{403B1173-7085-46A7-8904-351AE373F0A3}" srcOrd="6" destOrd="0" presId="urn:microsoft.com/office/officeart/2008/layout/VerticalCurvedList"/>
    <dgm:cxn modelId="{A4043879-FC05-4EA8-A3C1-CD5AD2171F1D}" type="presParOf" srcId="{403B1173-7085-46A7-8904-351AE373F0A3}" destId="{EE99A356-381D-40D1-89AA-44DF5C7CE3CD}" srcOrd="0" destOrd="0" presId="urn:microsoft.com/office/officeart/2008/layout/VerticalCurvedList"/>
    <dgm:cxn modelId="{B2E3D935-D490-481C-BA0D-72E758BC3C8A}" type="presParOf" srcId="{5BE74383-DC58-4744-9C5E-596EB08D9D15}" destId="{EDC7936A-4458-4790-87FD-2D2DAE4B5A38}" srcOrd="7" destOrd="0" presId="urn:microsoft.com/office/officeart/2008/layout/VerticalCurvedList"/>
    <dgm:cxn modelId="{5A5DFC6F-3E15-403C-8752-FB1975958F21}" type="presParOf" srcId="{5BE74383-DC58-4744-9C5E-596EB08D9D15}" destId="{8F3F2C44-DA91-48F0-AA7D-689AE97946DF}" srcOrd="8" destOrd="0" presId="urn:microsoft.com/office/officeart/2008/layout/VerticalCurvedList"/>
    <dgm:cxn modelId="{B032125F-D9B8-4D78-9583-62E9A6D47670}" type="presParOf" srcId="{8F3F2C44-DA91-48F0-AA7D-689AE97946DF}" destId="{39DC492E-7E68-45C8-A365-A959E67773B6}" srcOrd="0" destOrd="0" presId="urn:microsoft.com/office/officeart/2008/layout/VerticalCurvedList"/>
    <dgm:cxn modelId="{2AD0D240-6CA2-407C-A402-03C51DF4804D}" type="presParOf" srcId="{5BE74383-DC58-4744-9C5E-596EB08D9D15}" destId="{A6709A0B-133C-4E41-A91B-2839F30209B1}" srcOrd="9" destOrd="0" presId="urn:microsoft.com/office/officeart/2008/layout/VerticalCurvedList"/>
    <dgm:cxn modelId="{F13E8DE6-F9BE-453F-85D2-1CBDF544ADD1}" type="presParOf" srcId="{5BE74383-DC58-4744-9C5E-596EB08D9D15}" destId="{DD5DDE96-AC90-43C2-BC98-A2F456E10043}" srcOrd="10" destOrd="0" presId="urn:microsoft.com/office/officeart/2008/layout/VerticalCurvedList"/>
    <dgm:cxn modelId="{3121CEEC-98E8-4E75-A026-E017192E914B}" type="presParOf" srcId="{DD5DDE96-AC90-43C2-BC98-A2F456E10043}" destId="{C415C5B9-B265-4778-8ADD-EF130D632F59}" srcOrd="0" destOrd="0" presId="urn:microsoft.com/office/officeart/2008/layout/VerticalCurvedList"/>
    <dgm:cxn modelId="{8AF41ABF-5504-46EA-9755-5F046F1343B4}" type="presParOf" srcId="{5BE74383-DC58-4744-9C5E-596EB08D9D15}" destId="{F5430B2C-021F-4BF8-8BAE-830C2662B03C}" srcOrd="11" destOrd="0" presId="urn:microsoft.com/office/officeart/2008/layout/VerticalCurvedList"/>
    <dgm:cxn modelId="{DBBFA13A-C106-47EE-8AC8-A29EBB91C319}" type="presParOf" srcId="{5BE74383-DC58-4744-9C5E-596EB08D9D15}" destId="{407A884B-52C3-40C5-83BD-56116F8DB414}" srcOrd="12" destOrd="0" presId="urn:microsoft.com/office/officeart/2008/layout/VerticalCurvedList"/>
    <dgm:cxn modelId="{13C16CCF-CC68-41CF-BEAE-D43A0480D622}" type="presParOf" srcId="{407A884B-52C3-40C5-83BD-56116F8DB414}" destId="{B19C63DC-BCED-4E53-B706-31D35BE717D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A818A4E-2B28-4489-B411-48733709FA42}"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pl-PL"/>
        </a:p>
      </dgm:t>
    </dgm:pt>
    <dgm:pt modelId="{1F557BFB-A09D-4759-AD1F-9EA3B38E935D}" type="pres">
      <dgm:prSet presAssocID="{BA818A4E-2B28-4489-B411-48733709FA42}" presName="Name0" presStyleCnt="0">
        <dgm:presLayoutVars>
          <dgm:chMax val="7"/>
          <dgm:chPref val="7"/>
          <dgm:dir/>
        </dgm:presLayoutVars>
      </dgm:prSet>
      <dgm:spPr/>
    </dgm:pt>
    <dgm:pt modelId="{B986BA18-534D-4CE1-92DF-E86B779E4AC3}" type="pres">
      <dgm:prSet presAssocID="{BA818A4E-2B28-4489-B411-48733709FA42}" presName="Name1" presStyleCnt="0"/>
      <dgm:spPr/>
    </dgm:pt>
    <dgm:pt modelId="{172785E6-50C0-43EA-9993-2B85BBA35663}" type="pres">
      <dgm:prSet presAssocID="{BA818A4E-2B28-4489-B411-48733709FA42}" presName="cycle" presStyleCnt="0"/>
      <dgm:spPr/>
    </dgm:pt>
    <dgm:pt modelId="{6657E157-237D-4B37-88BE-45AA8B8249C1}" type="pres">
      <dgm:prSet presAssocID="{BA818A4E-2B28-4489-B411-48733709FA42}" presName="srcNode" presStyleLbl="node1" presStyleIdx="0" presStyleCnt="0"/>
      <dgm:spPr/>
    </dgm:pt>
    <dgm:pt modelId="{504FA7BC-B580-4D6A-9BDC-7A21077C58D5}" type="pres">
      <dgm:prSet presAssocID="{BA818A4E-2B28-4489-B411-48733709FA42}" presName="conn" presStyleLbl="parChTrans1D2" presStyleIdx="0" presStyleCnt="1"/>
      <dgm:spPr/>
    </dgm:pt>
    <dgm:pt modelId="{35EE4BC0-5C62-4AF7-9AA2-59EF28B58EEC}" type="pres">
      <dgm:prSet presAssocID="{BA818A4E-2B28-4489-B411-48733709FA42}" presName="extraNode" presStyleLbl="node1" presStyleIdx="0" presStyleCnt="0"/>
      <dgm:spPr/>
    </dgm:pt>
    <dgm:pt modelId="{D653BC57-4862-42F0-A5C8-6FA69E5643BE}" type="pres">
      <dgm:prSet presAssocID="{BA818A4E-2B28-4489-B411-48733709FA42}" presName="dstNode" presStyleLbl="node1" presStyleIdx="0" presStyleCnt="0"/>
      <dgm:spPr/>
    </dgm:pt>
  </dgm:ptLst>
  <dgm:cxnLst>
    <dgm:cxn modelId="{E29EC1A9-9EAD-401E-8732-25BB05D8A607}" type="presOf" srcId="{BA818A4E-2B28-4489-B411-48733709FA42}" destId="{1F557BFB-A09D-4759-AD1F-9EA3B38E935D}" srcOrd="0" destOrd="0" presId="urn:microsoft.com/office/officeart/2008/layout/VerticalCurvedList"/>
    <dgm:cxn modelId="{C3C3C11F-B7B5-474E-86A6-4649B9EC0B57}" type="presParOf" srcId="{1F557BFB-A09D-4759-AD1F-9EA3B38E935D}" destId="{B986BA18-534D-4CE1-92DF-E86B779E4AC3}" srcOrd="0" destOrd="0" presId="urn:microsoft.com/office/officeart/2008/layout/VerticalCurvedList"/>
    <dgm:cxn modelId="{C58DDA4C-AB37-4564-BE36-C58BC3AB1BFF}" type="presParOf" srcId="{B986BA18-534D-4CE1-92DF-E86B779E4AC3}" destId="{172785E6-50C0-43EA-9993-2B85BBA35663}" srcOrd="0" destOrd="0" presId="urn:microsoft.com/office/officeart/2008/layout/VerticalCurvedList"/>
    <dgm:cxn modelId="{8928C2CE-2A4C-4532-AF1C-CDE42F3C70C9}" type="presParOf" srcId="{172785E6-50C0-43EA-9993-2B85BBA35663}" destId="{6657E157-237D-4B37-88BE-45AA8B8249C1}" srcOrd="0" destOrd="0" presId="urn:microsoft.com/office/officeart/2008/layout/VerticalCurvedList"/>
    <dgm:cxn modelId="{3E508977-A6CF-4A6E-B21D-8FF1A67E3384}" type="presParOf" srcId="{172785E6-50C0-43EA-9993-2B85BBA35663}" destId="{504FA7BC-B580-4D6A-9BDC-7A21077C58D5}" srcOrd="1" destOrd="0" presId="urn:microsoft.com/office/officeart/2008/layout/VerticalCurvedList"/>
    <dgm:cxn modelId="{C98D916F-2712-4293-94C7-5A50EADEA06C}" type="presParOf" srcId="{172785E6-50C0-43EA-9993-2B85BBA35663}" destId="{35EE4BC0-5C62-4AF7-9AA2-59EF28B58EEC}" srcOrd="2" destOrd="0" presId="urn:microsoft.com/office/officeart/2008/layout/VerticalCurvedList"/>
    <dgm:cxn modelId="{22294C9C-9534-4EC2-81DB-15492BBE6849}" type="presParOf" srcId="{172785E6-50C0-43EA-9993-2B85BBA35663}" destId="{D653BC57-4862-42F0-A5C8-6FA69E5643BE}" srcOrd="3"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D7781168-C7B7-44F3-A1F9-38459BEC6D26}"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pl-PL"/>
        </a:p>
      </dgm:t>
    </dgm:pt>
    <dgm:pt modelId="{786C0DCA-2FAB-4D70-BD79-9B4BEAC14F03}">
      <dgm:prSet/>
      <dgm:spPr/>
      <dgm:t>
        <a:bodyPr/>
        <a:lstStyle/>
        <a:p>
          <a:pPr algn="just" rtl="0"/>
          <a:r>
            <a:rPr lang="pl-PL" dirty="0">
              <a:latin typeface="Arial" panose="020B0604020202020204" pitchFamily="34" charset="0"/>
              <a:cs typeface="Arial" panose="020B0604020202020204" pitchFamily="34" charset="0"/>
            </a:rPr>
            <a:t>Zła organizacja pracy w kontrolowanych jednostkach tj. niewyznaczenie osób odpowiedzialnych za koordynację działań i realizację obowiązków </a:t>
          </a:r>
        </a:p>
      </dgm:t>
    </dgm:pt>
    <dgm:pt modelId="{100AD599-CFBA-4D1A-9BF6-14E5C11704B2}" type="parTrans" cxnId="{E0BEBE01-E424-4B9D-82EF-6CE4356D55A6}">
      <dgm:prSet/>
      <dgm:spPr/>
      <dgm:t>
        <a:bodyPr/>
        <a:lstStyle/>
        <a:p>
          <a:endParaRPr lang="pl-PL"/>
        </a:p>
      </dgm:t>
    </dgm:pt>
    <dgm:pt modelId="{8342EFB4-9DA4-48EB-B84D-609FC01EFB33}" type="sibTrans" cxnId="{E0BEBE01-E424-4B9D-82EF-6CE4356D55A6}">
      <dgm:prSet/>
      <dgm:spPr/>
      <dgm:t>
        <a:bodyPr/>
        <a:lstStyle/>
        <a:p>
          <a:endParaRPr lang="pl-PL"/>
        </a:p>
      </dgm:t>
    </dgm:pt>
    <dgm:pt modelId="{464CC407-3971-43AB-83C5-1D6C3EDACFDC}">
      <dgm:prSet/>
      <dgm:spPr/>
      <dgm:t>
        <a:bodyPr/>
        <a:lstStyle/>
        <a:p>
          <a:pPr algn="just" rtl="0"/>
          <a:r>
            <a:rPr lang="pl-PL" dirty="0">
              <a:latin typeface="Arial" panose="020B0604020202020204" pitchFamily="34" charset="0"/>
              <a:cs typeface="Arial" panose="020B0604020202020204" pitchFamily="34" charset="0"/>
            </a:rPr>
            <a:t>Niedostateczna znajomość zagadnień i zadań wynikających z Programów ochrony powietrza i Planów działań krótkoterminowych; brak stosownych szkoleń w tym temacie; problem z uzyskaniem odpowiednich informacji od kontrolowanych</a:t>
          </a:r>
        </a:p>
      </dgm:t>
    </dgm:pt>
    <dgm:pt modelId="{A8D256A2-7FC5-4A65-AC43-340B44EE5590}" type="parTrans" cxnId="{9C7CBA80-98B3-4FD3-8922-2739826FCE96}">
      <dgm:prSet/>
      <dgm:spPr/>
      <dgm:t>
        <a:bodyPr/>
        <a:lstStyle/>
        <a:p>
          <a:endParaRPr lang="pl-PL"/>
        </a:p>
      </dgm:t>
    </dgm:pt>
    <dgm:pt modelId="{A2A020A7-55C7-417D-9F4F-8AF27A8C9164}" type="sibTrans" cxnId="{9C7CBA80-98B3-4FD3-8922-2739826FCE96}">
      <dgm:prSet/>
      <dgm:spPr/>
      <dgm:t>
        <a:bodyPr/>
        <a:lstStyle/>
        <a:p>
          <a:endParaRPr lang="pl-PL"/>
        </a:p>
      </dgm:t>
    </dgm:pt>
    <dgm:pt modelId="{B53A7DDB-9FBD-4132-B7D4-7EE4D3E883BE}" type="pres">
      <dgm:prSet presAssocID="{D7781168-C7B7-44F3-A1F9-38459BEC6D26}" presName="Name0" presStyleCnt="0">
        <dgm:presLayoutVars>
          <dgm:chMax val="7"/>
          <dgm:chPref val="7"/>
          <dgm:dir/>
        </dgm:presLayoutVars>
      </dgm:prSet>
      <dgm:spPr/>
    </dgm:pt>
    <dgm:pt modelId="{78D726DD-0E7A-4697-87FF-2BC57E80DFDD}" type="pres">
      <dgm:prSet presAssocID="{D7781168-C7B7-44F3-A1F9-38459BEC6D26}" presName="Name1" presStyleCnt="0"/>
      <dgm:spPr/>
    </dgm:pt>
    <dgm:pt modelId="{C61B7736-AF96-4D5A-B293-93EBFF2EDF80}" type="pres">
      <dgm:prSet presAssocID="{D7781168-C7B7-44F3-A1F9-38459BEC6D26}" presName="cycle" presStyleCnt="0"/>
      <dgm:spPr/>
    </dgm:pt>
    <dgm:pt modelId="{FF627362-613B-405E-9E05-3C7FE7CC7744}" type="pres">
      <dgm:prSet presAssocID="{D7781168-C7B7-44F3-A1F9-38459BEC6D26}" presName="srcNode" presStyleLbl="node1" presStyleIdx="0" presStyleCnt="2"/>
      <dgm:spPr/>
    </dgm:pt>
    <dgm:pt modelId="{76D2174E-D3C6-4B0D-905B-BF6A80883383}" type="pres">
      <dgm:prSet presAssocID="{D7781168-C7B7-44F3-A1F9-38459BEC6D26}" presName="conn" presStyleLbl="parChTrans1D2" presStyleIdx="0" presStyleCnt="1"/>
      <dgm:spPr/>
    </dgm:pt>
    <dgm:pt modelId="{85D77233-9029-45B5-8428-F60162541E38}" type="pres">
      <dgm:prSet presAssocID="{D7781168-C7B7-44F3-A1F9-38459BEC6D26}" presName="extraNode" presStyleLbl="node1" presStyleIdx="0" presStyleCnt="2"/>
      <dgm:spPr/>
    </dgm:pt>
    <dgm:pt modelId="{6021BDFB-8292-4B1E-9B17-D03932BEB36A}" type="pres">
      <dgm:prSet presAssocID="{D7781168-C7B7-44F3-A1F9-38459BEC6D26}" presName="dstNode" presStyleLbl="node1" presStyleIdx="0" presStyleCnt="2"/>
      <dgm:spPr/>
    </dgm:pt>
    <dgm:pt modelId="{8DEE2D05-4B34-4666-BA5D-8DE57956B4A2}" type="pres">
      <dgm:prSet presAssocID="{786C0DCA-2FAB-4D70-BD79-9B4BEAC14F03}" presName="text_1" presStyleLbl="node1" presStyleIdx="0" presStyleCnt="2">
        <dgm:presLayoutVars>
          <dgm:bulletEnabled val="1"/>
        </dgm:presLayoutVars>
      </dgm:prSet>
      <dgm:spPr/>
    </dgm:pt>
    <dgm:pt modelId="{7C5C073E-4A35-4430-B56D-9E9EE02A29A8}" type="pres">
      <dgm:prSet presAssocID="{786C0DCA-2FAB-4D70-BD79-9B4BEAC14F03}" presName="accent_1" presStyleCnt="0"/>
      <dgm:spPr/>
    </dgm:pt>
    <dgm:pt modelId="{C5C1425E-1CB6-40FD-B297-BC41309C6956}" type="pres">
      <dgm:prSet presAssocID="{786C0DCA-2FAB-4D70-BD79-9B4BEAC14F03}" presName="accentRepeatNode" presStyleLbl="solidFgAcc1" presStyleIdx="0" presStyleCnt="2"/>
      <dgm:spPr/>
    </dgm:pt>
    <dgm:pt modelId="{AD5165DC-4394-4C61-80FE-8C2503238AB1}" type="pres">
      <dgm:prSet presAssocID="{464CC407-3971-43AB-83C5-1D6C3EDACFDC}" presName="text_2" presStyleLbl="node1" presStyleIdx="1" presStyleCnt="2">
        <dgm:presLayoutVars>
          <dgm:bulletEnabled val="1"/>
        </dgm:presLayoutVars>
      </dgm:prSet>
      <dgm:spPr/>
    </dgm:pt>
    <dgm:pt modelId="{BDCE3B0A-6B62-4FFA-9184-52F6900614FD}" type="pres">
      <dgm:prSet presAssocID="{464CC407-3971-43AB-83C5-1D6C3EDACFDC}" presName="accent_2" presStyleCnt="0"/>
      <dgm:spPr/>
    </dgm:pt>
    <dgm:pt modelId="{AD420F82-10C6-4C9E-9704-0483E4909D9E}" type="pres">
      <dgm:prSet presAssocID="{464CC407-3971-43AB-83C5-1D6C3EDACFDC}" presName="accentRepeatNode" presStyleLbl="solidFgAcc1" presStyleIdx="1" presStyleCnt="2"/>
      <dgm:spPr/>
    </dgm:pt>
  </dgm:ptLst>
  <dgm:cxnLst>
    <dgm:cxn modelId="{E0BEBE01-E424-4B9D-82EF-6CE4356D55A6}" srcId="{D7781168-C7B7-44F3-A1F9-38459BEC6D26}" destId="{786C0DCA-2FAB-4D70-BD79-9B4BEAC14F03}" srcOrd="0" destOrd="0" parTransId="{100AD599-CFBA-4D1A-9BF6-14E5C11704B2}" sibTransId="{8342EFB4-9DA4-48EB-B84D-609FC01EFB33}"/>
    <dgm:cxn modelId="{243F1B2C-2663-44A7-9493-D1B82DE14DB5}" type="presOf" srcId="{464CC407-3971-43AB-83C5-1D6C3EDACFDC}" destId="{AD5165DC-4394-4C61-80FE-8C2503238AB1}" srcOrd="0" destOrd="0" presId="urn:microsoft.com/office/officeart/2008/layout/VerticalCurvedList"/>
    <dgm:cxn modelId="{18AE2832-9512-43C8-8EA4-464E76403D83}" type="presOf" srcId="{D7781168-C7B7-44F3-A1F9-38459BEC6D26}" destId="{B53A7DDB-9FBD-4132-B7D4-7EE4D3E883BE}" srcOrd="0" destOrd="0" presId="urn:microsoft.com/office/officeart/2008/layout/VerticalCurvedList"/>
    <dgm:cxn modelId="{F8DCA841-02D9-49A1-B9C6-9C56490C29B5}" type="presOf" srcId="{786C0DCA-2FAB-4D70-BD79-9B4BEAC14F03}" destId="{8DEE2D05-4B34-4666-BA5D-8DE57956B4A2}" srcOrd="0" destOrd="0" presId="urn:microsoft.com/office/officeart/2008/layout/VerticalCurvedList"/>
    <dgm:cxn modelId="{9C7CBA80-98B3-4FD3-8922-2739826FCE96}" srcId="{D7781168-C7B7-44F3-A1F9-38459BEC6D26}" destId="{464CC407-3971-43AB-83C5-1D6C3EDACFDC}" srcOrd="1" destOrd="0" parTransId="{A8D256A2-7FC5-4A65-AC43-340B44EE5590}" sibTransId="{A2A020A7-55C7-417D-9F4F-8AF27A8C9164}"/>
    <dgm:cxn modelId="{86839AA4-8E7C-4E6E-B7D4-C99B2A56585A}" type="presOf" srcId="{8342EFB4-9DA4-48EB-B84D-609FC01EFB33}" destId="{76D2174E-D3C6-4B0D-905B-BF6A80883383}" srcOrd="0" destOrd="0" presId="urn:microsoft.com/office/officeart/2008/layout/VerticalCurvedList"/>
    <dgm:cxn modelId="{3333783A-D3ED-4163-9DD1-5927FEDE4FAC}" type="presParOf" srcId="{B53A7DDB-9FBD-4132-B7D4-7EE4D3E883BE}" destId="{78D726DD-0E7A-4697-87FF-2BC57E80DFDD}" srcOrd="0" destOrd="0" presId="urn:microsoft.com/office/officeart/2008/layout/VerticalCurvedList"/>
    <dgm:cxn modelId="{AE525C6C-BA0E-464D-A4E2-5CA5EFB4D08E}" type="presParOf" srcId="{78D726DD-0E7A-4697-87FF-2BC57E80DFDD}" destId="{C61B7736-AF96-4D5A-B293-93EBFF2EDF80}" srcOrd="0" destOrd="0" presId="urn:microsoft.com/office/officeart/2008/layout/VerticalCurvedList"/>
    <dgm:cxn modelId="{81B073D2-B514-4B63-B9B7-F4CCB1BFEBF4}" type="presParOf" srcId="{C61B7736-AF96-4D5A-B293-93EBFF2EDF80}" destId="{FF627362-613B-405E-9E05-3C7FE7CC7744}" srcOrd="0" destOrd="0" presId="urn:microsoft.com/office/officeart/2008/layout/VerticalCurvedList"/>
    <dgm:cxn modelId="{086A626D-871A-4FF3-ADAB-4DE53B3A057D}" type="presParOf" srcId="{C61B7736-AF96-4D5A-B293-93EBFF2EDF80}" destId="{76D2174E-D3C6-4B0D-905B-BF6A80883383}" srcOrd="1" destOrd="0" presId="urn:microsoft.com/office/officeart/2008/layout/VerticalCurvedList"/>
    <dgm:cxn modelId="{E1DAD8B8-E249-4028-91E8-786486F3FEF5}" type="presParOf" srcId="{C61B7736-AF96-4D5A-B293-93EBFF2EDF80}" destId="{85D77233-9029-45B5-8428-F60162541E38}" srcOrd="2" destOrd="0" presId="urn:microsoft.com/office/officeart/2008/layout/VerticalCurvedList"/>
    <dgm:cxn modelId="{12A84CA7-C487-43CA-B50E-E36AB8DA07F0}" type="presParOf" srcId="{C61B7736-AF96-4D5A-B293-93EBFF2EDF80}" destId="{6021BDFB-8292-4B1E-9B17-D03932BEB36A}" srcOrd="3" destOrd="0" presId="urn:microsoft.com/office/officeart/2008/layout/VerticalCurvedList"/>
    <dgm:cxn modelId="{321F59B3-5682-4C91-9058-A843AB72E980}" type="presParOf" srcId="{78D726DD-0E7A-4697-87FF-2BC57E80DFDD}" destId="{8DEE2D05-4B34-4666-BA5D-8DE57956B4A2}" srcOrd="1" destOrd="0" presId="urn:microsoft.com/office/officeart/2008/layout/VerticalCurvedList"/>
    <dgm:cxn modelId="{BF726C59-E2EA-477C-A367-498075C8C544}" type="presParOf" srcId="{78D726DD-0E7A-4697-87FF-2BC57E80DFDD}" destId="{7C5C073E-4A35-4430-B56D-9E9EE02A29A8}" srcOrd="2" destOrd="0" presId="urn:microsoft.com/office/officeart/2008/layout/VerticalCurvedList"/>
    <dgm:cxn modelId="{280B5BBB-4E93-44FE-8BD6-BC8A15D054E5}" type="presParOf" srcId="{7C5C073E-4A35-4430-B56D-9E9EE02A29A8}" destId="{C5C1425E-1CB6-40FD-B297-BC41309C6956}" srcOrd="0" destOrd="0" presId="urn:microsoft.com/office/officeart/2008/layout/VerticalCurvedList"/>
    <dgm:cxn modelId="{52E9865D-874D-45F7-82D0-EAE250F5DDD8}" type="presParOf" srcId="{78D726DD-0E7A-4697-87FF-2BC57E80DFDD}" destId="{AD5165DC-4394-4C61-80FE-8C2503238AB1}" srcOrd="3" destOrd="0" presId="urn:microsoft.com/office/officeart/2008/layout/VerticalCurvedList"/>
    <dgm:cxn modelId="{906D7DB5-8B9F-4D59-937F-B469F1F19D23}" type="presParOf" srcId="{78D726DD-0E7A-4697-87FF-2BC57E80DFDD}" destId="{BDCE3B0A-6B62-4FFA-9184-52F6900614FD}" srcOrd="4" destOrd="0" presId="urn:microsoft.com/office/officeart/2008/layout/VerticalCurvedList"/>
    <dgm:cxn modelId="{BDB0C998-20B7-4EE0-A6D0-271E93282ED9}" type="presParOf" srcId="{BDCE3B0A-6B62-4FFA-9184-52F6900614FD}" destId="{AD420F82-10C6-4C9E-9704-0483E4909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3C80A35-F527-472C-B28F-98AF8FD62EEE}"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pl-PL"/>
        </a:p>
      </dgm:t>
    </dgm:pt>
    <dgm:pt modelId="{D9B05180-EC91-429B-AB4F-FEADF13579BF}">
      <dgm:prSet/>
      <dgm:spPr/>
      <dgm:t>
        <a:bodyPr/>
        <a:lstStyle/>
        <a:p>
          <a:pPr rtl="0"/>
          <a:r>
            <a:rPr lang="pl-PL" dirty="0"/>
            <a:t>braki kadrowe (zwłaszcza w małych gminach) </a:t>
          </a:r>
        </a:p>
      </dgm:t>
    </dgm:pt>
    <dgm:pt modelId="{F37197C7-5046-41BD-ACC8-A5785F9AEE5D}" type="parTrans" cxnId="{65BFCB2B-8024-44EF-85AE-40F49A5ED196}">
      <dgm:prSet/>
      <dgm:spPr/>
      <dgm:t>
        <a:bodyPr/>
        <a:lstStyle/>
        <a:p>
          <a:endParaRPr lang="pl-PL"/>
        </a:p>
      </dgm:t>
    </dgm:pt>
    <dgm:pt modelId="{DB865E53-C85E-4BC6-B94D-CDE2F67F4357}" type="sibTrans" cxnId="{65BFCB2B-8024-44EF-85AE-40F49A5ED196}">
      <dgm:prSet/>
      <dgm:spPr/>
      <dgm:t>
        <a:bodyPr/>
        <a:lstStyle/>
        <a:p>
          <a:endParaRPr lang="pl-PL"/>
        </a:p>
      </dgm:t>
    </dgm:pt>
    <dgm:pt modelId="{653582BC-B297-48FC-B5E5-4E785E811A43}">
      <dgm:prSet/>
      <dgm:spPr/>
      <dgm:t>
        <a:bodyPr/>
        <a:lstStyle/>
        <a:p>
          <a:pPr rtl="0"/>
          <a:r>
            <a:rPr lang="pl-PL" dirty="0"/>
            <a:t>niewystarczające środki finansowe i trudności w ich pozyskiwaniu</a:t>
          </a:r>
        </a:p>
      </dgm:t>
    </dgm:pt>
    <dgm:pt modelId="{0944BE27-B013-40B4-BA93-F72A3212A048}" type="parTrans" cxnId="{CC01A49E-3CE0-4D81-B923-A0AF5076C507}">
      <dgm:prSet/>
      <dgm:spPr/>
      <dgm:t>
        <a:bodyPr/>
        <a:lstStyle/>
        <a:p>
          <a:endParaRPr lang="pl-PL"/>
        </a:p>
      </dgm:t>
    </dgm:pt>
    <dgm:pt modelId="{0C9D6630-81BE-4C7B-9E37-01EAB387EC59}" type="sibTrans" cxnId="{CC01A49E-3CE0-4D81-B923-A0AF5076C507}">
      <dgm:prSet/>
      <dgm:spPr/>
      <dgm:t>
        <a:bodyPr/>
        <a:lstStyle/>
        <a:p>
          <a:endParaRPr lang="pl-PL"/>
        </a:p>
      </dgm:t>
    </dgm:pt>
    <dgm:pt modelId="{71A42ADB-B691-4C0E-88DE-012DCC0EC85B}" type="pres">
      <dgm:prSet presAssocID="{93C80A35-F527-472C-B28F-98AF8FD62EEE}" presName="Name0" presStyleCnt="0">
        <dgm:presLayoutVars>
          <dgm:chMax val="7"/>
          <dgm:chPref val="7"/>
          <dgm:dir/>
        </dgm:presLayoutVars>
      </dgm:prSet>
      <dgm:spPr/>
    </dgm:pt>
    <dgm:pt modelId="{1CF6762D-C61A-416B-A90D-3ECF737B7060}" type="pres">
      <dgm:prSet presAssocID="{93C80A35-F527-472C-B28F-98AF8FD62EEE}" presName="Name1" presStyleCnt="0"/>
      <dgm:spPr/>
    </dgm:pt>
    <dgm:pt modelId="{5AA66E77-1662-4AF3-BCE7-193DFF1441F7}" type="pres">
      <dgm:prSet presAssocID="{93C80A35-F527-472C-B28F-98AF8FD62EEE}" presName="cycle" presStyleCnt="0"/>
      <dgm:spPr/>
    </dgm:pt>
    <dgm:pt modelId="{B23D54A5-16D4-4CF3-AEB0-2BD08B684629}" type="pres">
      <dgm:prSet presAssocID="{93C80A35-F527-472C-B28F-98AF8FD62EEE}" presName="srcNode" presStyleLbl="node1" presStyleIdx="0" presStyleCnt="2"/>
      <dgm:spPr/>
    </dgm:pt>
    <dgm:pt modelId="{6DC38DB2-3F6A-4811-B55D-FBAB9C72874F}" type="pres">
      <dgm:prSet presAssocID="{93C80A35-F527-472C-B28F-98AF8FD62EEE}" presName="conn" presStyleLbl="parChTrans1D2" presStyleIdx="0" presStyleCnt="1"/>
      <dgm:spPr/>
    </dgm:pt>
    <dgm:pt modelId="{563A0366-758D-4568-8035-F055B72CC64E}" type="pres">
      <dgm:prSet presAssocID="{93C80A35-F527-472C-B28F-98AF8FD62EEE}" presName="extraNode" presStyleLbl="node1" presStyleIdx="0" presStyleCnt="2"/>
      <dgm:spPr/>
    </dgm:pt>
    <dgm:pt modelId="{0E547BC3-9C3E-42A5-B1E1-13C882B56ABA}" type="pres">
      <dgm:prSet presAssocID="{93C80A35-F527-472C-B28F-98AF8FD62EEE}" presName="dstNode" presStyleLbl="node1" presStyleIdx="0" presStyleCnt="2"/>
      <dgm:spPr/>
    </dgm:pt>
    <dgm:pt modelId="{B6735563-C54F-4F89-9499-0F4BA41A0A8B}" type="pres">
      <dgm:prSet presAssocID="{D9B05180-EC91-429B-AB4F-FEADF13579BF}" presName="text_1" presStyleLbl="node1" presStyleIdx="0" presStyleCnt="2">
        <dgm:presLayoutVars>
          <dgm:bulletEnabled val="1"/>
        </dgm:presLayoutVars>
      </dgm:prSet>
      <dgm:spPr/>
    </dgm:pt>
    <dgm:pt modelId="{0CE0F0A7-5F9F-4362-AC06-93698ABDEE51}" type="pres">
      <dgm:prSet presAssocID="{D9B05180-EC91-429B-AB4F-FEADF13579BF}" presName="accent_1" presStyleCnt="0"/>
      <dgm:spPr/>
    </dgm:pt>
    <dgm:pt modelId="{34BB372B-1AD2-44F5-B02E-720AF0E055FF}" type="pres">
      <dgm:prSet presAssocID="{D9B05180-EC91-429B-AB4F-FEADF13579BF}" presName="accentRepeatNode" presStyleLbl="solidFgAcc1" presStyleIdx="0" presStyleCnt="2"/>
      <dgm:spPr/>
    </dgm:pt>
    <dgm:pt modelId="{C1643EA2-DAE6-4CEE-9BD5-9D863B32685B}" type="pres">
      <dgm:prSet presAssocID="{653582BC-B297-48FC-B5E5-4E785E811A43}" presName="text_2" presStyleLbl="node1" presStyleIdx="1" presStyleCnt="2">
        <dgm:presLayoutVars>
          <dgm:bulletEnabled val="1"/>
        </dgm:presLayoutVars>
      </dgm:prSet>
      <dgm:spPr/>
    </dgm:pt>
    <dgm:pt modelId="{4B3724EB-7F41-4826-9693-6654FFAD6C9B}" type="pres">
      <dgm:prSet presAssocID="{653582BC-B297-48FC-B5E5-4E785E811A43}" presName="accent_2" presStyleCnt="0"/>
      <dgm:spPr/>
    </dgm:pt>
    <dgm:pt modelId="{10C05FED-2481-4A79-9546-491A1B0F0680}" type="pres">
      <dgm:prSet presAssocID="{653582BC-B297-48FC-B5E5-4E785E811A43}" presName="accentRepeatNode" presStyleLbl="solidFgAcc1" presStyleIdx="1" presStyleCnt="2"/>
      <dgm:spPr/>
    </dgm:pt>
  </dgm:ptLst>
  <dgm:cxnLst>
    <dgm:cxn modelId="{65BFCB2B-8024-44EF-85AE-40F49A5ED196}" srcId="{93C80A35-F527-472C-B28F-98AF8FD62EEE}" destId="{D9B05180-EC91-429B-AB4F-FEADF13579BF}" srcOrd="0" destOrd="0" parTransId="{F37197C7-5046-41BD-ACC8-A5785F9AEE5D}" sibTransId="{DB865E53-C85E-4BC6-B94D-CDE2F67F4357}"/>
    <dgm:cxn modelId="{CD5B6C34-03A5-4A99-9D42-06A845CD333D}" type="presOf" srcId="{93C80A35-F527-472C-B28F-98AF8FD62EEE}" destId="{71A42ADB-B691-4C0E-88DE-012DCC0EC85B}" srcOrd="0" destOrd="0" presId="urn:microsoft.com/office/officeart/2008/layout/VerticalCurvedList"/>
    <dgm:cxn modelId="{09B5344E-F8C9-4F1E-9E35-7E391ED71580}" type="presOf" srcId="{653582BC-B297-48FC-B5E5-4E785E811A43}" destId="{C1643EA2-DAE6-4CEE-9BD5-9D863B32685B}" srcOrd="0" destOrd="0" presId="urn:microsoft.com/office/officeart/2008/layout/VerticalCurvedList"/>
    <dgm:cxn modelId="{CC01A49E-3CE0-4D81-B923-A0AF5076C507}" srcId="{93C80A35-F527-472C-B28F-98AF8FD62EEE}" destId="{653582BC-B297-48FC-B5E5-4E785E811A43}" srcOrd="1" destOrd="0" parTransId="{0944BE27-B013-40B4-BA93-F72A3212A048}" sibTransId="{0C9D6630-81BE-4C7B-9E37-01EAB387EC59}"/>
    <dgm:cxn modelId="{F9C461B6-FFB3-4436-BAFE-64F5E5C837BE}" type="presOf" srcId="{D9B05180-EC91-429B-AB4F-FEADF13579BF}" destId="{B6735563-C54F-4F89-9499-0F4BA41A0A8B}" srcOrd="0" destOrd="0" presId="urn:microsoft.com/office/officeart/2008/layout/VerticalCurvedList"/>
    <dgm:cxn modelId="{34D270DE-5271-4BC5-A70B-7D217087602E}" type="presOf" srcId="{DB865E53-C85E-4BC6-B94D-CDE2F67F4357}" destId="{6DC38DB2-3F6A-4811-B55D-FBAB9C72874F}" srcOrd="0" destOrd="0" presId="urn:microsoft.com/office/officeart/2008/layout/VerticalCurvedList"/>
    <dgm:cxn modelId="{7B51C9E8-7B87-42BE-9724-7EB44F23BE17}" type="presParOf" srcId="{71A42ADB-B691-4C0E-88DE-012DCC0EC85B}" destId="{1CF6762D-C61A-416B-A90D-3ECF737B7060}" srcOrd="0" destOrd="0" presId="urn:microsoft.com/office/officeart/2008/layout/VerticalCurvedList"/>
    <dgm:cxn modelId="{C825BD7B-BF63-4EC6-8F5E-E7CE6C8010F3}" type="presParOf" srcId="{1CF6762D-C61A-416B-A90D-3ECF737B7060}" destId="{5AA66E77-1662-4AF3-BCE7-193DFF1441F7}" srcOrd="0" destOrd="0" presId="urn:microsoft.com/office/officeart/2008/layout/VerticalCurvedList"/>
    <dgm:cxn modelId="{28CC94C4-3E6D-4FA7-9555-EEED197EE192}" type="presParOf" srcId="{5AA66E77-1662-4AF3-BCE7-193DFF1441F7}" destId="{B23D54A5-16D4-4CF3-AEB0-2BD08B684629}" srcOrd="0" destOrd="0" presId="urn:microsoft.com/office/officeart/2008/layout/VerticalCurvedList"/>
    <dgm:cxn modelId="{A4E97CCA-4413-4472-BF38-0A5C7CA62988}" type="presParOf" srcId="{5AA66E77-1662-4AF3-BCE7-193DFF1441F7}" destId="{6DC38DB2-3F6A-4811-B55D-FBAB9C72874F}" srcOrd="1" destOrd="0" presId="urn:microsoft.com/office/officeart/2008/layout/VerticalCurvedList"/>
    <dgm:cxn modelId="{DA6F5659-A94C-40A9-8DF8-BE7F276B1CD7}" type="presParOf" srcId="{5AA66E77-1662-4AF3-BCE7-193DFF1441F7}" destId="{563A0366-758D-4568-8035-F055B72CC64E}" srcOrd="2" destOrd="0" presId="urn:microsoft.com/office/officeart/2008/layout/VerticalCurvedList"/>
    <dgm:cxn modelId="{F957ADB0-61F8-4F5D-9BB2-8A115AB01329}" type="presParOf" srcId="{5AA66E77-1662-4AF3-BCE7-193DFF1441F7}" destId="{0E547BC3-9C3E-42A5-B1E1-13C882B56ABA}" srcOrd="3" destOrd="0" presId="urn:microsoft.com/office/officeart/2008/layout/VerticalCurvedList"/>
    <dgm:cxn modelId="{E5EA2507-A22A-4451-8FD2-6648F021AA9A}" type="presParOf" srcId="{1CF6762D-C61A-416B-A90D-3ECF737B7060}" destId="{B6735563-C54F-4F89-9499-0F4BA41A0A8B}" srcOrd="1" destOrd="0" presId="urn:microsoft.com/office/officeart/2008/layout/VerticalCurvedList"/>
    <dgm:cxn modelId="{1DF3DCAE-F9D7-4DCD-A7BC-6E56508B67B4}" type="presParOf" srcId="{1CF6762D-C61A-416B-A90D-3ECF737B7060}" destId="{0CE0F0A7-5F9F-4362-AC06-93698ABDEE51}" srcOrd="2" destOrd="0" presId="urn:microsoft.com/office/officeart/2008/layout/VerticalCurvedList"/>
    <dgm:cxn modelId="{B1EF96B4-DDA7-4E1A-ADF7-300121E2CF8E}" type="presParOf" srcId="{0CE0F0A7-5F9F-4362-AC06-93698ABDEE51}" destId="{34BB372B-1AD2-44F5-B02E-720AF0E055FF}" srcOrd="0" destOrd="0" presId="urn:microsoft.com/office/officeart/2008/layout/VerticalCurvedList"/>
    <dgm:cxn modelId="{58C6494B-CFB5-4828-BBDE-25EBD2FEB54E}" type="presParOf" srcId="{1CF6762D-C61A-416B-A90D-3ECF737B7060}" destId="{C1643EA2-DAE6-4CEE-9BD5-9D863B32685B}" srcOrd="3" destOrd="0" presId="urn:microsoft.com/office/officeart/2008/layout/VerticalCurvedList"/>
    <dgm:cxn modelId="{CFD6D166-5F37-4270-AB39-145871E06738}" type="presParOf" srcId="{1CF6762D-C61A-416B-A90D-3ECF737B7060}" destId="{4B3724EB-7F41-4826-9693-6654FFAD6C9B}" srcOrd="4" destOrd="0" presId="urn:microsoft.com/office/officeart/2008/layout/VerticalCurvedList"/>
    <dgm:cxn modelId="{94EC4550-870E-4BD6-ABF0-BCE2773D7C6B}" type="presParOf" srcId="{4B3724EB-7F41-4826-9693-6654FFAD6C9B}" destId="{10C05FED-2481-4A79-9546-491A1B0F068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B12A2D-A817-431B-95C4-45AA57F7403B}" type="doc">
      <dgm:prSet loTypeId="urn:microsoft.com/office/officeart/2005/8/layout/arrow3" loCatId="relationship" qsTypeId="urn:microsoft.com/office/officeart/2005/8/quickstyle/simple1" qsCatId="simple" csTypeId="urn:microsoft.com/office/officeart/2005/8/colors/accent6_5" csCatId="accent6" phldr="1"/>
      <dgm:spPr/>
      <dgm:t>
        <a:bodyPr/>
        <a:lstStyle/>
        <a:p>
          <a:endParaRPr lang="pl-PL"/>
        </a:p>
      </dgm:t>
    </dgm:pt>
    <dgm:pt modelId="{CA923855-29FA-42EE-9547-E3F2222562C1}">
      <dgm:prSet phldrT="[Tekst]" custT="1"/>
      <dgm:spPr/>
      <dgm:t>
        <a:bodyPr/>
        <a:lstStyle/>
        <a:p>
          <a:pPr>
            <a:buNone/>
          </a:pPr>
          <a:r>
            <a:rPr lang="pl-PL" sz="1800" dirty="0">
              <a:latin typeface="Arial" panose="020B0604020202020204" pitchFamily="34" charset="0"/>
              <a:cs typeface="Arial" panose="020B0604020202020204" pitchFamily="34" charset="0"/>
            </a:rPr>
            <a:t>Inspekcja Ochrony Środowiska jest powołana do kontroli przestrzegania przepisów o ochronie środowiska oraz badania i oceny stanu środowiska na podstawie ustawy z dnia 20 lipca 1991 r. o Inspekcji Ochrony Środowiska (Dz. U. z 2020 r., poz. 995 z </a:t>
          </a:r>
          <a:r>
            <a:rPr lang="pl-PL" sz="1800" dirty="0" err="1">
              <a:latin typeface="Arial" panose="020B0604020202020204" pitchFamily="34" charset="0"/>
              <a:cs typeface="Arial" panose="020B0604020202020204" pitchFamily="34" charset="0"/>
            </a:rPr>
            <a:t>późn</a:t>
          </a:r>
          <a:r>
            <a:rPr lang="pl-PL" sz="1800" dirty="0">
              <a:latin typeface="Arial" panose="020B0604020202020204" pitchFamily="34" charset="0"/>
              <a:cs typeface="Arial" panose="020B0604020202020204" pitchFamily="34" charset="0"/>
            </a:rPr>
            <a:t>. zm.)</a:t>
          </a:r>
        </a:p>
      </dgm:t>
    </dgm:pt>
    <dgm:pt modelId="{D5CD1B62-197A-438E-A0D7-08D5CAF33D71}" type="parTrans" cxnId="{D43C9ED8-0BCE-41A6-B48D-953F41064062}">
      <dgm:prSet/>
      <dgm:spPr/>
      <dgm:t>
        <a:bodyPr/>
        <a:lstStyle/>
        <a:p>
          <a:endParaRPr lang="pl-PL"/>
        </a:p>
      </dgm:t>
    </dgm:pt>
    <dgm:pt modelId="{AB6F3095-8041-453A-9F0C-E4ECD729A7BD}" type="sibTrans" cxnId="{D43C9ED8-0BCE-41A6-B48D-953F41064062}">
      <dgm:prSet/>
      <dgm:spPr/>
      <dgm:t>
        <a:bodyPr/>
        <a:lstStyle/>
        <a:p>
          <a:endParaRPr lang="pl-PL"/>
        </a:p>
      </dgm:t>
    </dgm:pt>
    <dgm:pt modelId="{3D5677F7-0B0D-4D2C-AF32-D0CBF9E34BD2}">
      <dgm:prSet phldrT="[Tekst]" custT="1"/>
      <dgm:spPr/>
      <dgm:t>
        <a:bodyPr/>
        <a:lstStyle/>
        <a:p>
          <a:pPr>
            <a:buNone/>
          </a:pPr>
          <a:r>
            <a:rPr lang="pl-PL" sz="1800" dirty="0">
              <a:latin typeface="Arial" panose="020B0604020202020204" pitchFamily="34" charset="0"/>
              <a:cs typeface="Arial" panose="020B0604020202020204" pitchFamily="34" charset="0"/>
            </a:rPr>
            <a:t>Czynności kontrole polegają na sprawdzeniu stanu faktycznego w odniesieniu do obowiązujących przepisów prawa.</a:t>
          </a:r>
        </a:p>
      </dgm:t>
    </dgm:pt>
    <dgm:pt modelId="{60FC58B4-6263-4704-BFB4-086AD05F9069}" type="parTrans" cxnId="{C3368008-B4E2-4AE1-9EBC-B3FA6B2FEE27}">
      <dgm:prSet/>
      <dgm:spPr/>
      <dgm:t>
        <a:bodyPr/>
        <a:lstStyle/>
        <a:p>
          <a:endParaRPr lang="pl-PL"/>
        </a:p>
      </dgm:t>
    </dgm:pt>
    <dgm:pt modelId="{5FAB407F-27A8-4F0F-87C5-C149F471A69B}" type="sibTrans" cxnId="{C3368008-B4E2-4AE1-9EBC-B3FA6B2FEE27}">
      <dgm:prSet/>
      <dgm:spPr/>
      <dgm:t>
        <a:bodyPr/>
        <a:lstStyle/>
        <a:p>
          <a:endParaRPr lang="pl-PL"/>
        </a:p>
      </dgm:t>
    </dgm:pt>
    <dgm:pt modelId="{C095A392-F826-4459-B15C-96CB97C6D1D7}" type="pres">
      <dgm:prSet presAssocID="{07B12A2D-A817-431B-95C4-45AA57F7403B}" presName="compositeShape" presStyleCnt="0">
        <dgm:presLayoutVars>
          <dgm:chMax val="2"/>
          <dgm:dir/>
          <dgm:resizeHandles val="exact"/>
        </dgm:presLayoutVars>
      </dgm:prSet>
      <dgm:spPr/>
    </dgm:pt>
    <dgm:pt modelId="{4B2D92F4-6FFE-4F3F-AC03-38871FD35A84}" type="pres">
      <dgm:prSet presAssocID="{07B12A2D-A817-431B-95C4-45AA57F7403B}" presName="divider" presStyleLbl="fgShp" presStyleIdx="0" presStyleCnt="1"/>
      <dgm:spPr/>
    </dgm:pt>
    <dgm:pt modelId="{F3E47E29-BCBA-4936-A42A-DF6369D19455}" type="pres">
      <dgm:prSet presAssocID="{CA923855-29FA-42EE-9547-E3F2222562C1}" presName="downArrow" presStyleLbl="node1" presStyleIdx="0" presStyleCnt="2"/>
      <dgm:spPr/>
    </dgm:pt>
    <dgm:pt modelId="{1A67DFE7-C030-423F-9BC3-CDF2D76C356C}" type="pres">
      <dgm:prSet presAssocID="{CA923855-29FA-42EE-9547-E3F2222562C1}" presName="downArrowText" presStyleLbl="revTx" presStyleIdx="0" presStyleCnt="2" custScaleX="156454" custScaleY="69426">
        <dgm:presLayoutVars>
          <dgm:bulletEnabled val="1"/>
        </dgm:presLayoutVars>
      </dgm:prSet>
      <dgm:spPr/>
    </dgm:pt>
    <dgm:pt modelId="{BBB044A5-8D30-49DC-B93E-AE3F7198FA0B}" type="pres">
      <dgm:prSet presAssocID="{3D5677F7-0B0D-4D2C-AF32-D0CBF9E34BD2}" presName="upArrow" presStyleLbl="node1" presStyleIdx="1" presStyleCnt="2"/>
      <dgm:spPr/>
    </dgm:pt>
    <dgm:pt modelId="{56BAC200-6E76-4385-B44C-1CADF9EE0A71}" type="pres">
      <dgm:prSet presAssocID="{3D5677F7-0B0D-4D2C-AF32-D0CBF9E34BD2}" presName="upArrowText" presStyleLbl="revTx" presStyleIdx="1" presStyleCnt="2">
        <dgm:presLayoutVars>
          <dgm:bulletEnabled val="1"/>
        </dgm:presLayoutVars>
      </dgm:prSet>
      <dgm:spPr/>
    </dgm:pt>
  </dgm:ptLst>
  <dgm:cxnLst>
    <dgm:cxn modelId="{C3368008-B4E2-4AE1-9EBC-B3FA6B2FEE27}" srcId="{07B12A2D-A817-431B-95C4-45AA57F7403B}" destId="{3D5677F7-0B0D-4D2C-AF32-D0CBF9E34BD2}" srcOrd="1" destOrd="0" parTransId="{60FC58B4-6263-4704-BFB4-086AD05F9069}" sibTransId="{5FAB407F-27A8-4F0F-87C5-C149F471A69B}"/>
    <dgm:cxn modelId="{8C4E5A5F-E120-4D6D-AFA7-651FB1A26245}" type="presOf" srcId="{CA923855-29FA-42EE-9547-E3F2222562C1}" destId="{1A67DFE7-C030-423F-9BC3-CDF2D76C356C}" srcOrd="0" destOrd="0" presId="urn:microsoft.com/office/officeart/2005/8/layout/arrow3"/>
    <dgm:cxn modelId="{0E80194A-9617-482F-81F0-CA19415987B8}" type="presOf" srcId="{3D5677F7-0B0D-4D2C-AF32-D0CBF9E34BD2}" destId="{56BAC200-6E76-4385-B44C-1CADF9EE0A71}" srcOrd="0" destOrd="0" presId="urn:microsoft.com/office/officeart/2005/8/layout/arrow3"/>
    <dgm:cxn modelId="{D5AB4898-7A9D-4B28-BE76-3B8D747FE9A3}" type="presOf" srcId="{07B12A2D-A817-431B-95C4-45AA57F7403B}" destId="{C095A392-F826-4459-B15C-96CB97C6D1D7}" srcOrd="0" destOrd="0" presId="urn:microsoft.com/office/officeart/2005/8/layout/arrow3"/>
    <dgm:cxn modelId="{D43C9ED8-0BCE-41A6-B48D-953F41064062}" srcId="{07B12A2D-A817-431B-95C4-45AA57F7403B}" destId="{CA923855-29FA-42EE-9547-E3F2222562C1}" srcOrd="0" destOrd="0" parTransId="{D5CD1B62-197A-438E-A0D7-08D5CAF33D71}" sibTransId="{AB6F3095-8041-453A-9F0C-E4ECD729A7BD}"/>
    <dgm:cxn modelId="{4C66A98D-B3A6-4554-A6DD-F2DB7A936C7E}" type="presParOf" srcId="{C095A392-F826-4459-B15C-96CB97C6D1D7}" destId="{4B2D92F4-6FFE-4F3F-AC03-38871FD35A84}" srcOrd="0" destOrd="0" presId="urn:microsoft.com/office/officeart/2005/8/layout/arrow3"/>
    <dgm:cxn modelId="{22CA57EC-70B9-4D93-ABC5-60D879703055}" type="presParOf" srcId="{C095A392-F826-4459-B15C-96CB97C6D1D7}" destId="{F3E47E29-BCBA-4936-A42A-DF6369D19455}" srcOrd="1" destOrd="0" presId="urn:microsoft.com/office/officeart/2005/8/layout/arrow3"/>
    <dgm:cxn modelId="{A9B1D70B-FC9A-4369-9694-D386C2FC285F}" type="presParOf" srcId="{C095A392-F826-4459-B15C-96CB97C6D1D7}" destId="{1A67DFE7-C030-423F-9BC3-CDF2D76C356C}" srcOrd="2" destOrd="0" presId="urn:microsoft.com/office/officeart/2005/8/layout/arrow3"/>
    <dgm:cxn modelId="{7375DF84-4CAC-49C1-B799-56BE60783233}" type="presParOf" srcId="{C095A392-F826-4459-B15C-96CB97C6D1D7}" destId="{BBB044A5-8D30-49DC-B93E-AE3F7198FA0B}" srcOrd="3" destOrd="0" presId="urn:microsoft.com/office/officeart/2005/8/layout/arrow3"/>
    <dgm:cxn modelId="{E38BA0B6-2542-4073-BC60-A8DDAECDE087}" type="presParOf" srcId="{C095A392-F826-4459-B15C-96CB97C6D1D7}" destId="{56BAC200-6E76-4385-B44C-1CADF9EE0A71}"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C769D3-56EE-4A10-80FA-A31E5B9FE3AC}"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pl-PL"/>
        </a:p>
      </dgm:t>
    </dgm:pt>
    <dgm:pt modelId="{BD92262E-62FC-46FB-B6AC-7162D3710DC7}">
      <dgm:prSet/>
      <dgm:spPr/>
      <dgm:t>
        <a:bodyPr/>
        <a:lstStyle/>
        <a:p>
          <a:r>
            <a:rPr lang="pl-PL" dirty="0"/>
            <a:t>Podmiotów korzystających ze środowiska w rozumieniu przepisów </a:t>
          </a:r>
          <a:r>
            <a:rPr lang="pl-PL" dirty="0" err="1"/>
            <a:t>p.o.ś</a:t>
          </a:r>
          <a:r>
            <a:rPr lang="pl-PL" dirty="0"/>
            <a:t> </a:t>
          </a:r>
        </a:p>
      </dgm:t>
    </dgm:pt>
    <dgm:pt modelId="{70AEF6A8-F0D2-403A-9DD4-C541306ABEB7}" type="parTrans" cxnId="{C495D23A-E3D7-4813-B21C-1B525B381F41}">
      <dgm:prSet/>
      <dgm:spPr/>
      <dgm:t>
        <a:bodyPr/>
        <a:lstStyle/>
        <a:p>
          <a:endParaRPr lang="pl-PL"/>
        </a:p>
      </dgm:t>
    </dgm:pt>
    <dgm:pt modelId="{FFF4B0D3-6DF7-40C1-8977-88E4387F937B}" type="sibTrans" cxnId="{C495D23A-E3D7-4813-B21C-1B525B381F41}">
      <dgm:prSet/>
      <dgm:spPr/>
      <dgm:t>
        <a:bodyPr/>
        <a:lstStyle/>
        <a:p>
          <a:endParaRPr lang="pl-PL"/>
        </a:p>
      </dgm:t>
    </dgm:pt>
    <dgm:pt modelId="{A721E7C2-D8A6-43CB-AA00-90DBE891C5CF}">
      <dgm:prSet/>
      <dgm:spPr/>
      <dgm:t>
        <a:bodyPr/>
        <a:lstStyle/>
        <a:p>
          <a:r>
            <a:rPr lang="pl-PL" dirty="0"/>
            <a:t>Rolników prowadzących gospodarstwa rolne, korzystających ze środowiska (nie będących przedsiębiorcami)</a:t>
          </a:r>
        </a:p>
      </dgm:t>
    </dgm:pt>
    <dgm:pt modelId="{62DD8BB6-755B-467C-8254-5AD705214DF5}" type="parTrans" cxnId="{B7AF11E7-BE4D-48E3-B3E1-C0FC85BC28FA}">
      <dgm:prSet/>
      <dgm:spPr/>
      <dgm:t>
        <a:bodyPr/>
        <a:lstStyle/>
        <a:p>
          <a:endParaRPr lang="pl-PL"/>
        </a:p>
      </dgm:t>
    </dgm:pt>
    <dgm:pt modelId="{126B4805-727F-4828-A112-21399B7023AA}" type="sibTrans" cxnId="{B7AF11E7-BE4D-48E3-B3E1-C0FC85BC28FA}">
      <dgm:prSet/>
      <dgm:spPr/>
      <dgm:t>
        <a:bodyPr/>
        <a:lstStyle/>
        <a:p>
          <a:endParaRPr lang="pl-PL"/>
        </a:p>
      </dgm:t>
    </dgm:pt>
    <dgm:pt modelId="{3078EFEB-A755-4BD4-B5D3-01E201E28FDD}">
      <dgm:prSet/>
      <dgm:spPr/>
      <dgm:t>
        <a:bodyPr/>
        <a:lstStyle/>
        <a:p>
          <a:r>
            <a:rPr lang="pl-PL" dirty="0"/>
            <a:t>Osób fizycznych (nie będących przedsiębiorcami, korzystających ze środowiska w zakresie,    w jakim    korzystanie    ze środowiska wymaga pozwolenia</a:t>
          </a:r>
        </a:p>
      </dgm:t>
    </dgm:pt>
    <dgm:pt modelId="{C834FEDF-A279-4FC3-BC0D-132D8CC1A5D1}" type="parTrans" cxnId="{0494A927-798E-4046-B930-AA0AB90E2145}">
      <dgm:prSet/>
      <dgm:spPr/>
      <dgm:t>
        <a:bodyPr/>
        <a:lstStyle/>
        <a:p>
          <a:endParaRPr lang="pl-PL"/>
        </a:p>
      </dgm:t>
    </dgm:pt>
    <dgm:pt modelId="{6D3C714E-2464-402A-BC9A-E885FEBA79BC}" type="sibTrans" cxnId="{0494A927-798E-4046-B930-AA0AB90E2145}">
      <dgm:prSet/>
      <dgm:spPr/>
      <dgm:t>
        <a:bodyPr/>
        <a:lstStyle/>
        <a:p>
          <a:endParaRPr lang="pl-PL"/>
        </a:p>
      </dgm:t>
    </dgm:pt>
    <dgm:pt modelId="{04DD6F20-30B3-4B0E-AE4F-E9395AA34465}">
      <dgm:prSet/>
      <dgm:spPr/>
      <dgm:t>
        <a:bodyPr/>
        <a:lstStyle/>
        <a:p>
          <a:r>
            <a:rPr lang="pl-PL" b="1" u="sng" dirty="0">
              <a:solidFill>
                <a:schemeClr val="tx1"/>
              </a:solidFill>
              <a:effectLst>
                <a:outerShdw blurRad="38100" dist="38100" dir="2700000" algn="tl">
                  <a:srgbClr val="000000">
                    <a:alpha val="43137"/>
                  </a:srgbClr>
                </a:outerShdw>
              </a:effectLst>
            </a:rPr>
            <a:t>Gmin realizujących przypisane zadania </a:t>
          </a:r>
          <a:endParaRPr lang="pl-PL" b="1" dirty="0">
            <a:solidFill>
              <a:schemeClr val="tx1"/>
            </a:solidFill>
            <a:effectLst>
              <a:outerShdw blurRad="38100" dist="38100" dir="2700000" algn="tl">
                <a:srgbClr val="000000">
                  <a:alpha val="43137"/>
                </a:srgbClr>
              </a:outerShdw>
            </a:effectLst>
          </a:endParaRPr>
        </a:p>
      </dgm:t>
    </dgm:pt>
    <dgm:pt modelId="{B04B4994-8D45-4816-BB9F-0777D35B24C0}" type="parTrans" cxnId="{2E9BE181-0A9C-4B8D-9E00-4977CE789430}">
      <dgm:prSet/>
      <dgm:spPr/>
      <dgm:t>
        <a:bodyPr/>
        <a:lstStyle/>
        <a:p>
          <a:endParaRPr lang="pl-PL"/>
        </a:p>
      </dgm:t>
    </dgm:pt>
    <dgm:pt modelId="{992DF43F-93EA-4B9B-9AEF-35B6D51A9271}" type="sibTrans" cxnId="{2E9BE181-0A9C-4B8D-9E00-4977CE789430}">
      <dgm:prSet/>
      <dgm:spPr/>
      <dgm:t>
        <a:bodyPr/>
        <a:lstStyle/>
        <a:p>
          <a:endParaRPr lang="pl-PL"/>
        </a:p>
      </dgm:t>
    </dgm:pt>
    <dgm:pt modelId="{220A81BC-1DD5-47A3-9F9D-F2E0E81E9FCE}" type="pres">
      <dgm:prSet presAssocID="{39C769D3-56EE-4A10-80FA-A31E5B9FE3AC}" presName="Name0" presStyleCnt="0">
        <dgm:presLayoutVars>
          <dgm:chMax val="7"/>
          <dgm:chPref val="7"/>
          <dgm:dir/>
        </dgm:presLayoutVars>
      </dgm:prSet>
      <dgm:spPr/>
    </dgm:pt>
    <dgm:pt modelId="{18D5DDA9-5856-4E34-B1AF-75F1B9217B64}" type="pres">
      <dgm:prSet presAssocID="{39C769D3-56EE-4A10-80FA-A31E5B9FE3AC}" presName="Name1" presStyleCnt="0"/>
      <dgm:spPr/>
    </dgm:pt>
    <dgm:pt modelId="{8F2D2D2C-D502-400D-823A-20B88B883636}" type="pres">
      <dgm:prSet presAssocID="{39C769D3-56EE-4A10-80FA-A31E5B9FE3AC}" presName="cycle" presStyleCnt="0"/>
      <dgm:spPr/>
    </dgm:pt>
    <dgm:pt modelId="{F08B4733-0914-47E5-9DD0-AC83E3F80A8E}" type="pres">
      <dgm:prSet presAssocID="{39C769D3-56EE-4A10-80FA-A31E5B9FE3AC}" presName="srcNode" presStyleLbl="node1" presStyleIdx="0" presStyleCnt="4"/>
      <dgm:spPr/>
    </dgm:pt>
    <dgm:pt modelId="{49327868-1A4E-473D-9169-4EFF46A90FAC}" type="pres">
      <dgm:prSet presAssocID="{39C769D3-56EE-4A10-80FA-A31E5B9FE3AC}" presName="conn" presStyleLbl="parChTrans1D2" presStyleIdx="0" presStyleCnt="1"/>
      <dgm:spPr/>
    </dgm:pt>
    <dgm:pt modelId="{3E1FCF63-78D0-41B0-BC20-E315C246DDC0}" type="pres">
      <dgm:prSet presAssocID="{39C769D3-56EE-4A10-80FA-A31E5B9FE3AC}" presName="extraNode" presStyleLbl="node1" presStyleIdx="0" presStyleCnt="4"/>
      <dgm:spPr/>
    </dgm:pt>
    <dgm:pt modelId="{13FA2F30-5BC7-4F54-ABA2-57DA4238E8D4}" type="pres">
      <dgm:prSet presAssocID="{39C769D3-56EE-4A10-80FA-A31E5B9FE3AC}" presName="dstNode" presStyleLbl="node1" presStyleIdx="0" presStyleCnt="4"/>
      <dgm:spPr/>
    </dgm:pt>
    <dgm:pt modelId="{6F59941A-981E-4468-9119-107F2893F6F4}" type="pres">
      <dgm:prSet presAssocID="{BD92262E-62FC-46FB-B6AC-7162D3710DC7}" presName="text_1" presStyleLbl="node1" presStyleIdx="0" presStyleCnt="4">
        <dgm:presLayoutVars>
          <dgm:bulletEnabled val="1"/>
        </dgm:presLayoutVars>
      </dgm:prSet>
      <dgm:spPr/>
    </dgm:pt>
    <dgm:pt modelId="{DFA33E9E-F1C3-418D-B874-E6376C1CF397}" type="pres">
      <dgm:prSet presAssocID="{BD92262E-62FC-46FB-B6AC-7162D3710DC7}" presName="accent_1" presStyleCnt="0"/>
      <dgm:spPr/>
    </dgm:pt>
    <dgm:pt modelId="{A9998AB4-9927-4DEA-93DC-5650BFF30B37}" type="pres">
      <dgm:prSet presAssocID="{BD92262E-62FC-46FB-B6AC-7162D3710DC7}" presName="accentRepeatNode" presStyleLbl="solidFgAcc1" presStyleIdx="0" presStyleCnt="4"/>
      <dgm:spPr/>
    </dgm:pt>
    <dgm:pt modelId="{CB80C892-3BED-4F49-8059-2949A6F96250}" type="pres">
      <dgm:prSet presAssocID="{A721E7C2-D8A6-43CB-AA00-90DBE891C5CF}" presName="text_2" presStyleLbl="node1" presStyleIdx="1" presStyleCnt="4">
        <dgm:presLayoutVars>
          <dgm:bulletEnabled val="1"/>
        </dgm:presLayoutVars>
      </dgm:prSet>
      <dgm:spPr/>
    </dgm:pt>
    <dgm:pt modelId="{3283F4B1-7536-4612-A726-573F346582B7}" type="pres">
      <dgm:prSet presAssocID="{A721E7C2-D8A6-43CB-AA00-90DBE891C5CF}" presName="accent_2" presStyleCnt="0"/>
      <dgm:spPr/>
    </dgm:pt>
    <dgm:pt modelId="{D842DA22-B97F-495A-ADB4-13BA5D725DC2}" type="pres">
      <dgm:prSet presAssocID="{A721E7C2-D8A6-43CB-AA00-90DBE891C5CF}" presName="accentRepeatNode" presStyleLbl="solidFgAcc1" presStyleIdx="1" presStyleCnt="4"/>
      <dgm:spPr/>
    </dgm:pt>
    <dgm:pt modelId="{22D430BD-01FB-42EC-A1CA-4D42EEDDDB5F}" type="pres">
      <dgm:prSet presAssocID="{3078EFEB-A755-4BD4-B5D3-01E201E28FDD}" presName="text_3" presStyleLbl="node1" presStyleIdx="2" presStyleCnt="4">
        <dgm:presLayoutVars>
          <dgm:bulletEnabled val="1"/>
        </dgm:presLayoutVars>
      </dgm:prSet>
      <dgm:spPr/>
    </dgm:pt>
    <dgm:pt modelId="{EC597F89-D7D6-4500-898B-599A5EF3D1C8}" type="pres">
      <dgm:prSet presAssocID="{3078EFEB-A755-4BD4-B5D3-01E201E28FDD}" presName="accent_3" presStyleCnt="0"/>
      <dgm:spPr/>
    </dgm:pt>
    <dgm:pt modelId="{9EC56FCF-6891-4E6D-BCB6-8438E0459269}" type="pres">
      <dgm:prSet presAssocID="{3078EFEB-A755-4BD4-B5D3-01E201E28FDD}" presName="accentRepeatNode" presStyleLbl="solidFgAcc1" presStyleIdx="2" presStyleCnt="4"/>
      <dgm:spPr/>
    </dgm:pt>
    <dgm:pt modelId="{FD335389-2496-4975-A631-FFF6F492352A}" type="pres">
      <dgm:prSet presAssocID="{04DD6F20-30B3-4B0E-AE4F-E9395AA34465}" presName="text_4" presStyleLbl="node1" presStyleIdx="3" presStyleCnt="4">
        <dgm:presLayoutVars>
          <dgm:bulletEnabled val="1"/>
        </dgm:presLayoutVars>
      </dgm:prSet>
      <dgm:spPr/>
    </dgm:pt>
    <dgm:pt modelId="{AA9ACA98-DEE1-46AE-B5B7-9F2E8A73016C}" type="pres">
      <dgm:prSet presAssocID="{04DD6F20-30B3-4B0E-AE4F-E9395AA34465}" presName="accent_4" presStyleCnt="0"/>
      <dgm:spPr/>
    </dgm:pt>
    <dgm:pt modelId="{B644867E-DCA7-475B-8EC9-C5AF0A3F048E}" type="pres">
      <dgm:prSet presAssocID="{04DD6F20-30B3-4B0E-AE4F-E9395AA34465}" presName="accentRepeatNode" presStyleLbl="solidFgAcc1" presStyleIdx="3" presStyleCnt="4"/>
      <dgm:spPr/>
    </dgm:pt>
  </dgm:ptLst>
  <dgm:cxnLst>
    <dgm:cxn modelId="{FCF06F04-676F-48A2-A32F-75367BF6CC64}" type="presOf" srcId="{39C769D3-56EE-4A10-80FA-A31E5B9FE3AC}" destId="{220A81BC-1DD5-47A3-9F9D-F2E0E81E9FCE}" srcOrd="0" destOrd="0" presId="urn:microsoft.com/office/officeart/2008/layout/VerticalCurvedList"/>
    <dgm:cxn modelId="{0494A927-798E-4046-B930-AA0AB90E2145}" srcId="{39C769D3-56EE-4A10-80FA-A31E5B9FE3AC}" destId="{3078EFEB-A755-4BD4-B5D3-01E201E28FDD}" srcOrd="2" destOrd="0" parTransId="{C834FEDF-A279-4FC3-BC0D-132D8CC1A5D1}" sibTransId="{6D3C714E-2464-402A-BC9A-E885FEBA79BC}"/>
    <dgm:cxn modelId="{C495D23A-E3D7-4813-B21C-1B525B381F41}" srcId="{39C769D3-56EE-4A10-80FA-A31E5B9FE3AC}" destId="{BD92262E-62FC-46FB-B6AC-7162D3710DC7}" srcOrd="0" destOrd="0" parTransId="{70AEF6A8-F0D2-403A-9DD4-C541306ABEB7}" sibTransId="{FFF4B0D3-6DF7-40C1-8977-88E4387F937B}"/>
    <dgm:cxn modelId="{DB48F45C-74EA-4200-B8E5-A3E7216FE24E}" type="presOf" srcId="{A721E7C2-D8A6-43CB-AA00-90DBE891C5CF}" destId="{CB80C892-3BED-4F49-8059-2949A6F96250}" srcOrd="0" destOrd="0" presId="urn:microsoft.com/office/officeart/2008/layout/VerticalCurvedList"/>
    <dgm:cxn modelId="{B2EE8D50-5126-4A59-9BCE-65416B4BE5B1}" type="presOf" srcId="{FFF4B0D3-6DF7-40C1-8977-88E4387F937B}" destId="{49327868-1A4E-473D-9169-4EFF46A90FAC}" srcOrd="0" destOrd="0" presId="urn:microsoft.com/office/officeart/2008/layout/VerticalCurvedList"/>
    <dgm:cxn modelId="{2E9BE181-0A9C-4B8D-9E00-4977CE789430}" srcId="{39C769D3-56EE-4A10-80FA-A31E5B9FE3AC}" destId="{04DD6F20-30B3-4B0E-AE4F-E9395AA34465}" srcOrd="3" destOrd="0" parTransId="{B04B4994-8D45-4816-BB9F-0777D35B24C0}" sibTransId="{992DF43F-93EA-4B9B-9AEF-35B6D51A9271}"/>
    <dgm:cxn modelId="{C291559F-4EA8-459F-9123-0D1B96DFF6D2}" type="presOf" srcId="{BD92262E-62FC-46FB-B6AC-7162D3710DC7}" destId="{6F59941A-981E-4468-9119-107F2893F6F4}" srcOrd="0" destOrd="0" presId="urn:microsoft.com/office/officeart/2008/layout/VerticalCurvedList"/>
    <dgm:cxn modelId="{B7AF11E7-BE4D-48E3-B3E1-C0FC85BC28FA}" srcId="{39C769D3-56EE-4A10-80FA-A31E5B9FE3AC}" destId="{A721E7C2-D8A6-43CB-AA00-90DBE891C5CF}" srcOrd="1" destOrd="0" parTransId="{62DD8BB6-755B-467C-8254-5AD705214DF5}" sibTransId="{126B4805-727F-4828-A112-21399B7023AA}"/>
    <dgm:cxn modelId="{DD0858EA-4124-4754-9E19-A46877F7AB2E}" type="presOf" srcId="{3078EFEB-A755-4BD4-B5D3-01E201E28FDD}" destId="{22D430BD-01FB-42EC-A1CA-4D42EEDDDB5F}" srcOrd="0" destOrd="0" presId="urn:microsoft.com/office/officeart/2008/layout/VerticalCurvedList"/>
    <dgm:cxn modelId="{161A64FC-72E5-4920-A2A6-EE8CEA7A653E}" type="presOf" srcId="{04DD6F20-30B3-4B0E-AE4F-E9395AA34465}" destId="{FD335389-2496-4975-A631-FFF6F492352A}" srcOrd="0" destOrd="0" presId="urn:microsoft.com/office/officeart/2008/layout/VerticalCurvedList"/>
    <dgm:cxn modelId="{7E6B429A-5950-44D1-BD1B-DACFE685F4CB}" type="presParOf" srcId="{220A81BC-1DD5-47A3-9F9D-F2E0E81E9FCE}" destId="{18D5DDA9-5856-4E34-B1AF-75F1B9217B64}" srcOrd="0" destOrd="0" presId="urn:microsoft.com/office/officeart/2008/layout/VerticalCurvedList"/>
    <dgm:cxn modelId="{5E8943D1-7948-41CC-874F-B7D9D4D47BAA}" type="presParOf" srcId="{18D5DDA9-5856-4E34-B1AF-75F1B9217B64}" destId="{8F2D2D2C-D502-400D-823A-20B88B883636}" srcOrd="0" destOrd="0" presId="urn:microsoft.com/office/officeart/2008/layout/VerticalCurvedList"/>
    <dgm:cxn modelId="{7D8DE459-BB79-4C7B-B074-07C55B22FF12}" type="presParOf" srcId="{8F2D2D2C-D502-400D-823A-20B88B883636}" destId="{F08B4733-0914-47E5-9DD0-AC83E3F80A8E}" srcOrd="0" destOrd="0" presId="urn:microsoft.com/office/officeart/2008/layout/VerticalCurvedList"/>
    <dgm:cxn modelId="{0654A09B-9CFB-4F2D-89F5-3AFA1A8F9A15}" type="presParOf" srcId="{8F2D2D2C-D502-400D-823A-20B88B883636}" destId="{49327868-1A4E-473D-9169-4EFF46A90FAC}" srcOrd="1" destOrd="0" presId="urn:microsoft.com/office/officeart/2008/layout/VerticalCurvedList"/>
    <dgm:cxn modelId="{5C76BE03-BA3C-4823-8604-1B4843326AF7}" type="presParOf" srcId="{8F2D2D2C-D502-400D-823A-20B88B883636}" destId="{3E1FCF63-78D0-41B0-BC20-E315C246DDC0}" srcOrd="2" destOrd="0" presId="urn:microsoft.com/office/officeart/2008/layout/VerticalCurvedList"/>
    <dgm:cxn modelId="{3759ADD7-D229-420F-9C94-688020EE6CB1}" type="presParOf" srcId="{8F2D2D2C-D502-400D-823A-20B88B883636}" destId="{13FA2F30-5BC7-4F54-ABA2-57DA4238E8D4}" srcOrd="3" destOrd="0" presId="urn:microsoft.com/office/officeart/2008/layout/VerticalCurvedList"/>
    <dgm:cxn modelId="{E437A6D0-4D36-46B9-AB41-3D08D4501767}" type="presParOf" srcId="{18D5DDA9-5856-4E34-B1AF-75F1B9217B64}" destId="{6F59941A-981E-4468-9119-107F2893F6F4}" srcOrd="1" destOrd="0" presId="urn:microsoft.com/office/officeart/2008/layout/VerticalCurvedList"/>
    <dgm:cxn modelId="{9F091617-45C8-4BE8-B38F-0995DEE32269}" type="presParOf" srcId="{18D5DDA9-5856-4E34-B1AF-75F1B9217B64}" destId="{DFA33E9E-F1C3-418D-B874-E6376C1CF397}" srcOrd="2" destOrd="0" presId="urn:microsoft.com/office/officeart/2008/layout/VerticalCurvedList"/>
    <dgm:cxn modelId="{E1FE57D9-177A-4EF4-B205-02DF25418889}" type="presParOf" srcId="{DFA33E9E-F1C3-418D-B874-E6376C1CF397}" destId="{A9998AB4-9927-4DEA-93DC-5650BFF30B37}" srcOrd="0" destOrd="0" presId="urn:microsoft.com/office/officeart/2008/layout/VerticalCurvedList"/>
    <dgm:cxn modelId="{94E289E7-8A51-462F-ABBF-018838B7BA0E}" type="presParOf" srcId="{18D5DDA9-5856-4E34-B1AF-75F1B9217B64}" destId="{CB80C892-3BED-4F49-8059-2949A6F96250}" srcOrd="3" destOrd="0" presId="urn:microsoft.com/office/officeart/2008/layout/VerticalCurvedList"/>
    <dgm:cxn modelId="{41E616B0-48BD-4FE7-89D6-9BA08802B4D7}" type="presParOf" srcId="{18D5DDA9-5856-4E34-B1AF-75F1B9217B64}" destId="{3283F4B1-7536-4612-A726-573F346582B7}" srcOrd="4" destOrd="0" presId="urn:microsoft.com/office/officeart/2008/layout/VerticalCurvedList"/>
    <dgm:cxn modelId="{7BC1274C-2BA0-4693-8AA5-E1E275F9B7D8}" type="presParOf" srcId="{3283F4B1-7536-4612-A726-573F346582B7}" destId="{D842DA22-B97F-495A-ADB4-13BA5D725DC2}" srcOrd="0" destOrd="0" presId="urn:microsoft.com/office/officeart/2008/layout/VerticalCurvedList"/>
    <dgm:cxn modelId="{3FE06EB8-1873-4451-8D69-49F7B93D753E}" type="presParOf" srcId="{18D5DDA9-5856-4E34-B1AF-75F1B9217B64}" destId="{22D430BD-01FB-42EC-A1CA-4D42EEDDDB5F}" srcOrd="5" destOrd="0" presId="urn:microsoft.com/office/officeart/2008/layout/VerticalCurvedList"/>
    <dgm:cxn modelId="{F80B5789-5DC5-4BCC-8E72-FBCE74D356B3}" type="presParOf" srcId="{18D5DDA9-5856-4E34-B1AF-75F1B9217B64}" destId="{EC597F89-D7D6-4500-898B-599A5EF3D1C8}" srcOrd="6" destOrd="0" presId="urn:microsoft.com/office/officeart/2008/layout/VerticalCurvedList"/>
    <dgm:cxn modelId="{EF84E5DB-CC52-4FD4-AFEA-4401BC9AF11E}" type="presParOf" srcId="{EC597F89-D7D6-4500-898B-599A5EF3D1C8}" destId="{9EC56FCF-6891-4E6D-BCB6-8438E0459269}" srcOrd="0" destOrd="0" presId="urn:microsoft.com/office/officeart/2008/layout/VerticalCurvedList"/>
    <dgm:cxn modelId="{058E55B1-434D-49C0-BC6A-655DB6AF8467}" type="presParOf" srcId="{18D5DDA9-5856-4E34-B1AF-75F1B9217B64}" destId="{FD335389-2496-4975-A631-FFF6F492352A}" srcOrd="7" destOrd="0" presId="urn:microsoft.com/office/officeart/2008/layout/VerticalCurvedList"/>
    <dgm:cxn modelId="{7CACDA73-DD9E-4002-B83C-1C684ABE9450}" type="presParOf" srcId="{18D5DDA9-5856-4E34-B1AF-75F1B9217B64}" destId="{AA9ACA98-DEE1-46AE-B5B7-9F2E8A73016C}" srcOrd="8" destOrd="0" presId="urn:microsoft.com/office/officeart/2008/layout/VerticalCurvedList"/>
    <dgm:cxn modelId="{AC2CBE1E-E5CD-41F0-8A8D-715CB0B59CB8}" type="presParOf" srcId="{AA9ACA98-DEE1-46AE-B5B7-9F2E8A73016C}" destId="{B644867E-DCA7-475B-8EC9-C5AF0A3F048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1DD83942-B598-4BD1-9549-FFA7F414F85A}"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pl-PL"/>
        </a:p>
      </dgm:t>
    </dgm:pt>
    <dgm:pt modelId="{BE9D7AE5-0F60-412E-AD06-51C0E97837C6}">
      <dgm:prSet custT="1"/>
      <dgm:spPr/>
      <dgm:t>
        <a:bodyPr/>
        <a:lstStyle/>
        <a:p>
          <a:pPr rtl="0"/>
          <a:r>
            <a:rPr lang="pl-PL" sz="2000" dirty="0">
              <a:latin typeface="Arial" panose="020B0604020202020204" pitchFamily="34" charset="0"/>
              <a:cs typeface="Arial" panose="020B0604020202020204" pitchFamily="34" charset="0"/>
            </a:rPr>
            <a:t>1) terminowego uchwalenia programów ochrony powietrza i planów działań krótkoterminowych, o których mowa w art. 91 i art. 92 ;</a:t>
          </a:r>
        </a:p>
      </dgm:t>
    </dgm:pt>
    <dgm:pt modelId="{8A731F52-E330-4A87-839E-05FF046231D3}" type="parTrans" cxnId="{F74FBE48-6459-4FC9-9C54-D549C75F2F69}">
      <dgm:prSet/>
      <dgm:spPr/>
      <dgm:t>
        <a:bodyPr/>
        <a:lstStyle/>
        <a:p>
          <a:endParaRPr lang="pl-PL"/>
        </a:p>
      </dgm:t>
    </dgm:pt>
    <dgm:pt modelId="{6E5BBA68-3A19-403B-9B4A-6D5B4F3D0A4C}" type="sibTrans" cxnId="{F74FBE48-6459-4FC9-9C54-D549C75F2F69}">
      <dgm:prSet/>
      <dgm:spPr/>
      <dgm:t>
        <a:bodyPr/>
        <a:lstStyle/>
        <a:p>
          <a:endParaRPr lang="pl-PL"/>
        </a:p>
      </dgm:t>
    </dgm:pt>
    <dgm:pt modelId="{876D338F-0EF6-4D22-A8C6-EC053210537B}">
      <dgm:prSet custT="1"/>
      <dgm:spPr/>
      <dgm:t>
        <a:bodyPr/>
        <a:lstStyle/>
        <a:p>
          <a:pPr rtl="0"/>
          <a:r>
            <a:rPr lang="pl-PL" sz="2000" dirty="0">
              <a:latin typeface="Arial" panose="020B0604020202020204" pitchFamily="34" charset="0"/>
              <a:cs typeface="Arial" panose="020B0604020202020204" pitchFamily="34" charset="0"/>
            </a:rPr>
            <a:t>2) wykonywania zadań określonych w programach ochrony powietrza i planach działań krótkoterminowych przez wójta, burmistrza lub prezydenta miasta, starostę oraz inne podmioty.</a:t>
          </a:r>
        </a:p>
      </dgm:t>
    </dgm:pt>
    <dgm:pt modelId="{D63E8FB6-08AA-449C-B383-6DBCED774C78}" type="parTrans" cxnId="{06C6D9FC-D7B9-45A3-8E66-568331E5657A}">
      <dgm:prSet/>
      <dgm:spPr/>
      <dgm:t>
        <a:bodyPr/>
        <a:lstStyle/>
        <a:p>
          <a:endParaRPr lang="pl-PL"/>
        </a:p>
      </dgm:t>
    </dgm:pt>
    <dgm:pt modelId="{CB04E4F8-1F28-42E8-BC80-4CBB4E2A564F}" type="sibTrans" cxnId="{06C6D9FC-D7B9-45A3-8E66-568331E5657A}">
      <dgm:prSet/>
      <dgm:spPr/>
      <dgm:t>
        <a:bodyPr/>
        <a:lstStyle/>
        <a:p>
          <a:endParaRPr lang="pl-PL"/>
        </a:p>
      </dgm:t>
    </dgm:pt>
    <dgm:pt modelId="{933B4FFC-6BC8-46FC-B4AA-9A7E59B7C68F}" type="pres">
      <dgm:prSet presAssocID="{1DD83942-B598-4BD1-9549-FFA7F414F85A}" presName="Name0" presStyleCnt="0">
        <dgm:presLayoutVars>
          <dgm:chMax val="7"/>
          <dgm:chPref val="7"/>
          <dgm:dir/>
        </dgm:presLayoutVars>
      </dgm:prSet>
      <dgm:spPr/>
    </dgm:pt>
    <dgm:pt modelId="{9EA55BC2-F6A5-4DFC-909A-1D4E60CDC007}" type="pres">
      <dgm:prSet presAssocID="{1DD83942-B598-4BD1-9549-FFA7F414F85A}" presName="Name1" presStyleCnt="0"/>
      <dgm:spPr/>
    </dgm:pt>
    <dgm:pt modelId="{FAE393FA-E0B5-4552-831E-F2131F8D0DF0}" type="pres">
      <dgm:prSet presAssocID="{1DD83942-B598-4BD1-9549-FFA7F414F85A}" presName="cycle" presStyleCnt="0"/>
      <dgm:spPr/>
    </dgm:pt>
    <dgm:pt modelId="{66623F67-FB4F-47B7-81DB-9B47A551E3B6}" type="pres">
      <dgm:prSet presAssocID="{1DD83942-B598-4BD1-9549-FFA7F414F85A}" presName="srcNode" presStyleLbl="node1" presStyleIdx="0" presStyleCnt="2"/>
      <dgm:spPr/>
    </dgm:pt>
    <dgm:pt modelId="{4B67494C-4D59-47CA-BEFD-22242929C6E9}" type="pres">
      <dgm:prSet presAssocID="{1DD83942-B598-4BD1-9549-FFA7F414F85A}" presName="conn" presStyleLbl="parChTrans1D2" presStyleIdx="0" presStyleCnt="1"/>
      <dgm:spPr/>
    </dgm:pt>
    <dgm:pt modelId="{928E4453-5F24-43B0-84F7-5644D579EF26}" type="pres">
      <dgm:prSet presAssocID="{1DD83942-B598-4BD1-9549-FFA7F414F85A}" presName="extraNode" presStyleLbl="node1" presStyleIdx="0" presStyleCnt="2"/>
      <dgm:spPr/>
    </dgm:pt>
    <dgm:pt modelId="{37F5492C-72AE-4436-B286-2D5955DB85A9}" type="pres">
      <dgm:prSet presAssocID="{1DD83942-B598-4BD1-9549-FFA7F414F85A}" presName="dstNode" presStyleLbl="node1" presStyleIdx="0" presStyleCnt="2"/>
      <dgm:spPr/>
    </dgm:pt>
    <dgm:pt modelId="{4D05CEE4-C840-447A-B2B7-A03AC285330F}" type="pres">
      <dgm:prSet presAssocID="{BE9D7AE5-0F60-412E-AD06-51C0E97837C6}" presName="text_1" presStyleLbl="node1" presStyleIdx="0" presStyleCnt="2" custScaleY="107305">
        <dgm:presLayoutVars>
          <dgm:bulletEnabled val="1"/>
        </dgm:presLayoutVars>
      </dgm:prSet>
      <dgm:spPr/>
    </dgm:pt>
    <dgm:pt modelId="{46B32835-8B52-4D93-B7A5-1E39426DA9BD}" type="pres">
      <dgm:prSet presAssocID="{BE9D7AE5-0F60-412E-AD06-51C0E97837C6}" presName="accent_1" presStyleCnt="0"/>
      <dgm:spPr/>
    </dgm:pt>
    <dgm:pt modelId="{DD30804F-B06F-4B2C-8832-8FE2CD5E44D3}" type="pres">
      <dgm:prSet presAssocID="{BE9D7AE5-0F60-412E-AD06-51C0E97837C6}" presName="accentRepeatNode" presStyleLbl="solidFgAcc1" presStyleIdx="0" presStyleCnt="2"/>
      <dgm:spPr/>
    </dgm:pt>
    <dgm:pt modelId="{9EAF0F84-CF3C-45C8-AF23-09F9DDB575C7}" type="pres">
      <dgm:prSet presAssocID="{876D338F-0EF6-4D22-A8C6-EC053210537B}" presName="text_2" presStyleLbl="node1" presStyleIdx="1" presStyleCnt="2" custScaleY="132253">
        <dgm:presLayoutVars>
          <dgm:bulletEnabled val="1"/>
        </dgm:presLayoutVars>
      </dgm:prSet>
      <dgm:spPr/>
    </dgm:pt>
    <dgm:pt modelId="{B4024A26-2352-4512-A128-FCA9F7DD1D93}" type="pres">
      <dgm:prSet presAssocID="{876D338F-0EF6-4D22-A8C6-EC053210537B}" presName="accent_2" presStyleCnt="0"/>
      <dgm:spPr/>
    </dgm:pt>
    <dgm:pt modelId="{E2C79FEC-0ECC-41CF-BE8D-B2DC7D17ACA0}" type="pres">
      <dgm:prSet presAssocID="{876D338F-0EF6-4D22-A8C6-EC053210537B}" presName="accentRepeatNode" presStyleLbl="solidFgAcc1" presStyleIdx="1" presStyleCnt="2"/>
      <dgm:spPr/>
    </dgm:pt>
  </dgm:ptLst>
  <dgm:cxnLst>
    <dgm:cxn modelId="{4A90BE18-FC1C-49BC-86CD-A88C60B00475}" type="presOf" srcId="{1DD83942-B598-4BD1-9549-FFA7F414F85A}" destId="{933B4FFC-6BC8-46FC-B4AA-9A7E59B7C68F}" srcOrd="0" destOrd="0" presId="urn:microsoft.com/office/officeart/2008/layout/VerticalCurvedList"/>
    <dgm:cxn modelId="{9AE8DF22-22BB-4A5D-B6B4-3C12140725C0}" type="presOf" srcId="{876D338F-0EF6-4D22-A8C6-EC053210537B}" destId="{9EAF0F84-CF3C-45C8-AF23-09F9DDB575C7}" srcOrd="0" destOrd="0" presId="urn:microsoft.com/office/officeart/2008/layout/VerticalCurvedList"/>
    <dgm:cxn modelId="{978B043C-474A-4EC1-9A98-85C743B84084}" type="presOf" srcId="{BE9D7AE5-0F60-412E-AD06-51C0E97837C6}" destId="{4D05CEE4-C840-447A-B2B7-A03AC285330F}" srcOrd="0" destOrd="0" presId="urn:microsoft.com/office/officeart/2008/layout/VerticalCurvedList"/>
    <dgm:cxn modelId="{F74FBE48-6459-4FC9-9C54-D549C75F2F69}" srcId="{1DD83942-B598-4BD1-9549-FFA7F414F85A}" destId="{BE9D7AE5-0F60-412E-AD06-51C0E97837C6}" srcOrd="0" destOrd="0" parTransId="{8A731F52-E330-4A87-839E-05FF046231D3}" sibTransId="{6E5BBA68-3A19-403B-9B4A-6D5B4F3D0A4C}"/>
    <dgm:cxn modelId="{7008DC95-7035-4202-A7D1-687261CB55B0}" type="presOf" srcId="{6E5BBA68-3A19-403B-9B4A-6D5B4F3D0A4C}" destId="{4B67494C-4D59-47CA-BEFD-22242929C6E9}" srcOrd="0" destOrd="0" presId="urn:microsoft.com/office/officeart/2008/layout/VerticalCurvedList"/>
    <dgm:cxn modelId="{06C6D9FC-D7B9-45A3-8E66-568331E5657A}" srcId="{1DD83942-B598-4BD1-9549-FFA7F414F85A}" destId="{876D338F-0EF6-4D22-A8C6-EC053210537B}" srcOrd="1" destOrd="0" parTransId="{D63E8FB6-08AA-449C-B383-6DBCED774C78}" sibTransId="{CB04E4F8-1F28-42E8-BC80-4CBB4E2A564F}"/>
    <dgm:cxn modelId="{8111FC97-41F6-4452-8E14-44F27475ED80}" type="presParOf" srcId="{933B4FFC-6BC8-46FC-B4AA-9A7E59B7C68F}" destId="{9EA55BC2-F6A5-4DFC-909A-1D4E60CDC007}" srcOrd="0" destOrd="0" presId="urn:microsoft.com/office/officeart/2008/layout/VerticalCurvedList"/>
    <dgm:cxn modelId="{1B127E97-826A-416C-91DB-88620AD18D23}" type="presParOf" srcId="{9EA55BC2-F6A5-4DFC-909A-1D4E60CDC007}" destId="{FAE393FA-E0B5-4552-831E-F2131F8D0DF0}" srcOrd="0" destOrd="0" presId="urn:microsoft.com/office/officeart/2008/layout/VerticalCurvedList"/>
    <dgm:cxn modelId="{F7BB2E1D-E1BD-4087-BC9E-CA70F2D396C2}" type="presParOf" srcId="{FAE393FA-E0B5-4552-831E-F2131F8D0DF0}" destId="{66623F67-FB4F-47B7-81DB-9B47A551E3B6}" srcOrd="0" destOrd="0" presId="urn:microsoft.com/office/officeart/2008/layout/VerticalCurvedList"/>
    <dgm:cxn modelId="{6A44AEE3-1AE3-4E97-B653-9575C888ABA8}" type="presParOf" srcId="{FAE393FA-E0B5-4552-831E-F2131F8D0DF0}" destId="{4B67494C-4D59-47CA-BEFD-22242929C6E9}" srcOrd="1" destOrd="0" presId="urn:microsoft.com/office/officeart/2008/layout/VerticalCurvedList"/>
    <dgm:cxn modelId="{2307E47E-D254-4E9F-8D21-9CF0E4ABF7BF}" type="presParOf" srcId="{FAE393FA-E0B5-4552-831E-F2131F8D0DF0}" destId="{928E4453-5F24-43B0-84F7-5644D579EF26}" srcOrd="2" destOrd="0" presId="urn:microsoft.com/office/officeart/2008/layout/VerticalCurvedList"/>
    <dgm:cxn modelId="{D9A841B3-B35E-4869-B2C3-361C371736F7}" type="presParOf" srcId="{FAE393FA-E0B5-4552-831E-F2131F8D0DF0}" destId="{37F5492C-72AE-4436-B286-2D5955DB85A9}" srcOrd="3" destOrd="0" presId="urn:microsoft.com/office/officeart/2008/layout/VerticalCurvedList"/>
    <dgm:cxn modelId="{003116B6-DF52-4F01-BD71-2699974A2191}" type="presParOf" srcId="{9EA55BC2-F6A5-4DFC-909A-1D4E60CDC007}" destId="{4D05CEE4-C840-447A-B2B7-A03AC285330F}" srcOrd="1" destOrd="0" presId="urn:microsoft.com/office/officeart/2008/layout/VerticalCurvedList"/>
    <dgm:cxn modelId="{471DDEB0-01DC-44A0-B03F-0895E5695B23}" type="presParOf" srcId="{9EA55BC2-F6A5-4DFC-909A-1D4E60CDC007}" destId="{46B32835-8B52-4D93-B7A5-1E39426DA9BD}" srcOrd="2" destOrd="0" presId="urn:microsoft.com/office/officeart/2008/layout/VerticalCurvedList"/>
    <dgm:cxn modelId="{C597996E-ADC4-4675-A5B1-81D03FE23EA2}" type="presParOf" srcId="{46B32835-8B52-4D93-B7A5-1E39426DA9BD}" destId="{DD30804F-B06F-4B2C-8832-8FE2CD5E44D3}" srcOrd="0" destOrd="0" presId="urn:microsoft.com/office/officeart/2008/layout/VerticalCurvedList"/>
    <dgm:cxn modelId="{86622244-C3CB-41D8-BB4E-9EB03F85171C}" type="presParOf" srcId="{9EA55BC2-F6A5-4DFC-909A-1D4E60CDC007}" destId="{9EAF0F84-CF3C-45C8-AF23-09F9DDB575C7}" srcOrd="3" destOrd="0" presId="urn:microsoft.com/office/officeart/2008/layout/VerticalCurvedList"/>
    <dgm:cxn modelId="{B4470840-737E-4E2D-AB7C-0E2C37BA2AD5}" type="presParOf" srcId="{9EA55BC2-F6A5-4DFC-909A-1D4E60CDC007}" destId="{B4024A26-2352-4512-A128-FCA9F7DD1D93}" srcOrd="4" destOrd="0" presId="urn:microsoft.com/office/officeart/2008/layout/VerticalCurvedList"/>
    <dgm:cxn modelId="{D23FF60E-1F98-48BB-95A7-F81B7DF7BB39}" type="presParOf" srcId="{B4024A26-2352-4512-A128-FCA9F7DD1D93}" destId="{E2C79FEC-0ECC-41CF-BE8D-B2DC7D17ACA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87E68B0-8359-4971-8AC2-9ACC8F9C2CD8}"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pl-PL"/>
        </a:p>
      </dgm:t>
    </dgm:pt>
    <dgm:pt modelId="{C02F650D-80EC-4FFE-9844-6F4611663501}">
      <dgm:prSet/>
      <dgm:spPr/>
      <dgm:t>
        <a:bodyPr/>
        <a:lstStyle/>
        <a:p>
          <a:pPr rtl="0"/>
          <a:r>
            <a:rPr lang="pl-PL" dirty="0"/>
            <a:t>organy właściwe w sprawach terminowego uchwalenia programów ochrony powietrza i planów działań krótkoterminowych (marszałek województwa, sejmik województwa)</a:t>
          </a:r>
        </a:p>
      </dgm:t>
    </dgm:pt>
    <dgm:pt modelId="{DA4AA7FD-4FD3-4F46-8520-1DD5224021D9}" type="parTrans" cxnId="{ED78E816-2807-4601-9EC2-8B60716061E5}">
      <dgm:prSet/>
      <dgm:spPr/>
      <dgm:t>
        <a:bodyPr/>
        <a:lstStyle/>
        <a:p>
          <a:endParaRPr lang="pl-PL"/>
        </a:p>
      </dgm:t>
    </dgm:pt>
    <dgm:pt modelId="{AC4E520C-7AB2-4D82-B95D-1EB25CD000E2}" type="sibTrans" cxnId="{ED78E816-2807-4601-9EC2-8B60716061E5}">
      <dgm:prSet/>
      <dgm:spPr/>
      <dgm:t>
        <a:bodyPr/>
        <a:lstStyle/>
        <a:p>
          <a:endParaRPr lang="pl-PL"/>
        </a:p>
      </dgm:t>
    </dgm:pt>
    <dgm:pt modelId="{6A6EE45A-42E1-46F2-A978-8AE441AA7B26}">
      <dgm:prSet/>
      <dgm:spPr/>
      <dgm:t>
        <a:bodyPr/>
        <a:lstStyle/>
        <a:p>
          <a:pPr rtl="0"/>
          <a:r>
            <a:rPr lang="pl-PL" dirty="0"/>
            <a:t>organy właściwe w sprawach wykonywania zadań określonych w programach ochrony powietrza i planach działań krótkoterminowych (wójt, burmistrz lub prezydent miasta, starosta)</a:t>
          </a:r>
        </a:p>
      </dgm:t>
    </dgm:pt>
    <dgm:pt modelId="{FF813F34-B189-4692-B1D0-0AAFF064BFC4}" type="parTrans" cxnId="{A74DCAD3-ABEA-4276-8C11-E6126A4FABC7}">
      <dgm:prSet/>
      <dgm:spPr/>
      <dgm:t>
        <a:bodyPr/>
        <a:lstStyle/>
        <a:p>
          <a:endParaRPr lang="pl-PL"/>
        </a:p>
      </dgm:t>
    </dgm:pt>
    <dgm:pt modelId="{DA2F9B8C-8405-4F10-9C58-88AA230D3960}" type="sibTrans" cxnId="{A74DCAD3-ABEA-4276-8C11-E6126A4FABC7}">
      <dgm:prSet/>
      <dgm:spPr/>
      <dgm:t>
        <a:bodyPr/>
        <a:lstStyle/>
        <a:p>
          <a:endParaRPr lang="pl-PL"/>
        </a:p>
      </dgm:t>
    </dgm:pt>
    <dgm:pt modelId="{29EE6CDE-A97C-4777-A813-93B9C31EEBE5}">
      <dgm:prSet/>
      <dgm:spPr/>
      <dgm:t>
        <a:bodyPr/>
        <a:lstStyle/>
        <a:p>
          <a:pPr rtl="0"/>
          <a:r>
            <a:rPr lang="pl-PL" dirty="0"/>
            <a:t>podmioty wskazane do realizacji  zadań określonych w programach ochrony powietrza i planach działań krótkoterminowych (nie należy ich utożsamiać z podmiotami korzystającymi ze środowiska)</a:t>
          </a:r>
        </a:p>
      </dgm:t>
    </dgm:pt>
    <dgm:pt modelId="{49C3720B-C3B0-42CC-8D69-62DC7C8D9747}" type="parTrans" cxnId="{E1A2DED1-0AC1-4189-874F-7A582D177766}">
      <dgm:prSet/>
      <dgm:spPr/>
      <dgm:t>
        <a:bodyPr/>
        <a:lstStyle/>
        <a:p>
          <a:endParaRPr lang="pl-PL"/>
        </a:p>
      </dgm:t>
    </dgm:pt>
    <dgm:pt modelId="{DD2D7140-584D-41DC-BB7B-0A7B945323AE}" type="sibTrans" cxnId="{E1A2DED1-0AC1-4189-874F-7A582D177766}">
      <dgm:prSet/>
      <dgm:spPr/>
      <dgm:t>
        <a:bodyPr/>
        <a:lstStyle/>
        <a:p>
          <a:endParaRPr lang="pl-PL"/>
        </a:p>
      </dgm:t>
    </dgm:pt>
    <dgm:pt modelId="{BCA81D3C-E83C-48C4-9583-A92252CE64DD}" type="pres">
      <dgm:prSet presAssocID="{687E68B0-8359-4971-8AC2-9ACC8F9C2CD8}" presName="Name0" presStyleCnt="0">
        <dgm:presLayoutVars>
          <dgm:chMax val="7"/>
          <dgm:chPref val="7"/>
          <dgm:dir/>
        </dgm:presLayoutVars>
      </dgm:prSet>
      <dgm:spPr/>
    </dgm:pt>
    <dgm:pt modelId="{72BCBCD4-DAA4-496E-8275-C4696CE175BF}" type="pres">
      <dgm:prSet presAssocID="{687E68B0-8359-4971-8AC2-9ACC8F9C2CD8}" presName="Name1" presStyleCnt="0"/>
      <dgm:spPr/>
    </dgm:pt>
    <dgm:pt modelId="{8F9F5199-EECE-4ED1-A4D2-4EA75CEE2D9C}" type="pres">
      <dgm:prSet presAssocID="{687E68B0-8359-4971-8AC2-9ACC8F9C2CD8}" presName="cycle" presStyleCnt="0"/>
      <dgm:spPr/>
    </dgm:pt>
    <dgm:pt modelId="{2F6EE593-4BFC-41CA-BF82-2A2F76CBDFCB}" type="pres">
      <dgm:prSet presAssocID="{687E68B0-8359-4971-8AC2-9ACC8F9C2CD8}" presName="srcNode" presStyleLbl="node1" presStyleIdx="0" presStyleCnt="3"/>
      <dgm:spPr/>
    </dgm:pt>
    <dgm:pt modelId="{C67CDE0E-9EE1-41E1-A264-11BFDA15A450}" type="pres">
      <dgm:prSet presAssocID="{687E68B0-8359-4971-8AC2-9ACC8F9C2CD8}" presName="conn" presStyleLbl="parChTrans1D2" presStyleIdx="0" presStyleCnt="1"/>
      <dgm:spPr/>
    </dgm:pt>
    <dgm:pt modelId="{4A3A5DE9-3AF9-41A3-9B1D-08F559879000}" type="pres">
      <dgm:prSet presAssocID="{687E68B0-8359-4971-8AC2-9ACC8F9C2CD8}" presName="extraNode" presStyleLbl="node1" presStyleIdx="0" presStyleCnt="3"/>
      <dgm:spPr/>
    </dgm:pt>
    <dgm:pt modelId="{0BB270AC-171B-40BF-A9BC-CF4807ED04C0}" type="pres">
      <dgm:prSet presAssocID="{687E68B0-8359-4971-8AC2-9ACC8F9C2CD8}" presName="dstNode" presStyleLbl="node1" presStyleIdx="0" presStyleCnt="3"/>
      <dgm:spPr/>
    </dgm:pt>
    <dgm:pt modelId="{641EC077-B9FF-42BC-BE26-D53A0AE33163}" type="pres">
      <dgm:prSet presAssocID="{C02F650D-80EC-4FFE-9844-6F4611663501}" presName="text_1" presStyleLbl="node1" presStyleIdx="0" presStyleCnt="3">
        <dgm:presLayoutVars>
          <dgm:bulletEnabled val="1"/>
        </dgm:presLayoutVars>
      </dgm:prSet>
      <dgm:spPr/>
    </dgm:pt>
    <dgm:pt modelId="{0B3F8F9A-69D0-4981-805B-8F708D61C6DA}" type="pres">
      <dgm:prSet presAssocID="{C02F650D-80EC-4FFE-9844-6F4611663501}" presName="accent_1" presStyleCnt="0"/>
      <dgm:spPr/>
    </dgm:pt>
    <dgm:pt modelId="{5777B765-6345-4C9D-AA3D-13D214794EC9}" type="pres">
      <dgm:prSet presAssocID="{C02F650D-80EC-4FFE-9844-6F4611663501}" presName="accentRepeatNode" presStyleLbl="solidFgAcc1" presStyleIdx="0" presStyleCnt="3"/>
      <dgm:spPr/>
    </dgm:pt>
    <dgm:pt modelId="{F98C9BCD-5C96-4AC2-BD2D-336117804D76}" type="pres">
      <dgm:prSet presAssocID="{6A6EE45A-42E1-46F2-A978-8AE441AA7B26}" presName="text_2" presStyleLbl="node1" presStyleIdx="1" presStyleCnt="3">
        <dgm:presLayoutVars>
          <dgm:bulletEnabled val="1"/>
        </dgm:presLayoutVars>
      </dgm:prSet>
      <dgm:spPr/>
    </dgm:pt>
    <dgm:pt modelId="{115899E6-096E-4853-8D8C-6298ED05874A}" type="pres">
      <dgm:prSet presAssocID="{6A6EE45A-42E1-46F2-A978-8AE441AA7B26}" presName="accent_2" presStyleCnt="0"/>
      <dgm:spPr/>
    </dgm:pt>
    <dgm:pt modelId="{48F6C7DF-8A41-4315-9BC5-79AE771D6D92}" type="pres">
      <dgm:prSet presAssocID="{6A6EE45A-42E1-46F2-A978-8AE441AA7B26}" presName="accentRepeatNode" presStyleLbl="solidFgAcc1" presStyleIdx="1" presStyleCnt="3"/>
      <dgm:spPr/>
    </dgm:pt>
    <dgm:pt modelId="{46314746-097D-4878-95E0-06B5EF108DA2}" type="pres">
      <dgm:prSet presAssocID="{29EE6CDE-A97C-4777-A813-93B9C31EEBE5}" presName="text_3" presStyleLbl="node1" presStyleIdx="2" presStyleCnt="3">
        <dgm:presLayoutVars>
          <dgm:bulletEnabled val="1"/>
        </dgm:presLayoutVars>
      </dgm:prSet>
      <dgm:spPr/>
    </dgm:pt>
    <dgm:pt modelId="{24AA6CED-7587-4017-BB22-BF55BBBF5404}" type="pres">
      <dgm:prSet presAssocID="{29EE6CDE-A97C-4777-A813-93B9C31EEBE5}" presName="accent_3" presStyleCnt="0"/>
      <dgm:spPr/>
    </dgm:pt>
    <dgm:pt modelId="{1F9B670D-6BCC-41B3-B232-C2D6E5F034E8}" type="pres">
      <dgm:prSet presAssocID="{29EE6CDE-A97C-4777-A813-93B9C31EEBE5}" presName="accentRepeatNode" presStyleLbl="solidFgAcc1" presStyleIdx="2" presStyleCnt="3"/>
      <dgm:spPr/>
    </dgm:pt>
  </dgm:ptLst>
  <dgm:cxnLst>
    <dgm:cxn modelId="{15C9B305-6B2E-47BE-9951-B7665A815BF8}" type="presOf" srcId="{AC4E520C-7AB2-4D82-B95D-1EB25CD000E2}" destId="{C67CDE0E-9EE1-41E1-A264-11BFDA15A450}" srcOrd="0" destOrd="0" presId="urn:microsoft.com/office/officeart/2008/layout/VerticalCurvedList"/>
    <dgm:cxn modelId="{ED78E816-2807-4601-9EC2-8B60716061E5}" srcId="{687E68B0-8359-4971-8AC2-9ACC8F9C2CD8}" destId="{C02F650D-80EC-4FFE-9844-6F4611663501}" srcOrd="0" destOrd="0" parTransId="{DA4AA7FD-4FD3-4F46-8520-1DD5224021D9}" sibTransId="{AC4E520C-7AB2-4D82-B95D-1EB25CD000E2}"/>
    <dgm:cxn modelId="{48EDB766-EBAE-4BAA-90CA-5DFB2D11664B}" type="presOf" srcId="{6A6EE45A-42E1-46F2-A978-8AE441AA7B26}" destId="{F98C9BCD-5C96-4AC2-BD2D-336117804D76}" srcOrd="0" destOrd="0" presId="urn:microsoft.com/office/officeart/2008/layout/VerticalCurvedList"/>
    <dgm:cxn modelId="{DFA4EC4A-8B88-406A-90FD-736404125C71}" type="presOf" srcId="{29EE6CDE-A97C-4777-A813-93B9C31EEBE5}" destId="{46314746-097D-4878-95E0-06B5EF108DA2}" srcOrd="0" destOrd="0" presId="urn:microsoft.com/office/officeart/2008/layout/VerticalCurvedList"/>
    <dgm:cxn modelId="{F0A47192-FADE-456B-92A4-11191924CBD5}" type="presOf" srcId="{687E68B0-8359-4971-8AC2-9ACC8F9C2CD8}" destId="{BCA81D3C-E83C-48C4-9583-A92252CE64DD}" srcOrd="0" destOrd="0" presId="urn:microsoft.com/office/officeart/2008/layout/VerticalCurvedList"/>
    <dgm:cxn modelId="{77281DBE-E0A9-48C5-933E-0CF7790C9026}" type="presOf" srcId="{C02F650D-80EC-4FFE-9844-6F4611663501}" destId="{641EC077-B9FF-42BC-BE26-D53A0AE33163}" srcOrd="0" destOrd="0" presId="urn:microsoft.com/office/officeart/2008/layout/VerticalCurvedList"/>
    <dgm:cxn modelId="{E1A2DED1-0AC1-4189-874F-7A582D177766}" srcId="{687E68B0-8359-4971-8AC2-9ACC8F9C2CD8}" destId="{29EE6CDE-A97C-4777-A813-93B9C31EEBE5}" srcOrd="2" destOrd="0" parTransId="{49C3720B-C3B0-42CC-8D69-62DC7C8D9747}" sibTransId="{DD2D7140-584D-41DC-BB7B-0A7B945323AE}"/>
    <dgm:cxn modelId="{A74DCAD3-ABEA-4276-8C11-E6126A4FABC7}" srcId="{687E68B0-8359-4971-8AC2-9ACC8F9C2CD8}" destId="{6A6EE45A-42E1-46F2-A978-8AE441AA7B26}" srcOrd="1" destOrd="0" parTransId="{FF813F34-B189-4692-B1D0-0AAFF064BFC4}" sibTransId="{DA2F9B8C-8405-4F10-9C58-88AA230D3960}"/>
    <dgm:cxn modelId="{0FDF9E34-F25C-49EB-B644-AB8F1A7B019C}" type="presParOf" srcId="{BCA81D3C-E83C-48C4-9583-A92252CE64DD}" destId="{72BCBCD4-DAA4-496E-8275-C4696CE175BF}" srcOrd="0" destOrd="0" presId="urn:microsoft.com/office/officeart/2008/layout/VerticalCurvedList"/>
    <dgm:cxn modelId="{5A75F434-CAB0-426A-BAA3-60903E06041A}" type="presParOf" srcId="{72BCBCD4-DAA4-496E-8275-C4696CE175BF}" destId="{8F9F5199-EECE-4ED1-A4D2-4EA75CEE2D9C}" srcOrd="0" destOrd="0" presId="urn:microsoft.com/office/officeart/2008/layout/VerticalCurvedList"/>
    <dgm:cxn modelId="{02577CCE-AB85-4249-83D7-C2A805EB2B49}" type="presParOf" srcId="{8F9F5199-EECE-4ED1-A4D2-4EA75CEE2D9C}" destId="{2F6EE593-4BFC-41CA-BF82-2A2F76CBDFCB}" srcOrd="0" destOrd="0" presId="urn:microsoft.com/office/officeart/2008/layout/VerticalCurvedList"/>
    <dgm:cxn modelId="{6F367BEE-A7AB-4E5C-BB99-0715543C1E12}" type="presParOf" srcId="{8F9F5199-EECE-4ED1-A4D2-4EA75CEE2D9C}" destId="{C67CDE0E-9EE1-41E1-A264-11BFDA15A450}" srcOrd="1" destOrd="0" presId="urn:microsoft.com/office/officeart/2008/layout/VerticalCurvedList"/>
    <dgm:cxn modelId="{003DA4A8-AC44-4FFF-B370-FC28F05D6869}" type="presParOf" srcId="{8F9F5199-EECE-4ED1-A4D2-4EA75CEE2D9C}" destId="{4A3A5DE9-3AF9-41A3-9B1D-08F559879000}" srcOrd="2" destOrd="0" presId="urn:microsoft.com/office/officeart/2008/layout/VerticalCurvedList"/>
    <dgm:cxn modelId="{DF1A0973-0EE2-483F-B321-5A7DA194FDCC}" type="presParOf" srcId="{8F9F5199-EECE-4ED1-A4D2-4EA75CEE2D9C}" destId="{0BB270AC-171B-40BF-A9BC-CF4807ED04C0}" srcOrd="3" destOrd="0" presId="urn:microsoft.com/office/officeart/2008/layout/VerticalCurvedList"/>
    <dgm:cxn modelId="{03BCEE10-D3FA-4BC4-9A12-05C4E02331CB}" type="presParOf" srcId="{72BCBCD4-DAA4-496E-8275-C4696CE175BF}" destId="{641EC077-B9FF-42BC-BE26-D53A0AE33163}" srcOrd="1" destOrd="0" presId="urn:microsoft.com/office/officeart/2008/layout/VerticalCurvedList"/>
    <dgm:cxn modelId="{4138DDF6-C999-4F23-8E96-5845F7F3CDE6}" type="presParOf" srcId="{72BCBCD4-DAA4-496E-8275-C4696CE175BF}" destId="{0B3F8F9A-69D0-4981-805B-8F708D61C6DA}" srcOrd="2" destOrd="0" presId="urn:microsoft.com/office/officeart/2008/layout/VerticalCurvedList"/>
    <dgm:cxn modelId="{C41AF848-33F7-4E19-8AD9-6E06F53F33D0}" type="presParOf" srcId="{0B3F8F9A-69D0-4981-805B-8F708D61C6DA}" destId="{5777B765-6345-4C9D-AA3D-13D214794EC9}" srcOrd="0" destOrd="0" presId="urn:microsoft.com/office/officeart/2008/layout/VerticalCurvedList"/>
    <dgm:cxn modelId="{35C2CA3E-54FB-46A5-BDA5-C95215A2E12E}" type="presParOf" srcId="{72BCBCD4-DAA4-496E-8275-C4696CE175BF}" destId="{F98C9BCD-5C96-4AC2-BD2D-336117804D76}" srcOrd="3" destOrd="0" presId="urn:microsoft.com/office/officeart/2008/layout/VerticalCurvedList"/>
    <dgm:cxn modelId="{CDE3CA19-62A2-4C50-A0D7-B4C569FC2993}" type="presParOf" srcId="{72BCBCD4-DAA4-496E-8275-C4696CE175BF}" destId="{115899E6-096E-4853-8D8C-6298ED05874A}" srcOrd="4" destOrd="0" presId="urn:microsoft.com/office/officeart/2008/layout/VerticalCurvedList"/>
    <dgm:cxn modelId="{A9ECE206-CDF1-4C99-A60E-7EB1BE241C1B}" type="presParOf" srcId="{115899E6-096E-4853-8D8C-6298ED05874A}" destId="{48F6C7DF-8A41-4315-9BC5-79AE771D6D92}" srcOrd="0" destOrd="0" presId="urn:microsoft.com/office/officeart/2008/layout/VerticalCurvedList"/>
    <dgm:cxn modelId="{7A455EF9-96A4-49B8-AF0A-1FE840F075BD}" type="presParOf" srcId="{72BCBCD4-DAA4-496E-8275-C4696CE175BF}" destId="{46314746-097D-4878-95E0-06B5EF108DA2}" srcOrd="5" destOrd="0" presId="urn:microsoft.com/office/officeart/2008/layout/VerticalCurvedList"/>
    <dgm:cxn modelId="{F2C4828E-BB46-4144-950D-54AE571A8E0A}" type="presParOf" srcId="{72BCBCD4-DAA4-496E-8275-C4696CE175BF}" destId="{24AA6CED-7587-4017-BB22-BF55BBBF5404}" srcOrd="6" destOrd="0" presId="urn:microsoft.com/office/officeart/2008/layout/VerticalCurvedList"/>
    <dgm:cxn modelId="{8F5301DF-1080-40B8-8C94-86B3C6BECF2D}" type="presParOf" srcId="{24AA6CED-7587-4017-BB22-BF55BBBF5404}" destId="{1F9B670D-6BCC-41B3-B232-C2D6E5F034E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4E63971-C00E-4B4A-99B1-623AA713514D}"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pl-PL"/>
        </a:p>
      </dgm:t>
    </dgm:pt>
    <dgm:pt modelId="{FF067933-B24F-4FD0-9597-DD6B1289EBF2}">
      <dgm:prSet custT="1"/>
      <dgm:spPr/>
      <dgm:t>
        <a:bodyPr/>
        <a:lstStyle/>
        <a:p>
          <a:r>
            <a:rPr lang="pl-PL" sz="1600" b="1" dirty="0">
              <a:latin typeface="Arial" panose="020B0604020202020204" pitchFamily="34" charset="0"/>
              <a:cs typeface="Arial" panose="020B0604020202020204" pitchFamily="34" charset="0"/>
            </a:rPr>
            <a:t>Wojewoda  przy  pomocy  wojewódzkiego  inspektora  ochrony środowiska sprawuje nadzór w zakresie:</a:t>
          </a:r>
          <a:endParaRPr lang="pl-PL" sz="1600" dirty="0">
            <a:latin typeface="Arial" panose="020B0604020202020204" pitchFamily="34" charset="0"/>
            <a:cs typeface="Arial" panose="020B0604020202020204" pitchFamily="34" charset="0"/>
          </a:endParaRPr>
        </a:p>
      </dgm:t>
    </dgm:pt>
    <dgm:pt modelId="{5EA58C57-47BC-4B47-BA18-FB6B4F0943F3}" type="parTrans" cxnId="{80D48C5C-CE22-4DAE-9A0E-C250D0C1754C}">
      <dgm:prSet/>
      <dgm:spPr/>
      <dgm:t>
        <a:bodyPr/>
        <a:lstStyle/>
        <a:p>
          <a:endParaRPr lang="pl-PL"/>
        </a:p>
      </dgm:t>
    </dgm:pt>
    <dgm:pt modelId="{254CCD35-2A4D-40B2-A68C-C37EA362BF70}" type="sibTrans" cxnId="{80D48C5C-CE22-4DAE-9A0E-C250D0C1754C}">
      <dgm:prSet/>
      <dgm:spPr/>
      <dgm:t>
        <a:bodyPr/>
        <a:lstStyle/>
        <a:p>
          <a:endParaRPr lang="pl-PL"/>
        </a:p>
      </dgm:t>
    </dgm:pt>
    <dgm:pt modelId="{6AB0E8C4-AC78-4E92-A37D-BD5554190CA0}">
      <dgm:prSet custT="1"/>
      <dgm:spPr/>
      <dgm:t>
        <a:bodyPr/>
        <a:lstStyle/>
        <a:p>
          <a:r>
            <a:rPr lang="pl-PL" sz="1600" b="1" dirty="0">
              <a:latin typeface="Arial" panose="020B0604020202020204" pitchFamily="34" charset="0"/>
              <a:cs typeface="Arial" panose="020B0604020202020204" pitchFamily="34" charset="0"/>
            </a:rPr>
            <a:t>terminowego  uchwalenia  programów ochrony  powietrza  i ich  aktualizacji oraz planów działań krótkoterminowych, o których mowa w art. 91 i art. 92;</a:t>
          </a:r>
          <a:endParaRPr lang="pl-PL" sz="1600" dirty="0">
            <a:latin typeface="Arial" panose="020B0604020202020204" pitchFamily="34" charset="0"/>
            <a:cs typeface="Arial" panose="020B0604020202020204" pitchFamily="34" charset="0"/>
          </a:endParaRPr>
        </a:p>
      </dgm:t>
    </dgm:pt>
    <dgm:pt modelId="{E5C3D515-DC7E-448A-AAB8-EF07978BAFEA}" type="parTrans" cxnId="{179396BA-D405-4CF7-A718-527055E0F1F6}">
      <dgm:prSet/>
      <dgm:spPr/>
      <dgm:t>
        <a:bodyPr/>
        <a:lstStyle/>
        <a:p>
          <a:endParaRPr lang="pl-PL"/>
        </a:p>
      </dgm:t>
    </dgm:pt>
    <dgm:pt modelId="{9647DBCF-3E05-4F15-995B-5A9AE005F730}" type="sibTrans" cxnId="{179396BA-D405-4CF7-A718-527055E0F1F6}">
      <dgm:prSet/>
      <dgm:spPr/>
      <dgm:t>
        <a:bodyPr/>
        <a:lstStyle/>
        <a:p>
          <a:endParaRPr lang="pl-PL"/>
        </a:p>
      </dgm:t>
    </dgm:pt>
    <dgm:pt modelId="{AA385AC9-6F10-4722-B4E7-7160DC1EDFC9}">
      <dgm:prSet custT="1"/>
      <dgm:spPr/>
      <dgm:t>
        <a:bodyPr/>
        <a:lstStyle/>
        <a:p>
          <a:r>
            <a:rPr lang="pl-PL" sz="1600" b="1" dirty="0">
              <a:latin typeface="Arial" panose="020B0604020202020204" pitchFamily="34" charset="0"/>
              <a:cs typeface="Arial" panose="020B0604020202020204" pitchFamily="34" charset="0"/>
            </a:rPr>
            <a:t>realizacji  działań  określonych  w programach   ochrony   powietrza   i ich aktualizacjach  oraz  planach  działań  krótkoterminowych </a:t>
          </a:r>
          <a:r>
            <a:rPr lang="pl-PL" sz="1600" b="1" dirty="0">
              <a:solidFill>
                <a:srgbClr val="FF0000"/>
              </a:solidFill>
              <a:latin typeface="Arial" panose="020B0604020202020204" pitchFamily="34" charset="0"/>
              <a:cs typeface="Arial" panose="020B0604020202020204" pitchFamily="34" charset="0"/>
            </a:rPr>
            <a:t>wykonywanych  przez  wójta, burmistrza lub prezydenta miasta, starostę oraz inne podmioty.</a:t>
          </a:r>
          <a:endParaRPr lang="pl-PL" sz="1600" dirty="0">
            <a:solidFill>
              <a:srgbClr val="FF0000"/>
            </a:solidFill>
            <a:latin typeface="Arial" panose="020B0604020202020204" pitchFamily="34" charset="0"/>
            <a:cs typeface="Arial" panose="020B0604020202020204" pitchFamily="34" charset="0"/>
          </a:endParaRPr>
        </a:p>
      </dgm:t>
    </dgm:pt>
    <dgm:pt modelId="{47D9E57A-7C31-4734-9B04-7A833D4C126F}" type="parTrans" cxnId="{A42D9B4E-5D4E-4683-80F6-C3A51D73204F}">
      <dgm:prSet/>
      <dgm:spPr/>
      <dgm:t>
        <a:bodyPr/>
        <a:lstStyle/>
        <a:p>
          <a:endParaRPr lang="pl-PL"/>
        </a:p>
      </dgm:t>
    </dgm:pt>
    <dgm:pt modelId="{7A53E069-8C15-4E32-9856-83A66C2A5B0A}" type="sibTrans" cxnId="{A42D9B4E-5D4E-4683-80F6-C3A51D73204F}">
      <dgm:prSet/>
      <dgm:spPr/>
      <dgm:t>
        <a:bodyPr/>
        <a:lstStyle/>
        <a:p>
          <a:endParaRPr lang="pl-PL"/>
        </a:p>
      </dgm:t>
    </dgm:pt>
    <dgm:pt modelId="{538F9718-E3C2-4EA0-91F3-69B706E6216B}" type="pres">
      <dgm:prSet presAssocID="{74E63971-C00E-4B4A-99B1-623AA713514D}" presName="Name0" presStyleCnt="0">
        <dgm:presLayoutVars>
          <dgm:chMax val="7"/>
          <dgm:chPref val="7"/>
          <dgm:dir/>
        </dgm:presLayoutVars>
      </dgm:prSet>
      <dgm:spPr/>
    </dgm:pt>
    <dgm:pt modelId="{0317E694-B682-4EF2-9C78-5D9030A39537}" type="pres">
      <dgm:prSet presAssocID="{74E63971-C00E-4B4A-99B1-623AA713514D}" presName="Name1" presStyleCnt="0"/>
      <dgm:spPr/>
    </dgm:pt>
    <dgm:pt modelId="{098152E4-476B-4BC5-A907-7688F9541554}" type="pres">
      <dgm:prSet presAssocID="{74E63971-C00E-4B4A-99B1-623AA713514D}" presName="cycle" presStyleCnt="0"/>
      <dgm:spPr/>
    </dgm:pt>
    <dgm:pt modelId="{125DFDBE-3D28-4B15-9AB8-EC11C9AC7DCD}" type="pres">
      <dgm:prSet presAssocID="{74E63971-C00E-4B4A-99B1-623AA713514D}" presName="srcNode" presStyleLbl="node1" presStyleIdx="0" presStyleCnt="3"/>
      <dgm:spPr/>
    </dgm:pt>
    <dgm:pt modelId="{E42D101C-4E24-4F30-984D-C904881AF69C}" type="pres">
      <dgm:prSet presAssocID="{74E63971-C00E-4B4A-99B1-623AA713514D}" presName="conn" presStyleLbl="parChTrans1D2" presStyleIdx="0" presStyleCnt="1"/>
      <dgm:spPr/>
    </dgm:pt>
    <dgm:pt modelId="{4A11866F-BEF8-4D9F-AC70-14F73F74DEBA}" type="pres">
      <dgm:prSet presAssocID="{74E63971-C00E-4B4A-99B1-623AA713514D}" presName="extraNode" presStyleLbl="node1" presStyleIdx="0" presStyleCnt="3"/>
      <dgm:spPr/>
    </dgm:pt>
    <dgm:pt modelId="{4380D9F0-A347-42DC-B67A-20411284AF53}" type="pres">
      <dgm:prSet presAssocID="{74E63971-C00E-4B4A-99B1-623AA713514D}" presName="dstNode" presStyleLbl="node1" presStyleIdx="0" presStyleCnt="3"/>
      <dgm:spPr/>
    </dgm:pt>
    <dgm:pt modelId="{37780FBF-FDCB-44D5-825E-D23B4245DFDC}" type="pres">
      <dgm:prSet presAssocID="{FF067933-B24F-4FD0-9597-DD6B1289EBF2}" presName="text_1" presStyleLbl="node1" presStyleIdx="0" presStyleCnt="3">
        <dgm:presLayoutVars>
          <dgm:bulletEnabled val="1"/>
        </dgm:presLayoutVars>
      </dgm:prSet>
      <dgm:spPr/>
    </dgm:pt>
    <dgm:pt modelId="{5907A24C-C5BA-41BB-9A0B-1A9327F15C15}" type="pres">
      <dgm:prSet presAssocID="{FF067933-B24F-4FD0-9597-DD6B1289EBF2}" presName="accent_1" presStyleCnt="0"/>
      <dgm:spPr/>
    </dgm:pt>
    <dgm:pt modelId="{F5C6C829-B4AA-42E2-A2A4-77814EB71D95}" type="pres">
      <dgm:prSet presAssocID="{FF067933-B24F-4FD0-9597-DD6B1289EBF2}" presName="accentRepeatNode" presStyleLbl="solidFgAcc1" presStyleIdx="0" presStyleCnt="3"/>
      <dgm:spPr/>
    </dgm:pt>
    <dgm:pt modelId="{F101A956-91D9-47FF-834D-A9D48A5DE281}" type="pres">
      <dgm:prSet presAssocID="{6AB0E8C4-AC78-4E92-A37D-BD5554190CA0}" presName="text_2" presStyleLbl="node1" presStyleIdx="1" presStyleCnt="3">
        <dgm:presLayoutVars>
          <dgm:bulletEnabled val="1"/>
        </dgm:presLayoutVars>
      </dgm:prSet>
      <dgm:spPr/>
    </dgm:pt>
    <dgm:pt modelId="{D14B0175-A761-4A52-B273-DF3CB5F8080C}" type="pres">
      <dgm:prSet presAssocID="{6AB0E8C4-AC78-4E92-A37D-BD5554190CA0}" presName="accent_2" presStyleCnt="0"/>
      <dgm:spPr/>
    </dgm:pt>
    <dgm:pt modelId="{BEE2007A-AB7B-4ECF-831F-5A364F2F6145}" type="pres">
      <dgm:prSet presAssocID="{6AB0E8C4-AC78-4E92-A37D-BD5554190CA0}" presName="accentRepeatNode" presStyleLbl="solidFgAcc1" presStyleIdx="1" presStyleCnt="3"/>
      <dgm:spPr/>
    </dgm:pt>
    <dgm:pt modelId="{03190B27-8EFA-4D63-8E4A-99B7DE506C5A}" type="pres">
      <dgm:prSet presAssocID="{AA385AC9-6F10-4722-B4E7-7160DC1EDFC9}" presName="text_3" presStyleLbl="node1" presStyleIdx="2" presStyleCnt="3">
        <dgm:presLayoutVars>
          <dgm:bulletEnabled val="1"/>
        </dgm:presLayoutVars>
      </dgm:prSet>
      <dgm:spPr/>
    </dgm:pt>
    <dgm:pt modelId="{1E89A6C9-CF5E-4A7F-AA77-4DD6928B69B0}" type="pres">
      <dgm:prSet presAssocID="{AA385AC9-6F10-4722-B4E7-7160DC1EDFC9}" presName="accent_3" presStyleCnt="0"/>
      <dgm:spPr/>
    </dgm:pt>
    <dgm:pt modelId="{986146DF-937E-457C-A37D-D6248B986078}" type="pres">
      <dgm:prSet presAssocID="{AA385AC9-6F10-4722-B4E7-7160DC1EDFC9}" presName="accentRepeatNode" presStyleLbl="solidFgAcc1" presStyleIdx="2" presStyleCnt="3"/>
      <dgm:spPr/>
    </dgm:pt>
  </dgm:ptLst>
  <dgm:cxnLst>
    <dgm:cxn modelId="{131B1E1A-0C8D-48AF-9348-422C46EFB0EB}" type="presOf" srcId="{254CCD35-2A4D-40B2-A68C-C37EA362BF70}" destId="{E42D101C-4E24-4F30-984D-C904881AF69C}" srcOrd="0" destOrd="0" presId="urn:microsoft.com/office/officeart/2008/layout/VerticalCurvedList"/>
    <dgm:cxn modelId="{80D48C5C-CE22-4DAE-9A0E-C250D0C1754C}" srcId="{74E63971-C00E-4B4A-99B1-623AA713514D}" destId="{FF067933-B24F-4FD0-9597-DD6B1289EBF2}" srcOrd="0" destOrd="0" parTransId="{5EA58C57-47BC-4B47-BA18-FB6B4F0943F3}" sibTransId="{254CCD35-2A4D-40B2-A68C-C37EA362BF70}"/>
    <dgm:cxn modelId="{F539634D-A994-4AEE-92D3-E34C5B9E5C52}" type="presOf" srcId="{FF067933-B24F-4FD0-9597-DD6B1289EBF2}" destId="{37780FBF-FDCB-44D5-825E-D23B4245DFDC}" srcOrd="0" destOrd="0" presId="urn:microsoft.com/office/officeart/2008/layout/VerticalCurvedList"/>
    <dgm:cxn modelId="{A42D9B4E-5D4E-4683-80F6-C3A51D73204F}" srcId="{74E63971-C00E-4B4A-99B1-623AA713514D}" destId="{AA385AC9-6F10-4722-B4E7-7160DC1EDFC9}" srcOrd="2" destOrd="0" parTransId="{47D9E57A-7C31-4734-9B04-7A833D4C126F}" sibTransId="{7A53E069-8C15-4E32-9856-83A66C2A5B0A}"/>
    <dgm:cxn modelId="{5856897B-1A42-4DEA-B434-5B596BA1803C}" type="presOf" srcId="{6AB0E8C4-AC78-4E92-A37D-BD5554190CA0}" destId="{F101A956-91D9-47FF-834D-A9D48A5DE281}" srcOrd="0" destOrd="0" presId="urn:microsoft.com/office/officeart/2008/layout/VerticalCurvedList"/>
    <dgm:cxn modelId="{5BBD03A7-CFC0-4FE1-9554-5E3139CB119D}" type="presOf" srcId="{74E63971-C00E-4B4A-99B1-623AA713514D}" destId="{538F9718-E3C2-4EA0-91F3-69B706E6216B}" srcOrd="0" destOrd="0" presId="urn:microsoft.com/office/officeart/2008/layout/VerticalCurvedList"/>
    <dgm:cxn modelId="{179396BA-D405-4CF7-A718-527055E0F1F6}" srcId="{74E63971-C00E-4B4A-99B1-623AA713514D}" destId="{6AB0E8C4-AC78-4E92-A37D-BD5554190CA0}" srcOrd="1" destOrd="0" parTransId="{E5C3D515-DC7E-448A-AAB8-EF07978BAFEA}" sibTransId="{9647DBCF-3E05-4F15-995B-5A9AE005F730}"/>
    <dgm:cxn modelId="{1554F0FA-F604-4F78-B2B6-B09281385688}" type="presOf" srcId="{AA385AC9-6F10-4722-B4E7-7160DC1EDFC9}" destId="{03190B27-8EFA-4D63-8E4A-99B7DE506C5A}" srcOrd="0" destOrd="0" presId="urn:microsoft.com/office/officeart/2008/layout/VerticalCurvedList"/>
    <dgm:cxn modelId="{BAA5C10D-6659-4C95-AA7B-5923969F5FD4}" type="presParOf" srcId="{538F9718-E3C2-4EA0-91F3-69B706E6216B}" destId="{0317E694-B682-4EF2-9C78-5D9030A39537}" srcOrd="0" destOrd="0" presId="urn:microsoft.com/office/officeart/2008/layout/VerticalCurvedList"/>
    <dgm:cxn modelId="{B9F0983E-E746-4674-9E0B-F49C8E9E8E9A}" type="presParOf" srcId="{0317E694-B682-4EF2-9C78-5D9030A39537}" destId="{098152E4-476B-4BC5-A907-7688F9541554}" srcOrd="0" destOrd="0" presId="urn:microsoft.com/office/officeart/2008/layout/VerticalCurvedList"/>
    <dgm:cxn modelId="{8B97AB0E-7AF6-4804-81F3-643FA66E2D2F}" type="presParOf" srcId="{098152E4-476B-4BC5-A907-7688F9541554}" destId="{125DFDBE-3D28-4B15-9AB8-EC11C9AC7DCD}" srcOrd="0" destOrd="0" presId="urn:microsoft.com/office/officeart/2008/layout/VerticalCurvedList"/>
    <dgm:cxn modelId="{4E7154D6-F6D4-4128-8664-2EDD8FA89F86}" type="presParOf" srcId="{098152E4-476B-4BC5-A907-7688F9541554}" destId="{E42D101C-4E24-4F30-984D-C904881AF69C}" srcOrd="1" destOrd="0" presId="urn:microsoft.com/office/officeart/2008/layout/VerticalCurvedList"/>
    <dgm:cxn modelId="{D4815F39-98F9-4DAD-A469-4BC6D930B1CF}" type="presParOf" srcId="{098152E4-476B-4BC5-A907-7688F9541554}" destId="{4A11866F-BEF8-4D9F-AC70-14F73F74DEBA}" srcOrd="2" destOrd="0" presId="urn:microsoft.com/office/officeart/2008/layout/VerticalCurvedList"/>
    <dgm:cxn modelId="{416FB3BC-78B1-4FA4-9BC2-CF61C53BB0A6}" type="presParOf" srcId="{098152E4-476B-4BC5-A907-7688F9541554}" destId="{4380D9F0-A347-42DC-B67A-20411284AF53}" srcOrd="3" destOrd="0" presId="urn:microsoft.com/office/officeart/2008/layout/VerticalCurvedList"/>
    <dgm:cxn modelId="{9775C8C3-A115-4529-91B4-9474AC67A1C3}" type="presParOf" srcId="{0317E694-B682-4EF2-9C78-5D9030A39537}" destId="{37780FBF-FDCB-44D5-825E-D23B4245DFDC}" srcOrd="1" destOrd="0" presId="urn:microsoft.com/office/officeart/2008/layout/VerticalCurvedList"/>
    <dgm:cxn modelId="{9613E315-1A38-4EB1-B593-A64DFD8D172A}" type="presParOf" srcId="{0317E694-B682-4EF2-9C78-5D9030A39537}" destId="{5907A24C-C5BA-41BB-9A0B-1A9327F15C15}" srcOrd="2" destOrd="0" presId="urn:microsoft.com/office/officeart/2008/layout/VerticalCurvedList"/>
    <dgm:cxn modelId="{90116608-BF6D-41EF-82C4-FD765B3DAA24}" type="presParOf" srcId="{5907A24C-C5BA-41BB-9A0B-1A9327F15C15}" destId="{F5C6C829-B4AA-42E2-A2A4-77814EB71D95}" srcOrd="0" destOrd="0" presId="urn:microsoft.com/office/officeart/2008/layout/VerticalCurvedList"/>
    <dgm:cxn modelId="{047961C2-00AB-4B2E-AAEE-58747CF52758}" type="presParOf" srcId="{0317E694-B682-4EF2-9C78-5D9030A39537}" destId="{F101A956-91D9-47FF-834D-A9D48A5DE281}" srcOrd="3" destOrd="0" presId="urn:microsoft.com/office/officeart/2008/layout/VerticalCurvedList"/>
    <dgm:cxn modelId="{51B61D48-AE40-4E8F-AEC2-9233E9C1040A}" type="presParOf" srcId="{0317E694-B682-4EF2-9C78-5D9030A39537}" destId="{D14B0175-A761-4A52-B273-DF3CB5F8080C}" srcOrd="4" destOrd="0" presId="urn:microsoft.com/office/officeart/2008/layout/VerticalCurvedList"/>
    <dgm:cxn modelId="{3F4CD2F0-6377-42C5-906D-B69AE45DA95B}" type="presParOf" srcId="{D14B0175-A761-4A52-B273-DF3CB5F8080C}" destId="{BEE2007A-AB7B-4ECF-831F-5A364F2F6145}" srcOrd="0" destOrd="0" presId="urn:microsoft.com/office/officeart/2008/layout/VerticalCurvedList"/>
    <dgm:cxn modelId="{5432F94D-E568-46C6-BEE6-238C46E62386}" type="presParOf" srcId="{0317E694-B682-4EF2-9C78-5D9030A39537}" destId="{03190B27-8EFA-4D63-8E4A-99B7DE506C5A}" srcOrd="5" destOrd="0" presId="urn:microsoft.com/office/officeart/2008/layout/VerticalCurvedList"/>
    <dgm:cxn modelId="{B4A6174A-5D3D-4213-BBBD-3C68C09293BF}" type="presParOf" srcId="{0317E694-B682-4EF2-9C78-5D9030A39537}" destId="{1E89A6C9-CF5E-4A7F-AA77-4DD6928B69B0}" srcOrd="6" destOrd="0" presId="urn:microsoft.com/office/officeart/2008/layout/VerticalCurvedList"/>
    <dgm:cxn modelId="{AA5B463C-CF5C-448B-9781-4C1C7FB80C0B}" type="presParOf" srcId="{1E89A6C9-CF5E-4A7F-AA77-4DD6928B69B0}" destId="{986146DF-937E-457C-A37D-D6248B98607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CF07DFB-9226-47F1-A931-96F08D668E04}"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pl-PL"/>
        </a:p>
      </dgm:t>
    </dgm:pt>
    <dgm:pt modelId="{E8BA1634-959C-49D1-ACEC-1472646A5FB0}">
      <dgm:prSet custT="1"/>
      <dgm:spPr/>
      <dgm:t>
        <a:bodyPr/>
        <a:lstStyle/>
        <a:p>
          <a:pPr algn="just"/>
          <a:r>
            <a:rPr lang="pl-PL" sz="1800" b="0" dirty="0">
              <a:effectLst/>
              <a:latin typeface="Arial" panose="020B0604020202020204" pitchFamily="34" charset="0"/>
              <a:cs typeface="Arial" panose="020B0604020202020204" pitchFamily="34" charset="0"/>
            </a:rPr>
            <a:t>Ograniczenie emisji substancji z procesu wytwarzania energii cieplnej dla potrzeb ogrzewania i przygotowania ciepłej wody w lokalach mieszkalnych, handlowych, usługowych oraz użyteczności publicznej</a:t>
          </a:r>
        </a:p>
      </dgm:t>
    </dgm:pt>
    <dgm:pt modelId="{8BDC0BA5-6BE4-4FAF-AE5B-96FFD3A9F7B3}" type="parTrans" cxnId="{3B4D4EFF-D56C-4A80-8FFA-4B30A41ED3C4}">
      <dgm:prSet/>
      <dgm:spPr/>
      <dgm:t>
        <a:bodyPr/>
        <a:lstStyle/>
        <a:p>
          <a:endParaRPr lang="pl-PL"/>
        </a:p>
      </dgm:t>
    </dgm:pt>
    <dgm:pt modelId="{BF0501A0-7F3A-4F3D-81C9-EBEB12C4871F}" type="sibTrans" cxnId="{3B4D4EFF-D56C-4A80-8FFA-4B30A41ED3C4}">
      <dgm:prSet/>
      <dgm:spPr/>
      <dgm:t>
        <a:bodyPr/>
        <a:lstStyle/>
        <a:p>
          <a:endParaRPr lang="pl-PL"/>
        </a:p>
      </dgm:t>
    </dgm:pt>
    <dgm:pt modelId="{814B34CF-5CD7-42F5-A11D-2B71FE7A8D7F}">
      <dgm:prSet custT="1"/>
      <dgm:spPr/>
      <dgm:t>
        <a:bodyPr/>
        <a:lstStyle/>
        <a:p>
          <a:pPr algn="just"/>
          <a:r>
            <a:rPr lang="pl-PL" sz="1800" b="0" dirty="0">
              <a:effectLst/>
              <a:latin typeface="Arial" panose="020B0604020202020204" pitchFamily="34" charset="0"/>
              <a:cs typeface="Arial" panose="020B0604020202020204" pitchFamily="34" charset="0"/>
            </a:rPr>
            <a:t>Edukacja ekologiczna</a:t>
          </a:r>
        </a:p>
      </dgm:t>
    </dgm:pt>
    <dgm:pt modelId="{FF436347-9E01-4629-8A77-FFA9D7CD1ACE}" type="sibTrans" cxnId="{C20D6C8F-0BA3-46CE-8D6E-764B20010447}">
      <dgm:prSet/>
      <dgm:spPr/>
      <dgm:t>
        <a:bodyPr/>
        <a:lstStyle/>
        <a:p>
          <a:endParaRPr lang="pl-PL"/>
        </a:p>
      </dgm:t>
    </dgm:pt>
    <dgm:pt modelId="{750805EF-3CE8-463C-AFAE-A5E15A78574F}" type="parTrans" cxnId="{C20D6C8F-0BA3-46CE-8D6E-764B20010447}">
      <dgm:prSet/>
      <dgm:spPr/>
      <dgm:t>
        <a:bodyPr/>
        <a:lstStyle/>
        <a:p>
          <a:endParaRPr lang="pl-PL"/>
        </a:p>
      </dgm:t>
    </dgm:pt>
    <dgm:pt modelId="{D5E8CB7A-2AF3-4210-9A6A-58E5D6CF6E1A}">
      <dgm:prSet custT="1"/>
      <dgm:spPr/>
      <dgm:t>
        <a:bodyPr/>
        <a:lstStyle/>
        <a:p>
          <a:pPr algn="just"/>
          <a:r>
            <a:rPr lang="pl-PL" sz="1800" b="0" dirty="0">
              <a:effectLst/>
              <a:latin typeface="Arial" panose="020B0604020202020204" pitchFamily="34" charset="0"/>
              <a:cs typeface="Arial" panose="020B0604020202020204" pitchFamily="34" charset="0"/>
            </a:rPr>
            <a:t>Kontrola przestrzegania uchwały antysmogowej oraz zakazu spalania odpadów i pozostałości roślinnych</a:t>
          </a:r>
        </a:p>
      </dgm:t>
    </dgm:pt>
    <dgm:pt modelId="{D97B399E-3F40-4E4B-AE95-4D8AD7BB26A8}" type="sibTrans" cxnId="{071FD560-05D0-4A20-980A-691627D26A9A}">
      <dgm:prSet/>
      <dgm:spPr/>
      <dgm:t>
        <a:bodyPr/>
        <a:lstStyle/>
        <a:p>
          <a:endParaRPr lang="pl-PL"/>
        </a:p>
      </dgm:t>
    </dgm:pt>
    <dgm:pt modelId="{80671FD3-4F46-479D-A999-6A5A75250B5A}" type="parTrans" cxnId="{071FD560-05D0-4A20-980A-691627D26A9A}">
      <dgm:prSet/>
      <dgm:spPr/>
      <dgm:t>
        <a:bodyPr/>
        <a:lstStyle/>
        <a:p>
          <a:endParaRPr lang="pl-PL"/>
        </a:p>
      </dgm:t>
    </dgm:pt>
    <dgm:pt modelId="{ECDC9666-AAAB-4FE2-A7AE-868C07500EE4}">
      <dgm:prSet custT="1"/>
      <dgm:spPr/>
      <dgm:t>
        <a:bodyPr/>
        <a:lstStyle/>
        <a:p>
          <a:pPr algn="just"/>
          <a:r>
            <a:rPr lang="pl-PL" sz="1800" b="0" dirty="0">
              <a:effectLst/>
              <a:latin typeface="Arial" panose="020B0604020202020204" pitchFamily="34" charset="0"/>
              <a:cs typeface="Arial" panose="020B0604020202020204" pitchFamily="34" charset="0"/>
            </a:rPr>
            <a:t>Ograniczanie wtórnej emisji pyłu – czyszczenie ulic na mokro w gminach miejskich województwa mazowieckiego, w granicach obszaru zabudowanego, zakaz używania spalinowych i elektrycznych dmuchaw do liści we wszystkich gminach województwa</a:t>
          </a:r>
        </a:p>
      </dgm:t>
    </dgm:pt>
    <dgm:pt modelId="{2FC80282-18A8-4D13-9DA6-2F8C8AFC4AF3}" type="sibTrans" cxnId="{8C12A01B-5BDD-4C3F-9259-9C3509879A7C}">
      <dgm:prSet/>
      <dgm:spPr/>
      <dgm:t>
        <a:bodyPr/>
        <a:lstStyle/>
        <a:p>
          <a:endParaRPr lang="pl-PL"/>
        </a:p>
      </dgm:t>
    </dgm:pt>
    <dgm:pt modelId="{8CC41FFF-D5DE-436C-8A92-5A586CAE9D5E}" type="parTrans" cxnId="{8C12A01B-5BDD-4C3F-9259-9C3509879A7C}">
      <dgm:prSet/>
      <dgm:spPr/>
      <dgm:t>
        <a:bodyPr/>
        <a:lstStyle/>
        <a:p>
          <a:endParaRPr lang="pl-PL"/>
        </a:p>
      </dgm:t>
    </dgm:pt>
    <dgm:pt modelId="{A549CE33-C9C0-4857-8603-8EF6776B40AD}">
      <dgm:prSet custT="1"/>
      <dgm:spPr/>
      <dgm:t>
        <a:bodyPr/>
        <a:lstStyle/>
        <a:p>
          <a:pPr algn="just"/>
          <a:r>
            <a:rPr lang="pl-PL" sz="1800" b="0" dirty="0">
              <a:effectLst/>
              <a:latin typeface="Arial" panose="020B0604020202020204" pitchFamily="34" charset="0"/>
              <a:cs typeface="Arial" panose="020B0604020202020204" pitchFamily="34" charset="0"/>
            </a:rPr>
            <a:t>Zwiększanie powierzchni zieleni w wybranych gminach województwa mazowieckiego</a:t>
          </a:r>
        </a:p>
      </dgm:t>
    </dgm:pt>
    <dgm:pt modelId="{CFF55C42-A2DF-493D-B508-F917AE1109AB}" type="sibTrans" cxnId="{734031D3-0707-4EDD-BDA3-9135D69BA6B6}">
      <dgm:prSet/>
      <dgm:spPr/>
      <dgm:t>
        <a:bodyPr/>
        <a:lstStyle/>
        <a:p>
          <a:endParaRPr lang="pl-PL"/>
        </a:p>
      </dgm:t>
    </dgm:pt>
    <dgm:pt modelId="{838C8A8D-6D87-4800-B927-71019A63BE8D}" type="parTrans" cxnId="{734031D3-0707-4EDD-BDA3-9135D69BA6B6}">
      <dgm:prSet/>
      <dgm:spPr/>
      <dgm:t>
        <a:bodyPr/>
        <a:lstStyle/>
        <a:p>
          <a:endParaRPr lang="pl-PL"/>
        </a:p>
      </dgm:t>
    </dgm:pt>
    <dgm:pt modelId="{5FE9704F-C697-4397-A012-8B961BC52786}" type="pres">
      <dgm:prSet presAssocID="{8CF07DFB-9226-47F1-A931-96F08D668E04}" presName="vert0" presStyleCnt="0">
        <dgm:presLayoutVars>
          <dgm:dir/>
          <dgm:animOne val="branch"/>
          <dgm:animLvl val="lvl"/>
        </dgm:presLayoutVars>
      </dgm:prSet>
      <dgm:spPr/>
    </dgm:pt>
    <dgm:pt modelId="{2C9D627C-9EAC-4B42-AF79-05E39A92E86D}" type="pres">
      <dgm:prSet presAssocID="{E8BA1634-959C-49D1-ACEC-1472646A5FB0}" presName="thickLine" presStyleLbl="alignNode1" presStyleIdx="0" presStyleCnt="5"/>
      <dgm:spPr/>
    </dgm:pt>
    <dgm:pt modelId="{62C26F3E-EBAE-4576-98B1-31202D322FDB}" type="pres">
      <dgm:prSet presAssocID="{E8BA1634-959C-49D1-ACEC-1472646A5FB0}" presName="horz1" presStyleCnt="0"/>
      <dgm:spPr/>
    </dgm:pt>
    <dgm:pt modelId="{BB84DC06-05D1-4D81-AA9B-0CAB121EC281}" type="pres">
      <dgm:prSet presAssocID="{E8BA1634-959C-49D1-ACEC-1472646A5FB0}" presName="tx1" presStyleLbl="revTx" presStyleIdx="0" presStyleCnt="5"/>
      <dgm:spPr/>
    </dgm:pt>
    <dgm:pt modelId="{4B298EF1-62AA-4FDB-ABB2-932A4A61619B}" type="pres">
      <dgm:prSet presAssocID="{E8BA1634-959C-49D1-ACEC-1472646A5FB0}" presName="vert1" presStyleCnt="0"/>
      <dgm:spPr/>
    </dgm:pt>
    <dgm:pt modelId="{4844EC9C-68A2-495B-BA34-3E81FE03485B}" type="pres">
      <dgm:prSet presAssocID="{A549CE33-C9C0-4857-8603-8EF6776B40AD}" presName="thickLine" presStyleLbl="alignNode1" presStyleIdx="1" presStyleCnt="5"/>
      <dgm:spPr/>
    </dgm:pt>
    <dgm:pt modelId="{E80944A5-A1FF-4FF3-9C2F-48C3A434DFCA}" type="pres">
      <dgm:prSet presAssocID="{A549CE33-C9C0-4857-8603-8EF6776B40AD}" presName="horz1" presStyleCnt="0"/>
      <dgm:spPr/>
    </dgm:pt>
    <dgm:pt modelId="{6EA9B80D-9CD9-4C9C-9BC5-20E071D183A4}" type="pres">
      <dgm:prSet presAssocID="{A549CE33-C9C0-4857-8603-8EF6776B40AD}" presName="tx1" presStyleLbl="revTx" presStyleIdx="1" presStyleCnt="5"/>
      <dgm:spPr/>
    </dgm:pt>
    <dgm:pt modelId="{73570C7A-A7B8-4082-B99C-FC17FC9D66AB}" type="pres">
      <dgm:prSet presAssocID="{A549CE33-C9C0-4857-8603-8EF6776B40AD}" presName="vert1" presStyleCnt="0"/>
      <dgm:spPr/>
    </dgm:pt>
    <dgm:pt modelId="{8227FAC6-9564-432A-82EE-098C111F2A21}" type="pres">
      <dgm:prSet presAssocID="{814B34CF-5CD7-42F5-A11D-2B71FE7A8D7F}" presName="thickLine" presStyleLbl="alignNode1" presStyleIdx="2" presStyleCnt="5"/>
      <dgm:spPr/>
    </dgm:pt>
    <dgm:pt modelId="{11185378-31A6-4C1A-87F0-71DC4F96CF1B}" type="pres">
      <dgm:prSet presAssocID="{814B34CF-5CD7-42F5-A11D-2B71FE7A8D7F}" presName="horz1" presStyleCnt="0"/>
      <dgm:spPr/>
    </dgm:pt>
    <dgm:pt modelId="{4990B0E5-8516-4CFE-9F6B-9A3CF8EA2D5B}" type="pres">
      <dgm:prSet presAssocID="{814B34CF-5CD7-42F5-A11D-2B71FE7A8D7F}" presName="tx1" presStyleLbl="revTx" presStyleIdx="2" presStyleCnt="5"/>
      <dgm:spPr/>
    </dgm:pt>
    <dgm:pt modelId="{1FE776F6-45C7-49EB-A670-5C59796D4EFA}" type="pres">
      <dgm:prSet presAssocID="{814B34CF-5CD7-42F5-A11D-2B71FE7A8D7F}" presName="vert1" presStyleCnt="0"/>
      <dgm:spPr/>
    </dgm:pt>
    <dgm:pt modelId="{5BB93F09-35C7-4FCF-8975-2EAFFE30D5C1}" type="pres">
      <dgm:prSet presAssocID="{D5E8CB7A-2AF3-4210-9A6A-58E5D6CF6E1A}" presName="thickLine" presStyleLbl="alignNode1" presStyleIdx="3" presStyleCnt="5"/>
      <dgm:spPr/>
    </dgm:pt>
    <dgm:pt modelId="{1DE456CB-51A6-4F5A-B30E-B2F365DDCCDB}" type="pres">
      <dgm:prSet presAssocID="{D5E8CB7A-2AF3-4210-9A6A-58E5D6CF6E1A}" presName="horz1" presStyleCnt="0"/>
      <dgm:spPr/>
    </dgm:pt>
    <dgm:pt modelId="{568F99B0-A194-4601-8D6F-CCD791CA2508}" type="pres">
      <dgm:prSet presAssocID="{D5E8CB7A-2AF3-4210-9A6A-58E5D6CF6E1A}" presName="tx1" presStyleLbl="revTx" presStyleIdx="3" presStyleCnt="5"/>
      <dgm:spPr/>
    </dgm:pt>
    <dgm:pt modelId="{87506559-4299-4D61-B2E3-3769EDC246D1}" type="pres">
      <dgm:prSet presAssocID="{D5E8CB7A-2AF3-4210-9A6A-58E5D6CF6E1A}" presName="vert1" presStyleCnt="0"/>
      <dgm:spPr/>
    </dgm:pt>
    <dgm:pt modelId="{DA816D25-CDED-444E-B2C6-D3F06196387C}" type="pres">
      <dgm:prSet presAssocID="{ECDC9666-AAAB-4FE2-A7AE-868C07500EE4}" presName="thickLine" presStyleLbl="alignNode1" presStyleIdx="4" presStyleCnt="5"/>
      <dgm:spPr/>
    </dgm:pt>
    <dgm:pt modelId="{0B79EB70-2CF9-481D-A78C-392F739CCBB9}" type="pres">
      <dgm:prSet presAssocID="{ECDC9666-AAAB-4FE2-A7AE-868C07500EE4}" presName="horz1" presStyleCnt="0"/>
      <dgm:spPr/>
    </dgm:pt>
    <dgm:pt modelId="{52FDA34B-4779-4F86-AA82-1704EC9AB925}" type="pres">
      <dgm:prSet presAssocID="{ECDC9666-AAAB-4FE2-A7AE-868C07500EE4}" presName="tx1" presStyleLbl="revTx" presStyleIdx="4" presStyleCnt="5"/>
      <dgm:spPr/>
    </dgm:pt>
    <dgm:pt modelId="{BF4C53E6-F426-4478-9D35-12FA1B843CCD}" type="pres">
      <dgm:prSet presAssocID="{ECDC9666-AAAB-4FE2-A7AE-868C07500EE4}" presName="vert1" presStyleCnt="0"/>
      <dgm:spPr/>
    </dgm:pt>
  </dgm:ptLst>
  <dgm:cxnLst>
    <dgm:cxn modelId="{8C12A01B-5BDD-4C3F-9259-9C3509879A7C}" srcId="{8CF07DFB-9226-47F1-A931-96F08D668E04}" destId="{ECDC9666-AAAB-4FE2-A7AE-868C07500EE4}" srcOrd="4" destOrd="0" parTransId="{8CC41FFF-D5DE-436C-8A92-5A586CAE9D5E}" sibTransId="{2FC80282-18A8-4D13-9DA6-2F8C8AFC4AF3}"/>
    <dgm:cxn modelId="{071FD560-05D0-4A20-980A-691627D26A9A}" srcId="{8CF07DFB-9226-47F1-A931-96F08D668E04}" destId="{D5E8CB7A-2AF3-4210-9A6A-58E5D6CF6E1A}" srcOrd="3" destOrd="0" parTransId="{80671FD3-4F46-479D-A999-6A5A75250B5A}" sibTransId="{D97B399E-3F40-4E4B-AE95-4D8AD7BB26A8}"/>
    <dgm:cxn modelId="{931DDF67-6AD8-4CFA-AF77-0C9E3F3D1C0C}" type="presOf" srcId="{8CF07DFB-9226-47F1-A931-96F08D668E04}" destId="{5FE9704F-C697-4397-A012-8B961BC52786}" srcOrd="0" destOrd="0" presId="urn:microsoft.com/office/officeart/2008/layout/LinedList"/>
    <dgm:cxn modelId="{C5163455-2E3F-46B9-BB0F-AD28B75072A0}" type="presOf" srcId="{814B34CF-5CD7-42F5-A11D-2B71FE7A8D7F}" destId="{4990B0E5-8516-4CFE-9F6B-9A3CF8EA2D5B}" srcOrd="0" destOrd="0" presId="urn:microsoft.com/office/officeart/2008/layout/LinedList"/>
    <dgm:cxn modelId="{A4CA128D-6533-48F8-901D-62EC161F0808}" type="presOf" srcId="{E8BA1634-959C-49D1-ACEC-1472646A5FB0}" destId="{BB84DC06-05D1-4D81-AA9B-0CAB121EC281}" srcOrd="0" destOrd="0" presId="urn:microsoft.com/office/officeart/2008/layout/LinedList"/>
    <dgm:cxn modelId="{C20D6C8F-0BA3-46CE-8D6E-764B20010447}" srcId="{8CF07DFB-9226-47F1-A931-96F08D668E04}" destId="{814B34CF-5CD7-42F5-A11D-2B71FE7A8D7F}" srcOrd="2" destOrd="0" parTransId="{750805EF-3CE8-463C-AFAE-A5E15A78574F}" sibTransId="{FF436347-9E01-4629-8A77-FFA9D7CD1ACE}"/>
    <dgm:cxn modelId="{5D06A49D-CAAE-4936-936D-C33C2E7FDF2C}" type="presOf" srcId="{D5E8CB7A-2AF3-4210-9A6A-58E5D6CF6E1A}" destId="{568F99B0-A194-4601-8D6F-CCD791CA2508}" srcOrd="0" destOrd="0" presId="urn:microsoft.com/office/officeart/2008/layout/LinedList"/>
    <dgm:cxn modelId="{B6ABAFAD-228B-4A9A-A58A-ECC6AB6609FB}" type="presOf" srcId="{ECDC9666-AAAB-4FE2-A7AE-868C07500EE4}" destId="{52FDA34B-4779-4F86-AA82-1704EC9AB925}" srcOrd="0" destOrd="0" presId="urn:microsoft.com/office/officeart/2008/layout/LinedList"/>
    <dgm:cxn modelId="{734031D3-0707-4EDD-BDA3-9135D69BA6B6}" srcId="{8CF07DFB-9226-47F1-A931-96F08D668E04}" destId="{A549CE33-C9C0-4857-8603-8EF6776B40AD}" srcOrd="1" destOrd="0" parTransId="{838C8A8D-6D87-4800-B927-71019A63BE8D}" sibTransId="{CFF55C42-A2DF-493D-B508-F917AE1109AB}"/>
    <dgm:cxn modelId="{E86B1BE5-A9A6-445E-BBD0-7BCD48370B46}" type="presOf" srcId="{A549CE33-C9C0-4857-8603-8EF6776B40AD}" destId="{6EA9B80D-9CD9-4C9C-9BC5-20E071D183A4}" srcOrd="0" destOrd="0" presId="urn:microsoft.com/office/officeart/2008/layout/LinedList"/>
    <dgm:cxn modelId="{3B4D4EFF-D56C-4A80-8FFA-4B30A41ED3C4}" srcId="{8CF07DFB-9226-47F1-A931-96F08D668E04}" destId="{E8BA1634-959C-49D1-ACEC-1472646A5FB0}" srcOrd="0" destOrd="0" parTransId="{8BDC0BA5-6BE4-4FAF-AE5B-96FFD3A9F7B3}" sibTransId="{BF0501A0-7F3A-4F3D-81C9-EBEB12C4871F}"/>
    <dgm:cxn modelId="{19511E2F-3A04-41B7-965A-635C5C4F3528}" type="presParOf" srcId="{5FE9704F-C697-4397-A012-8B961BC52786}" destId="{2C9D627C-9EAC-4B42-AF79-05E39A92E86D}" srcOrd="0" destOrd="0" presId="urn:microsoft.com/office/officeart/2008/layout/LinedList"/>
    <dgm:cxn modelId="{095F80BE-7E08-41CD-9FE1-E10E64D7EDDD}" type="presParOf" srcId="{5FE9704F-C697-4397-A012-8B961BC52786}" destId="{62C26F3E-EBAE-4576-98B1-31202D322FDB}" srcOrd="1" destOrd="0" presId="urn:microsoft.com/office/officeart/2008/layout/LinedList"/>
    <dgm:cxn modelId="{E6E94889-80CC-4FC1-9FC1-5FC371D8BFBE}" type="presParOf" srcId="{62C26F3E-EBAE-4576-98B1-31202D322FDB}" destId="{BB84DC06-05D1-4D81-AA9B-0CAB121EC281}" srcOrd="0" destOrd="0" presId="urn:microsoft.com/office/officeart/2008/layout/LinedList"/>
    <dgm:cxn modelId="{6B2AD893-9FE2-4B69-BE99-B388D8032257}" type="presParOf" srcId="{62C26F3E-EBAE-4576-98B1-31202D322FDB}" destId="{4B298EF1-62AA-4FDB-ABB2-932A4A61619B}" srcOrd="1" destOrd="0" presId="urn:microsoft.com/office/officeart/2008/layout/LinedList"/>
    <dgm:cxn modelId="{7896A820-C9EB-494B-8A35-161957BA89FB}" type="presParOf" srcId="{5FE9704F-C697-4397-A012-8B961BC52786}" destId="{4844EC9C-68A2-495B-BA34-3E81FE03485B}" srcOrd="2" destOrd="0" presId="urn:microsoft.com/office/officeart/2008/layout/LinedList"/>
    <dgm:cxn modelId="{2125145D-2F80-4BD8-A316-D5018796F88D}" type="presParOf" srcId="{5FE9704F-C697-4397-A012-8B961BC52786}" destId="{E80944A5-A1FF-4FF3-9C2F-48C3A434DFCA}" srcOrd="3" destOrd="0" presId="urn:microsoft.com/office/officeart/2008/layout/LinedList"/>
    <dgm:cxn modelId="{0B71F3F0-DD50-49B6-BE29-10EE15EF4F08}" type="presParOf" srcId="{E80944A5-A1FF-4FF3-9C2F-48C3A434DFCA}" destId="{6EA9B80D-9CD9-4C9C-9BC5-20E071D183A4}" srcOrd="0" destOrd="0" presId="urn:microsoft.com/office/officeart/2008/layout/LinedList"/>
    <dgm:cxn modelId="{DE5F17C1-59BA-4CE3-B8F5-F9A2C35C5D20}" type="presParOf" srcId="{E80944A5-A1FF-4FF3-9C2F-48C3A434DFCA}" destId="{73570C7A-A7B8-4082-B99C-FC17FC9D66AB}" srcOrd="1" destOrd="0" presId="urn:microsoft.com/office/officeart/2008/layout/LinedList"/>
    <dgm:cxn modelId="{862BAD2C-DCBB-4466-B3B1-BCB975B898E8}" type="presParOf" srcId="{5FE9704F-C697-4397-A012-8B961BC52786}" destId="{8227FAC6-9564-432A-82EE-098C111F2A21}" srcOrd="4" destOrd="0" presId="urn:microsoft.com/office/officeart/2008/layout/LinedList"/>
    <dgm:cxn modelId="{2CB3C0D5-D9C4-4EAF-AD85-6CF8B888E4E3}" type="presParOf" srcId="{5FE9704F-C697-4397-A012-8B961BC52786}" destId="{11185378-31A6-4C1A-87F0-71DC4F96CF1B}" srcOrd="5" destOrd="0" presId="urn:microsoft.com/office/officeart/2008/layout/LinedList"/>
    <dgm:cxn modelId="{6B11A7AA-7604-4492-BC02-A3454ACB8E6D}" type="presParOf" srcId="{11185378-31A6-4C1A-87F0-71DC4F96CF1B}" destId="{4990B0E5-8516-4CFE-9F6B-9A3CF8EA2D5B}" srcOrd="0" destOrd="0" presId="urn:microsoft.com/office/officeart/2008/layout/LinedList"/>
    <dgm:cxn modelId="{39DF3B00-B837-4191-9661-D3456D1FA772}" type="presParOf" srcId="{11185378-31A6-4C1A-87F0-71DC4F96CF1B}" destId="{1FE776F6-45C7-49EB-A670-5C59796D4EFA}" srcOrd="1" destOrd="0" presId="urn:microsoft.com/office/officeart/2008/layout/LinedList"/>
    <dgm:cxn modelId="{3AF493A4-AFCA-4794-9D82-6E50FF595BBB}" type="presParOf" srcId="{5FE9704F-C697-4397-A012-8B961BC52786}" destId="{5BB93F09-35C7-4FCF-8975-2EAFFE30D5C1}" srcOrd="6" destOrd="0" presId="urn:microsoft.com/office/officeart/2008/layout/LinedList"/>
    <dgm:cxn modelId="{71BF292A-9F6B-469C-A089-D3BC8F942C30}" type="presParOf" srcId="{5FE9704F-C697-4397-A012-8B961BC52786}" destId="{1DE456CB-51A6-4F5A-B30E-B2F365DDCCDB}" srcOrd="7" destOrd="0" presId="urn:microsoft.com/office/officeart/2008/layout/LinedList"/>
    <dgm:cxn modelId="{CD3A19B4-05FE-4C5C-9C41-882162B8C3C3}" type="presParOf" srcId="{1DE456CB-51A6-4F5A-B30E-B2F365DDCCDB}" destId="{568F99B0-A194-4601-8D6F-CCD791CA2508}" srcOrd="0" destOrd="0" presId="urn:microsoft.com/office/officeart/2008/layout/LinedList"/>
    <dgm:cxn modelId="{773F5A8E-096D-4044-BACD-7AD5DFC0BD7B}" type="presParOf" srcId="{1DE456CB-51A6-4F5A-B30E-B2F365DDCCDB}" destId="{87506559-4299-4D61-B2E3-3769EDC246D1}" srcOrd="1" destOrd="0" presId="urn:microsoft.com/office/officeart/2008/layout/LinedList"/>
    <dgm:cxn modelId="{ADDC986E-5368-4A05-917B-0BCC32B8CD86}" type="presParOf" srcId="{5FE9704F-C697-4397-A012-8B961BC52786}" destId="{DA816D25-CDED-444E-B2C6-D3F06196387C}" srcOrd="8" destOrd="0" presId="urn:microsoft.com/office/officeart/2008/layout/LinedList"/>
    <dgm:cxn modelId="{43A46812-543C-4D53-8ADC-D1836C0A81A0}" type="presParOf" srcId="{5FE9704F-C697-4397-A012-8B961BC52786}" destId="{0B79EB70-2CF9-481D-A78C-392F739CCBB9}" srcOrd="9" destOrd="0" presId="urn:microsoft.com/office/officeart/2008/layout/LinedList"/>
    <dgm:cxn modelId="{457BA66A-0C1E-48CD-8E68-D85D5EC30199}" type="presParOf" srcId="{0B79EB70-2CF9-481D-A78C-392F739CCBB9}" destId="{52FDA34B-4779-4F86-AA82-1704EC9AB925}" srcOrd="0" destOrd="0" presId="urn:microsoft.com/office/officeart/2008/layout/LinedList"/>
    <dgm:cxn modelId="{2EDCC833-785B-4F2D-AC67-AC7097892C2F}" type="presParOf" srcId="{0B79EB70-2CF9-481D-A78C-392F739CCBB9}" destId="{BF4C53E6-F426-4478-9D35-12FA1B843CCD}"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83C0B55-FB9A-4F5B-A01A-A2E41AB5AADA}"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pl-PL"/>
        </a:p>
      </dgm:t>
    </dgm:pt>
    <dgm:pt modelId="{4E84D08E-8CDF-45EA-8D29-B3DA2E818FC2}">
      <dgm:prSet/>
      <dgm:spPr/>
      <dgm:t>
        <a:bodyPr/>
        <a:lstStyle/>
        <a:p>
          <a:pPr rtl="0"/>
          <a:endParaRPr lang="pl-PL" dirty="0"/>
        </a:p>
      </dgm:t>
    </dgm:pt>
    <dgm:pt modelId="{6A47CBBE-4095-4998-B91E-3DC1883AD0BE}" type="parTrans" cxnId="{5E73DED4-BDF1-4E6D-BE10-03F3B8C0B7CF}">
      <dgm:prSet/>
      <dgm:spPr/>
      <dgm:t>
        <a:bodyPr/>
        <a:lstStyle/>
        <a:p>
          <a:endParaRPr lang="pl-PL"/>
        </a:p>
      </dgm:t>
    </dgm:pt>
    <dgm:pt modelId="{1D8B2B0D-F95D-47DC-B45F-C80E8AE3C1D2}" type="sibTrans" cxnId="{5E73DED4-BDF1-4E6D-BE10-03F3B8C0B7CF}">
      <dgm:prSet/>
      <dgm:spPr/>
      <dgm:t>
        <a:bodyPr/>
        <a:lstStyle/>
        <a:p>
          <a:endParaRPr lang="pl-PL"/>
        </a:p>
      </dgm:t>
    </dgm:pt>
    <dgm:pt modelId="{7C7FEE30-680A-4D02-96EE-428E862DE2B3}">
      <dgm:prSet custT="1"/>
      <dgm:spPr/>
      <dgm:t>
        <a:bodyPr/>
        <a:lstStyle/>
        <a:p>
          <a:pPr algn="just" rtl="0"/>
          <a:r>
            <a:rPr lang="pl-PL" sz="1800" dirty="0">
              <a:latin typeface="Arial" panose="020B0604020202020204" pitchFamily="34" charset="0"/>
              <a:cs typeface="Arial" panose="020B0604020202020204" pitchFamily="34" charset="0"/>
            </a:rPr>
            <a:t>Zwiększanie powierzchni zieleni, w tym nasadzenia zieleni średniej wzdłuż największych ciągów komunikacyjnych w Warszawie, o średnim dobowym ruchu pojazdów w roku (SDR) &gt;30 000 pojazdów 	</a:t>
          </a:r>
        </a:p>
      </dgm:t>
    </dgm:pt>
    <dgm:pt modelId="{ECF94658-0210-4D59-96DB-AC4C759AA657}" type="parTrans" cxnId="{9FA07B73-0C81-488D-B863-F473F9E21258}">
      <dgm:prSet/>
      <dgm:spPr/>
      <dgm:t>
        <a:bodyPr/>
        <a:lstStyle/>
        <a:p>
          <a:endParaRPr lang="pl-PL"/>
        </a:p>
      </dgm:t>
    </dgm:pt>
    <dgm:pt modelId="{DF1D184C-176A-4C02-B963-CE8D8A5FC8EC}" type="sibTrans" cxnId="{9FA07B73-0C81-488D-B863-F473F9E21258}">
      <dgm:prSet/>
      <dgm:spPr/>
      <dgm:t>
        <a:bodyPr/>
        <a:lstStyle/>
        <a:p>
          <a:endParaRPr lang="pl-PL"/>
        </a:p>
      </dgm:t>
    </dgm:pt>
    <dgm:pt modelId="{8B806ADE-17F6-4E41-99FF-B539B294119E}">
      <dgm:prSet custT="1"/>
      <dgm:spPr/>
      <dgm:t>
        <a:bodyPr/>
        <a:lstStyle/>
        <a:p>
          <a:pPr algn="just" rtl="0"/>
          <a:r>
            <a:rPr lang="pl-PL" sz="1800" dirty="0">
              <a:latin typeface="Arial" panose="020B0604020202020204" pitchFamily="34" charset="0"/>
              <a:cs typeface="Arial" panose="020B0604020202020204" pitchFamily="34" charset="0"/>
            </a:rPr>
            <a:t>Poprawa jakości taboru komunikacji miejskiej poprzez wymianę autobusów na autobusy o napędzie elektrycznym lub spełniające przynajmniej normę EURO VI, w strefie aglomeracja warszawska 	</a:t>
          </a:r>
        </a:p>
      </dgm:t>
    </dgm:pt>
    <dgm:pt modelId="{A96BECD5-4021-4558-BACA-6C9E22A533D1}" type="parTrans" cxnId="{BD9A1B54-7620-4D7C-A1FD-928ED7C634A4}">
      <dgm:prSet/>
      <dgm:spPr/>
      <dgm:t>
        <a:bodyPr/>
        <a:lstStyle/>
        <a:p>
          <a:endParaRPr lang="pl-PL"/>
        </a:p>
      </dgm:t>
    </dgm:pt>
    <dgm:pt modelId="{F2268CC2-6283-4DCF-8B51-F6FC0A01529F}" type="sibTrans" cxnId="{BD9A1B54-7620-4D7C-A1FD-928ED7C634A4}">
      <dgm:prSet/>
      <dgm:spPr/>
      <dgm:t>
        <a:bodyPr/>
        <a:lstStyle/>
        <a:p>
          <a:endParaRPr lang="pl-PL"/>
        </a:p>
      </dgm:t>
    </dgm:pt>
    <dgm:pt modelId="{A7BD949D-F041-470C-91B8-4246360157E2}">
      <dgm:prSet custT="1"/>
      <dgm:spPr/>
      <dgm:t>
        <a:bodyPr/>
        <a:lstStyle/>
        <a:p>
          <a:pPr algn="just" rtl="0"/>
          <a:r>
            <a:rPr lang="pl-PL" sz="1800" dirty="0">
              <a:latin typeface="Arial" panose="020B0604020202020204" pitchFamily="34" charset="0"/>
              <a:cs typeface="Arial" panose="020B0604020202020204" pitchFamily="34" charset="0"/>
            </a:rPr>
            <a:t>Rozwój komunikacji tramwajowej 	</a:t>
          </a:r>
        </a:p>
      </dgm:t>
    </dgm:pt>
    <dgm:pt modelId="{FF61228C-B0C9-4B25-8F1E-BBF443969CE2}" type="parTrans" cxnId="{DDDC5112-FEC0-4487-9DB0-1F1B2F2B6AFC}">
      <dgm:prSet/>
      <dgm:spPr/>
      <dgm:t>
        <a:bodyPr/>
        <a:lstStyle/>
        <a:p>
          <a:endParaRPr lang="pl-PL"/>
        </a:p>
      </dgm:t>
    </dgm:pt>
    <dgm:pt modelId="{BB7A658C-9E0B-49F7-AD31-B71F88DDA4AE}" type="sibTrans" cxnId="{DDDC5112-FEC0-4487-9DB0-1F1B2F2B6AFC}">
      <dgm:prSet/>
      <dgm:spPr/>
      <dgm:t>
        <a:bodyPr/>
        <a:lstStyle/>
        <a:p>
          <a:endParaRPr lang="pl-PL"/>
        </a:p>
      </dgm:t>
    </dgm:pt>
    <dgm:pt modelId="{B1FF890B-5F2F-4279-9E0D-A6954A900164}">
      <dgm:prSet custT="1"/>
      <dgm:spPr/>
      <dgm:t>
        <a:bodyPr/>
        <a:lstStyle/>
        <a:p>
          <a:pPr algn="just" rtl="0"/>
          <a:r>
            <a:rPr lang="pl-PL" sz="1800" dirty="0">
              <a:latin typeface="Arial" panose="020B0604020202020204" pitchFamily="34" charset="0"/>
              <a:cs typeface="Arial" panose="020B0604020202020204" pitchFamily="34" charset="0"/>
            </a:rPr>
            <a:t>Opracowanie raportu dotyczącego możliwości zminimalizowania zatorów i obniżenia emisji </a:t>
          </a:r>
          <a:r>
            <a:rPr lang="pl-PL" sz="1800" dirty="0" err="1">
              <a:latin typeface="Arial" panose="020B0604020202020204" pitchFamily="34" charset="0"/>
              <a:cs typeface="Arial" panose="020B0604020202020204" pitchFamily="34" charset="0"/>
            </a:rPr>
            <a:t>ditlenku</a:t>
          </a:r>
          <a:r>
            <a:rPr lang="pl-PL" sz="1800" dirty="0">
              <a:latin typeface="Arial" panose="020B0604020202020204" pitchFamily="34" charset="0"/>
              <a:cs typeface="Arial" panose="020B0604020202020204" pitchFamily="34" charset="0"/>
            </a:rPr>
            <a:t> azotu na skrzyżowaniach objętych systemem ITS w strefie aglomeracja warszawska oraz jego wdrażanie 	</a:t>
          </a:r>
        </a:p>
      </dgm:t>
    </dgm:pt>
    <dgm:pt modelId="{82F14AF9-DCCD-4709-B200-8C4FE31654F1}" type="parTrans" cxnId="{0D8CF3EA-4D0E-4B3D-A314-8C9D37BB6682}">
      <dgm:prSet/>
      <dgm:spPr/>
      <dgm:t>
        <a:bodyPr/>
        <a:lstStyle/>
        <a:p>
          <a:endParaRPr lang="pl-PL"/>
        </a:p>
      </dgm:t>
    </dgm:pt>
    <dgm:pt modelId="{FFA68109-8F11-4943-8B42-8166B847E5EF}" type="sibTrans" cxnId="{0D8CF3EA-4D0E-4B3D-A314-8C9D37BB6682}">
      <dgm:prSet/>
      <dgm:spPr/>
      <dgm:t>
        <a:bodyPr/>
        <a:lstStyle/>
        <a:p>
          <a:endParaRPr lang="pl-PL"/>
        </a:p>
      </dgm:t>
    </dgm:pt>
    <dgm:pt modelId="{7E8BA262-325F-41F1-87EE-5FCE004455F3}">
      <dgm:prSet custT="1"/>
      <dgm:spPr/>
      <dgm:t>
        <a:bodyPr/>
        <a:lstStyle/>
        <a:p>
          <a:pPr algn="just" rtl="0"/>
          <a:r>
            <a:rPr lang="pl-PL" sz="1800" dirty="0">
              <a:latin typeface="Arial" panose="020B0604020202020204" pitchFamily="34" charset="0"/>
              <a:cs typeface="Arial" panose="020B0604020202020204" pitchFamily="34" charset="0"/>
            </a:rPr>
            <a:t>Przygotowanie i przedłożenie Zarządowi Województwa Mazowieckiego szczegółowego planu stworzenia i wdrożenia stref ograniczonego transportu w oparciu o normy emisji EURO; Wdrożenie stref ograniczonego transportu w wersji pilotażowej; Wdrożenie stref ograniczonego transportu w wersji docelowej 	</a:t>
          </a:r>
        </a:p>
      </dgm:t>
    </dgm:pt>
    <dgm:pt modelId="{549CA14B-AA1B-46E9-A976-07C7DC469BA5}" type="parTrans" cxnId="{4BA20839-B151-4D85-AE3F-B8E6CCDF7F7E}">
      <dgm:prSet/>
      <dgm:spPr/>
      <dgm:t>
        <a:bodyPr/>
        <a:lstStyle/>
        <a:p>
          <a:endParaRPr lang="pl-PL"/>
        </a:p>
      </dgm:t>
    </dgm:pt>
    <dgm:pt modelId="{17A277E0-0748-42D6-AA45-3D2235E074BF}" type="sibTrans" cxnId="{4BA20839-B151-4D85-AE3F-B8E6CCDF7F7E}">
      <dgm:prSet/>
      <dgm:spPr/>
      <dgm:t>
        <a:bodyPr/>
        <a:lstStyle/>
        <a:p>
          <a:endParaRPr lang="pl-PL"/>
        </a:p>
      </dgm:t>
    </dgm:pt>
    <dgm:pt modelId="{9EFA0E6A-1AF7-47A1-8E98-CD82D6A69091}">
      <dgm:prSet custT="1"/>
      <dgm:spPr/>
      <dgm:t>
        <a:bodyPr/>
        <a:lstStyle/>
        <a:p>
          <a:pPr algn="just" rtl="0"/>
          <a:r>
            <a:rPr lang="pl-PL" sz="1800" dirty="0">
              <a:latin typeface="Arial" panose="020B0604020202020204" pitchFamily="34" charset="0"/>
              <a:cs typeface="Arial" panose="020B0604020202020204" pitchFamily="34" charset="0"/>
            </a:rPr>
            <a:t>Przygotowanie i wdrożenie systemu monitorowania emisji z transportu, pozwalającego na bieżący monitoring wpływu ruchu drogowego na jakość powietrza 	</a:t>
          </a:r>
        </a:p>
      </dgm:t>
    </dgm:pt>
    <dgm:pt modelId="{79FA4DC2-D249-44A9-B1A8-65546BB6E40B}" type="parTrans" cxnId="{C8ACCF99-E469-437D-9D7B-172DF197853F}">
      <dgm:prSet/>
      <dgm:spPr/>
      <dgm:t>
        <a:bodyPr/>
        <a:lstStyle/>
        <a:p>
          <a:endParaRPr lang="pl-PL"/>
        </a:p>
      </dgm:t>
    </dgm:pt>
    <dgm:pt modelId="{566CEDE8-BFE7-4CEC-ABDD-DF05491697C3}" type="sibTrans" cxnId="{C8ACCF99-E469-437D-9D7B-172DF197853F}">
      <dgm:prSet/>
      <dgm:spPr/>
      <dgm:t>
        <a:bodyPr/>
        <a:lstStyle/>
        <a:p>
          <a:endParaRPr lang="pl-PL"/>
        </a:p>
      </dgm:t>
    </dgm:pt>
    <dgm:pt modelId="{CE902B42-ACC0-4C23-A3E7-CC9CECD244D1}" type="pres">
      <dgm:prSet presAssocID="{E83C0B55-FB9A-4F5B-A01A-A2E41AB5AADA}" presName="vert0" presStyleCnt="0">
        <dgm:presLayoutVars>
          <dgm:dir/>
          <dgm:animOne val="branch"/>
          <dgm:animLvl val="lvl"/>
        </dgm:presLayoutVars>
      </dgm:prSet>
      <dgm:spPr/>
    </dgm:pt>
    <dgm:pt modelId="{758BE209-28AE-46AF-94A2-24A39B5DDE19}" type="pres">
      <dgm:prSet presAssocID="{4E84D08E-8CDF-45EA-8D29-B3DA2E818FC2}" presName="thickLine" presStyleLbl="alignNode1" presStyleIdx="0" presStyleCnt="1"/>
      <dgm:spPr/>
    </dgm:pt>
    <dgm:pt modelId="{0E02F203-DC75-42F4-AD5F-D3C1E6C14353}" type="pres">
      <dgm:prSet presAssocID="{4E84D08E-8CDF-45EA-8D29-B3DA2E818FC2}" presName="horz1" presStyleCnt="0"/>
      <dgm:spPr/>
    </dgm:pt>
    <dgm:pt modelId="{980677C8-7130-4E3B-A6A2-58E6FBFFD71D}" type="pres">
      <dgm:prSet presAssocID="{4E84D08E-8CDF-45EA-8D29-B3DA2E818FC2}" presName="tx1" presStyleLbl="revTx" presStyleIdx="0" presStyleCnt="7"/>
      <dgm:spPr/>
    </dgm:pt>
    <dgm:pt modelId="{318DAC90-740D-4FB5-8323-623E4CD80D52}" type="pres">
      <dgm:prSet presAssocID="{4E84D08E-8CDF-45EA-8D29-B3DA2E818FC2}" presName="vert1" presStyleCnt="0"/>
      <dgm:spPr/>
    </dgm:pt>
    <dgm:pt modelId="{EF24AF87-F2FC-4948-989D-F3D1F251F252}" type="pres">
      <dgm:prSet presAssocID="{7C7FEE30-680A-4D02-96EE-428E862DE2B3}" presName="vertSpace2a" presStyleCnt="0"/>
      <dgm:spPr/>
    </dgm:pt>
    <dgm:pt modelId="{64C752C7-962E-465E-80C8-5EDF13EE3D3E}" type="pres">
      <dgm:prSet presAssocID="{7C7FEE30-680A-4D02-96EE-428E862DE2B3}" presName="horz2" presStyleCnt="0"/>
      <dgm:spPr/>
    </dgm:pt>
    <dgm:pt modelId="{3281C13A-8A98-49A9-A866-E20779F215E4}" type="pres">
      <dgm:prSet presAssocID="{7C7FEE30-680A-4D02-96EE-428E862DE2B3}" presName="horzSpace2" presStyleCnt="0"/>
      <dgm:spPr/>
    </dgm:pt>
    <dgm:pt modelId="{A955CA21-1CC7-47F9-A26D-782466252B3E}" type="pres">
      <dgm:prSet presAssocID="{7C7FEE30-680A-4D02-96EE-428E862DE2B3}" presName="tx2" presStyleLbl="revTx" presStyleIdx="1" presStyleCnt="7" custScaleX="99727" custScaleY="60160"/>
      <dgm:spPr/>
    </dgm:pt>
    <dgm:pt modelId="{DB1107EB-5178-4AF3-B87B-1068226F92AC}" type="pres">
      <dgm:prSet presAssocID="{7C7FEE30-680A-4D02-96EE-428E862DE2B3}" presName="vert2" presStyleCnt="0"/>
      <dgm:spPr/>
    </dgm:pt>
    <dgm:pt modelId="{ADB8F1FA-0198-483A-A31E-79514B4BC1C5}" type="pres">
      <dgm:prSet presAssocID="{7C7FEE30-680A-4D02-96EE-428E862DE2B3}" presName="thinLine2b" presStyleLbl="callout" presStyleIdx="0" presStyleCnt="6"/>
      <dgm:spPr/>
    </dgm:pt>
    <dgm:pt modelId="{A510F6B4-45B9-413D-85FB-02C8DDC4E84B}" type="pres">
      <dgm:prSet presAssocID="{7C7FEE30-680A-4D02-96EE-428E862DE2B3}" presName="vertSpace2b" presStyleCnt="0"/>
      <dgm:spPr/>
    </dgm:pt>
    <dgm:pt modelId="{BED0E1C5-E753-4801-A22A-39915ED0FE37}" type="pres">
      <dgm:prSet presAssocID="{8B806ADE-17F6-4E41-99FF-B539B294119E}" presName="horz2" presStyleCnt="0"/>
      <dgm:spPr/>
    </dgm:pt>
    <dgm:pt modelId="{E6552EE7-9152-43D8-94CE-F9BED242A07E}" type="pres">
      <dgm:prSet presAssocID="{8B806ADE-17F6-4E41-99FF-B539B294119E}" presName="horzSpace2" presStyleCnt="0"/>
      <dgm:spPr/>
    </dgm:pt>
    <dgm:pt modelId="{65DA1D6B-A3E8-4099-8C6D-B21AAE0D3F26}" type="pres">
      <dgm:prSet presAssocID="{8B806ADE-17F6-4E41-99FF-B539B294119E}" presName="tx2" presStyleLbl="revTx" presStyleIdx="2" presStyleCnt="7" custScaleX="99803" custScaleY="65825"/>
      <dgm:spPr/>
    </dgm:pt>
    <dgm:pt modelId="{47F160F8-5A9D-40B1-89CE-C80216B44145}" type="pres">
      <dgm:prSet presAssocID="{8B806ADE-17F6-4E41-99FF-B539B294119E}" presName="vert2" presStyleCnt="0"/>
      <dgm:spPr/>
    </dgm:pt>
    <dgm:pt modelId="{8590E08D-4912-4971-921A-54FC6BEBAE30}" type="pres">
      <dgm:prSet presAssocID="{8B806ADE-17F6-4E41-99FF-B539B294119E}" presName="thinLine2b" presStyleLbl="callout" presStyleIdx="1" presStyleCnt="6"/>
      <dgm:spPr/>
    </dgm:pt>
    <dgm:pt modelId="{7BEA4BEF-A9AA-4DEA-8CA8-A84F814E6481}" type="pres">
      <dgm:prSet presAssocID="{8B806ADE-17F6-4E41-99FF-B539B294119E}" presName="vertSpace2b" presStyleCnt="0"/>
      <dgm:spPr/>
    </dgm:pt>
    <dgm:pt modelId="{A60F25F1-3CD4-4F69-A6EB-5E94007430C6}" type="pres">
      <dgm:prSet presAssocID="{A7BD949D-F041-470C-91B8-4246360157E2}" presName="horz2" presStyleCnt="0"/>
      <dgm:spPr/>
    </dgm:pt>
    <dgm:pt modelId="{13FEE769-35A5-4E6B-9373-14DB4BF3267C}" type="pres">
      <dgm:prSet presAssocID="{A7BD949D-F041-470C-91B8-4246360157E2}" presName="horzSpace2" presStyleCnt="0"/>
      <dgm:spPr/>
    </dgm:pt>
    <dgm:pt modelId="{26C558B7-AD5D-4A64-B783-556A392C586D}" type="pres">
      <dgm:prSet presAssocID="{A7BD949D-F041-470C-91B8-4246360157E2}" presName="tx2" presStyleLbl="revTx" presStyleIdx="3" presStyleCnt="7" custScaleX="96992" custScaleY="25164"/>
      <dgm:spPr/>
    </dgm:pt>
    <dgm:pt modelId="{22808984-3891-4F56-B538-55F1CE6BDFB3}" type="pres">
      <dgm:prSet presAssocID="{A7BD949D-F041-470C-91B8-4246360157E2}" presName="vert2" presStyleCnt="0"/>
      <dgm:spPr/>
    </dgm:pt>
    <dgm:pt modelId="{77842772-3A19-465C-9B32-82F7724F5D45}" type="pres">
      <dgm:prSet presAssocID="{A7BD949D-F041-470C-91B8-4246360157E2}" presName="thinLine2b" presStyleLbl="callout" presStyleIdx="2" presStyleCnt="6"/>
      <dgm:spPr/>
    </dgm:pt>
    <dgm:pt modelId="{E08D4489-164B-4CAF-8583-695779B1BB44}" type="pres">
      <dgm:prSet presAssocID="{A7BD949D-F041-470C-91B8-4246360157E2}" presName="vertSpace2b" presStyleCnt="0"/>
      <dgm:spPr/>
    </dgm:pt>
    <dgm:pt modelId="{5FECB09B-FFF2-4A18-869A-BDF3F6B48012}" type="pres">
      <dgm:prSet presAssocID="{B1FF890B-5F2F-4279-9E0D-A6954A900164}" presName="horz2" presStyleCnt="0"/>
      <dgm:spPr/>
    </dgm:pt>
    <dgm:pt modelId="{15D419D9-7638-4D1D-AB31-3CEFAC0E4E02}" type="pres">
      <dgm:prSet presAssocID="{B1FF890B-5F2F-4279-9E0D-A6954A900164}" presName="horzSpace2" presStyleCnt="0"/>
      <dgm:spPr/>
    </dgm:pt>
    <dgm:pt modelId="{94E0A886-FD3C-4EF8-B744-B7E85E99380C}" type="pres">
      <dgm:prSet presAssocID="{B1FF890B-5F2F-4279-9E0D-A6954A900164}" presName="tx2" presStyleLbl="revTx" presStyleIdx="4" presStyleCnt="7" custScaleX="99619" custScaleY="68394"/>
      <dgm:spPr/>
    </dgm:pt>
    <dgm:pt modelId="{CC5A6AB8-D613-4A8A-81C6-3A04E843FF0F}" type="pres">
      <dgm:prSet presAssocID="{B1FF890B-5F2F-4279-9E0D-A6954A900164}" presName="vert2" presStyleCnt="0"/>
      <dgm:spPr/>
    </dgm:pt>
    <dgm:pt modelId="{FA36A74B-C3F6-42C9-85CE-1132EF53128A}" type="pres">
      <dgm:prSet presAssocID="{B1FF890B-5F2F-4279-9E0D-A6954A900164}" presName="thinLine2b" presStyleLbl="callout" presStyleIdx="3" presStyleCnt="6"/>
      <dgm:spPr/>
    </dgm:pt>
    <dgm:pt modelId="{1E815071-B634-4CB2-A0A3-7E4668606AA2}" type="pres">
      <dgm:prSet presAssocID="{B1FF890B-5F2F-4279-9E0D-A6954A900164}" presName="vertSpace2b" presStyleCnt="0"/>
      <dgm:spPr/>
    </dgm:pt>
    <dgm:pt modelId="{E9AA8D4C-9A15-4D1F-9B6E-2FF743C5502B}" type="pres">
      <dgm:prSet presAssocID="{7E8BA262-325F-41F1-87EE-5FCE004455F3}" presName="horz2" presStyleCnt="0"/>
      <dgm:spPr/>
    </dgm:pt>
    <dgm:pt modelId="{75E4F298-32E0-49E1-8A57-F4E6D88B4D74}" type="pres">
      <dgm:prSet presAssocID="{7E8BA262-325F-41F1-87EE-5FCE004455F3}" presName="horzSpace2" presStyleCnt="0"/>
      <dgm:spPr/>
    </dgm:pt>
    <dgm:pt modelId="{57EA2708-C680-45E5-9463-03C254C57680}" type="pres">
      <dgm:prSet presAssocID="{7E8BA262-325F-41F1-87EE-5FCE004455F3}" presName="tx2" presStyleLbl="revTx" presStyleIdx="5" presStyleCnt="7" custScaleX="99944" custScaleY="83654"/>
      <dgm:spPr/>
    </dgm:pt>
    <dgm:pt modelId="{5D936A5E-6438-404A-930D-A551DE5AF001}" type="pres">
      <dgm:prSet presAssocID="{7E8BA262-325F-41F1-87EE-5FCE004455F3}" presName="vert2" presStyleCnt="0"/>
      <dgm:spPr/>
    </dgm:pt>
    <dgm:pt modelId="{BD199E44-23F1-4025-8555-C264F6EEBDD3}" type="pres">
      <dgm:prSet presAssocID="{7E8BA262-325F-41F1-87EE-5FCE004455F3}" presName="thinLine2b" presStyleLbl="callout" presStyleIdx="4" presStyleCnt="6"/>
      <dgm:spPr/>
    </dgm:pt>
    <dgm:pt modelId="{295FA044-ACE1-435B-9269-D676A27E8292}" type="pres">
      <dgm:prSet presAssocID="{7E8BA262-325F-41F1-87EE-5FCE004455F3}" presName="vertSpace2b" presStyleCnt="0"/>
      <dgm:spPr/>
    </dgm:pt>
    <dgm:pt modelId="{5843E500-134C-4875-B699-969F0125F0D0}" type="pres">
      <dgm:prSet presAssocID="{9EFA0E6A-1AF7-47A1-8E98-CD82D6A69091}" presName="horz2" presStyleCnt="0"/>
      <dgm:spPr/>
    </dgm:pt>
    <dgm:pt modelId="{8EEB3484-81F3-48A7-ACDF-D5A366FFA39F}" type="pres">
      <dgm:prSet presAssocID="{9EFA0E6A-1AF7-47A1-8E98-CD82D6A69091}" presName="horzSpace2" presStyleCnt="0"/>
      <dgm:spPr/>
    </dgm:pt>
    <dgm:pt modelId="{50B6CB38-0364-4860-BAA6-924F40BF1F26}" type="pres">
      <dgm:prSet presAssocID="{9EFA0E6A-1AF7-47A1-8E98-CD82D6A69091}" presName="tx2" presStyleLbl="revTx" presStyleIdx="6" presStyleCnt="7" custScaleX="99943" custScaleY="67881"/>
      <dgm:spPr/>
    </dgm:pt>
    <dgm:pt modelId="{DAC5D465-61A7-4148-B552-E8EFB637D7EA}" type="pres">
      <dgm:prSet presAssocID="{9EFA0E6A-1AF7-47A1-8E98-CD82D6A69091}" presName="vert2" presStyleCnt="0"/>
      <dgm:spPr/>
    </dgm:pt>
    <dgm:pt modelId="{331E29C0-9B93-4BE7-90CF-24183A5B373E}" type="pres">
      <dgm:prSet presAssocID="{9EFA0E6A-1AF7-47A1-8E98-CD82D6A69091}" presName="thinLine2b" presStyleLbl="callout" presStyleIdx="5" presStyleCnt="6"/>
      <dgm:spPr/>
    </dgm:pt>
    <dgm:pt modelId="{9AB10EFB-80FE-4BFC-928A-B5FD7642A55A}" type="pres">
      <dgm:prSet presAssocID="{9EFA0E6A-1AF7-47A1-8E98-CD82D6A69091}" presName="vertSpace2b" presStyleCnt="0"/>
      <dgm:spPr/>
    </dgm:pt>
  </dgm:ptLst>
  <dgm:cxnLst>
    <dgm:cxn modelId="{9D589607-2CCB-466D-9FC4-0B5C1730473E}" type="presOf" srcId="{9EFA0E6A-1AF7-47A1-8E98-CD82D6A69091}" destId="{50B6CB38-0364-4860-BAA6-924F40BF1F26}" srcOrd="0" destOrd="0" presId="urn:microsoft.com/office/officeart/2008/layout/LinedList"/>
    <dgm:cxn modelId="{DDDC5112-FEC0-4487-9DB0-1F1B2F2B6AFC}" srcId="{4E84D08E-8CDF-45EA-8D29-B3DA2E818FC2}" destId="{A7BD949D-F041-470C-91B8-4246360157E2}" srcOrd="2" destOrd="0" parTransId="{FF61228C-B0C9-4B25-8F1E-BBF443969CE2}" sibTransId="{BB7A658C-9E0B-49F7-AD31-B71F88DDA4AE}"/>
    <dgm:cxn modelId="{84B60F26-677C-4EEF-89FC-10224380F6A2}" type="presOf" srcId="{A7BD949D-F041-470C-91B8-4246360157E2}" destId="{26C558B7-AD5D-4A64-B783-556A392C586D}" srcOrd="0" destOrd="0" presId="urn:microsoft.com/office/officeart/2008/layout/LinedList"/>
    <dgm:cxn modelId="{4BA20839-B151-4D85-AE3F-B8E6CCDF7F7E}" srcId="{4E84D08E-8CDF-45EA-8D29-B3DA2E818FC2}" destId="{7E8BA262-325F-41F1-87EE-5FCE004455F3}" srcOrd="4" destOrd="0" parTransId="{549CA14B-AA1B-46E9-A976-07C7DC469BA5}" sibTransId="{17A277E0-0748-42D6-AA45-3D2235E074BF}"/>
    <dgm:cxn modelId="{2A7DE665-0472-4859-874F-9A798B236DE7}" type="presOf" srcId="{7C7FEE30-680A-4D02-96EE-428E862DE2B3}" destId="{A955CA21-1CC7-47F9-A26D-782466252B3E}" srcOrd="0" destOrd="0" presId="urn:microsoft.com/office/officeart/2008/layout/LinedList"/>
    <dgm:cxn modelId="{9FA07B73-0C81-488D-B863-F473F9E21258}" srcId="{4E84D08E-8CDF-45EA-8D29-B3DA2E818FC2}" destId="{7C7FEE30-680A-4D02-96EE-428E862DE2B3}" srcOrd="0" destOrd="0" parTransId="{ECF94658-0210-4D59-96DB-AC4C759AA657}" sibTransId="{DF1D184C-176A-4C02-B963-CE8D8A5FC8EC}"/>
    <dgm:cxn modelId="{BD9A1B54-7620-4D7C-A1FD-928ED7C634A4}" srcId="{4E84D08E-8CDF-45EA-8D29-B3DA2E818FC2}" destId="{8B806ADE-17F6-4E41-99FF-B539B294119E}" srcOrd="1" destOrd="0" parTransId="{A96BECD5-4021-4558-BACA-6C9E22A533D1}" sibTransId="{F2268CC2-6283-4DCF-8B51-F6FC0A01529F}"/>
    <dgm:cxn modelId="{C8ACCF99-E469-437D-9D7B-172DF197853F}" srcId="{4E84D08E-8CDF-45EA-8D29-B3DA2E818FC2}" destId="{9EFA0E6A-1AF7-47A1-8E98-CD82D6A69091}" srcOrd="5" destOrd="0" parTransId="{79FA4DC2-D249-44A9-B1A8-65546BB6E40B}" sibTransId="{566CEDE8-BFE7-4CEC-ABDD-DF05491697C3}"/>
    <dgm:cxn modelId="{DFA779AD-4DB2-4C10-8614-F0F7193963D3}" type="presOf" srcId="{4E84D08E-8CDF-45EA-8D29-B3DA2E818FC2}" destId="{980677C8-7130-4E3B-A6A2-58E6FBFFD71D}" srcOrd="0" destOrd="0" presId="urn:microsoft.com/office/officeart/2008/layout/LinedList"/>
    <dgm:cxn modelId="{B84B94B2-E275-4B03-80E6-48E13581F222}" type="presOf" srcId="{B1FF890B-5F2F-4279-9E0D-A6954A900164}" destId="{94E0A886-FD3C-4EF8-B744-B7E85E99380C}" srcOrd="0" destOrd="0" presId="urn:microsoft.com/office/officeart/2008/layout/LinedList"/>
    <dgm:cxn modelId="{6D8B0CB5-7968-49C5-9A45-7E5947B7041A}" type="presOf" srcId="{8B806ADE-17F6-4E41-99FF-B539B294119E}" destId="{65DA1D6B-A3E8-4099-8C6D-B21AAE0D3F26}" srcOrd="0" destOrd="0" presId="urn:microsoft.com/office/officeart/2008/layout/LinedList"/>
    <dgm:cxn modelId="{016995C2-790F-46BC-93C0-557E7D7A08A9}" type="presOf" srcId="{7E8BA262-325F-41F1-87EE-5FCE004455F3}" destId="{57EA2708-C680-45E5-9463-03C254C57680}" srcOrd="0" destOrd="0" presId="urn:microsoft.com/office/officeart/2008/layout/LinedList"/>
    <dgm:cxn modelId="{5E73DED4-BDF1-4E6D-BE10-03F3B8C0B7CF}" srcId="{E83C0B55-FB9A-4F5B-A01A-A2E41AB5AADA}" destId="{4E84D08E-8CDF-45EA-8D29-B3DA2E818FC2}" srcOrd="0" destOrd="0" parTransId="{6A47CBBE-4095-4998-B91E-3DC1883AD0BE}" sibTransId="{1D8B2B0D-F95D-47DC-B45F-C80E8AE3C1D2}"/>
    <dgm:cxn modelId="{0D8CF3EA-4D0E-4B3D-A314-8C9D37BB6682}" srcId="{4E84D08E-8CDF-45EA-8D29-B3DA2E818FC2}" destId="{B1FF890B-5F2F-4279-9E0D-A6954A900164}" srcOrd="3" destOrd="0" parTransId="{82F14AF9-DCCD-4709-B200-8C4FE31654F1}" sibTransId="{FFA68109-8F11-4943-8B42-8166B847E5EF}"/>
    <dgm:cxn modelId="{5026FDF5-1CEA-424F-8F8E-EC1F5EB35E0B}" type="presOf" srcId="{E83C0B55-FB9A-4F5B-A01A-A2E41AB5AADA}" destId="{CE902B42-ACC0-4C23-A3E7-CC9CECD244D1}" srcOrd="0" destOrd="0" presId="urn:microsoft.com/office/officeart/2008/layout/LinedList"/>
    <dgm:cxn modelId="{DEB3047F-E767-4BB0-8EB4-17EED8AA0E6E}" type="presParOf" srcId="{CE902B42-ACC0-4C23-A3E7-CC9CECD244D1}" destId="{758BE209-28AE-46AF-94A2-24A39B5DDE19}" srcOrd="0" destOrd="0" presId="urn:microsoft.com/office/officeart/2008/layout/LinedList"/>
    <dgm:cxn modelId="{CD6F6044-0E6A-4BC8-A70F-597B17EB0629}" type="presParOf" srcId="{CE902B42-ACC0-4C23-A3E7-CC9CECD244D1}" destId="{0E02F203-DC75-42F4-AD5F-D3C1E6C14353}" srcOrd="1" destOrd="0" presId="urn:microsoft.com/office/officeart/2008/layout/LinedList"/>
    <dgm:cxn modelId="{53CB9F88-A471-4FF5-972C-1E8E70BCFC92}" type="presParOf" srcId="{0E02F203-DC75-42F4-AD5F-D3C1E6C14353}" destId="{980677C8-7130-4E3B-A6A2-58E6FBFFD71D}" srcOrd="0" destOrd="0" presId="urn:microsoft.com/office/officeart/2008/layout/LinedList"/>
    <dgm:cxn modelId="{2ED6717B-E4D7-4D7E-B32B-87D52CB6025B}" type="presParOf" srcId="{0E02F203-DC75-42F4-AD5F-D3C1E6C14353}" destId="{318DAC90-740D-4FB5-8323-623E4CD80D52}" srcOrd="1" destOrd="0" presId="urn:microsoft.com/office/officeart/2008/layout/LinedList"/>
    <dgm:cxn modelId="{3CC60488-4715-4AF8-9204-4D542A6CC143}" type="presParOf" srcId="{318DAC90-740D-4FB5-8323-623E4CD80D52}" destId="{EF24AF87-F2FC-4948-989D-F3D1F251F252}" srcOrd="0" destOrd="0" presId="urn:microsoft.com/office/officeart/2008/layout/LinedList"/>
    <dgm:cxn modelId="{1BCB467A-2B9F-4388-9018-C296DE589559}" type="presParOf" srcId="{318DAC90-740D-4FB5-8323-623E4CD80D52}" destId="{64C752C7-962E-465E-80C8-5EDF13EE3D3E}" srcOrd="1" destOrd="0" presId="urn:microsoft.com/office/officeart/2008/layout/LinedList"/>
    <dgm:cxn modelId="{B0FF9123-67F6-4244-B522-C167EB09FBC4}" type="presParOf" srcId="{64C752C7-962E-465E-80C8-5EDF13EE3D3E}" destId="{3281C13A-8A98-49A9-A866-E20779F215E4}" srcOrd="0" destOrd="0" presId="urn:microsoft.com/office/officeart/2008/layout/LinedList"/>
    <dgm:cxn modelId="{729D5BB9-BA18-4780-A9E4-0105FF1C160C}" type="presParOf" srcId="{64C752C7-962E-465E-80C8-5EDF13EE3D3E}" destId="{A955CA21-1CC7-47F9-A26D-782466252B3E}" srcOrd="1" destOrd="0" presId="urn:microsoft.com/office/officeart/2008/layout/LinedList"/>
    <dgm:cxn modelId="{1B36FFFC-AC4D-42EB-AD58-18517EDAA3C6}" type="presParOf" srcId="{64C752C7-962E-465E-80C8-5EDF13EE3D3E}" destId="{DB1107EB-5178-4AF3-B87B-1068226F92AC}" srcOrd="2" destOrd="0" presId="urn:microsoft.com/office/officeart/2008/layout/LinedList"/>
    <dgm:cxn modelId="{C7C74A43-ED5A-425E-8D5B-020ECCD0C64D}" type="presParOf" srcId="{318DAC90-740D-4FB5-8323-623E4CD80D52}" destId="{ADB8F1FA-0198-483A-A31E-79514B4BC1C5}" srcOrd="2" destOrd="0" presId="urn:microsoft.com/office/officeart/2008/layout/LinedList"/>
    <dgm:cxn modelId="{C222A09E-873E-4F92-B445-941E7DEFA715}" type="presParOf" srcId="{318DAC90-740D-4FB5-8323-623E4CD80D52}" destId="{A510F6B4-45B9-413D-85FB-02C8DDC4E84B}" srcOrd="3" destOrd="0" presId="urn:microsoft.com/office/officeart/2008/layout/LinedList"/>
    <dgm:cxn modelId="{77505BF8-6AE9-4EEF-B7B5-55323D99E15B}" type="presParOf" srcId="{318DAC90-740D-4FB5-8323-623E4CD80D52}" destId="{BED0E1C5-E753-4801-A22A-39915ED0FE37}" srcOrd="4" destOrd="0" presId="urn:microsoft.com/office/officeart/2008/layout/LinedList"/>
    <dgm:cxn modelId="{FA186FBF-F84B-4C3C-83E4-239431CE694F}" type="presParOf" srcId="{BED0E1C5-E753-4801-A22A-39915ED0FE37}" destId="{E6552EE7-9152-43D8-94CE-F9BED242A07E}" srcOrd="0" destOrd="0" presId="urn:microsoft.com/office/officeart/2008/layout/LinedList"/>
    <dgm:cxn modelId="{714FE6A6-6A85-4A34-A35D-2D5F71ACC345}" type="presParOf" srcId="{BED0E1C5-E753-4801-A22A-39915ED0FE37}" destId="{65DA1D6B-A3E8-4099-8C6D-B21AAE0D3F26}" srcOrd="1" destOrd="0" presId="urn:microsoft.com/office/officeart/2008/layout/LinedList"/>
    <dgm:cxn modelId="{FCB20A26-806E-48F5-8B67-EC12740F9C2F}" type="presParOf" srcId="{BED0E1C5-E753-4801-A22A-39915ED0FE37}" destId="{47F160F8-5A9D-40B1-89CE-C80216B44145}" srcOrd="2" destOrd="0" presId="urn:microsoft.com/office/officeart/2008/layout/LinedList"/>
    <dgm:cxn modelId="{DCF94F64-0328-4B70-BDB6-7994DE8C92FA}" type="presParOf" srcId="{318DAC90-740D-4FB5-8323-623E4CD80D52}" destId="{8590E08D-4912-4971-921A-54FC6BEBAE30}" srcOrd="5" destOrd="0" presId="urn:microsoft.com/office/officeart/2008/layout/LinedList"/>
    <dgm:cxn modelId="{C8F5A34B-BEE5-4157-A7EF-ABA465EE8359}" type="presParOf" srcId="{318DAC90-740D-4FB5-8323-623E4CD80D52}" destId="{7BEA4BEF-A9AA-4DEA-8CA8-A84F814E6481}" srcOrd="6" destOrd="0" presId="urn:microsoft.com/office/officeart/2008/layout/LinedList"/>
    <dgm:cxn modelId="{3934FB49-1E71-4E1D-8255-06E845D7921F}" type="presParOf" srcId="{318DAC90-740D-4FB5-8323-623E4CD80D52}" destId="{A60F25F1-3CD4-4F69-A6EB-5E94007430C6}" srcOrd="7" destOrd="0" presId="urn:microsoft.com/office/officeart/2008/layout/LinedList"/>
    <dgm:cxn modelId="{BA676884-E879-495C-8875-7B832FF4109D}" type="presParOf" srcId="{A60F25F1-3CD4-4F69-A6EB-5E94007430C6}" destId="{13FEE769-35A5-4E6B-9373-14DB4BF3267C}" srcOrd="0" destOrd="0" presId="urn:microsoft.com/office/officeart/2008/layout/LinedList"/>
    <dgm:cxn modelId="{408ECA76-FC00-403A-8E7A-0AF78AC5C382}" type="presParOf" srcId="{A60F25F1-3CD4-4F69-A6EB-5E94007430C6}" destId="{26C558B7-AD5D-4A64-B783-556A392C586D}" srcOrd="1" destOrd="0" presId="urn:microsoft.com/office/officeart/2008/layout/LinedList"/>
    <dgm:cxn modelId="{881EA418-A903-4769-8181-AF2FA2BD0543}" type="presParOf" srcId="{A60F25F1-3CD4-4F69-A6EB-5E94007430C6}" destId="{22808984-3891-4F56-B538-55F1CE6BDFB3}" srcOrd="2" destOrd="0" presId="urn:microsoft.com/office/officeart/2008/layout/LinedList"/>
    <dgm:cxn modelId="{6ACF574A-4180-4CA7-AAA6-AF8AC127211D}" type="presParOf" srcId="{318DAC90-740D-4FB5-8323-623E4CD80D52}" destId="{77842772-3A19-465C-9B32-82F7724F5D45}" srcOrd="8" destOrd="0" presId="urn:microsoft.com/office/officeart/2008/layout/LinedList"/>
    <dgm:cxn modelId="{F3F8A30F-237B-4D90-8F14-F512D948A822}" type="presParOf" srcId="{318DAC90-740D-4FB5-8323-623E4CD80D52}" destId="{E08D4489-164B-4CAF-8583-695779B1BB44}" srcOrd="9" destOrd="0" presId="urn:microsoft.com/office/officeart/2008/layout/LinedList"/>
    <dgm:cxn modelId="{D514A0B7-B511-473E-86EC-33BF8F82873A}" type="presParOf" srcId="{318DAC90-740D-4FB5-8323-623E4CD80D52}" destId="{5FECB09B-FFF2-4A18-869A-BDF3F6B48012}" srcOrd="10" destOrd="0" presId="urn:microsoft.com/office/officeart/2008/layout/LinedList"/>
    <dgm:cxn modelId="{110EDC75-1965-43EA-A8E0-1507B73F8F18}" type="presParOf" srcId="{5FECB09B-FFF2-4A18-869A-BDF3F6B48012}" destId="{15D419D9-7638-4D1D-AB31-3CEFAC0E4E02}" srcOrd="0" destOrd="0" presId="urn:microsoft.com/office/officeart/2008/layout/LinedList"/>
    <dgm:cxn modelId="{619C4907-D9A1-429D-950A-B8B7C78604A6}" type="presParOf" srcId="{5FECB09B-FFF2-4A18-869A-BDF3F6B48012}" destId="{94E0A886-FD3C-4EF8-B744-B7E85E99380C}" srcOrd="1" destOrd="0" presId="urn:microsoft.com/office/officeart/2008/layout/LinedList"/>
    <dgm:cxn modelId="{4BC77B9C-C431-4F92-AF63-83C7FDD8638A}" type="presParOf" srcId="{5FECB09B-FFF2-4A18-869A-BDF3F6B48012}" destId="{CC5A6AB8-D613-4A8A-81C6-3A04E843FF0F}" srcOrd="2" destOrd="0" presId="urn:microsoft.com/office/officeart/2008/layout/LinedList"/>
    <dgm:cxn modelId="{BA8DF79E-63CF-4146-B1C7-FA67BAD12A19}" type="presParOf" srcId="{318DAC90-740D-4FB5-8323-623E4CD80D52}" destId="{FA36A74B-C3F6-42C9-85CE-1132EF53128A}" srcOrd="11" destOrd="0" presId="urn:microsoft.com/office/officeart/2008/layout/LinedList"/>
    <dgm:cxn modelId="{95F97E15-3075-4639-9E71-BCED1B9E3A6B}" type="presParOf" srcId="{318DAC90-740D-4FB5-8323-623E4CD80D52}" destId="{1E815071-B634-4CB2-A0A3-7E4668606AA2}" srcOrd="12" destOrd="0" presId="urn:microsoft.com/office/officeart/2008/layout/LinedList"/>
    <dgm:cxn modelId="{2345A945-6279-46B6-9555-2BC2162A4842}" type="presParOf" srcId="{318DAC90-740D-4FB5-8323-623E4CD80D52}" destId="{E9AA8D4C-9A15-4D1F-9B6E-2FF743C5502B}" srcOrd="13" destOrd="0" presId="urn:microsoft.com/office/officeart/2008/layout/LinedList"/>
    <dgm:cxn modelId="{D04142C8-7A87-469B-893F-910B50F251C6}" type="presParOf" srcId="{E9AA8D4C-9A15-4D1F-9B6E-2FF743C5502B}" destId="{75E4F298-32E0-49E1-8A57-F4E6D88B4D74}" srcOrd="0" destOrd="0" presId="urn:microsoft.com/office/officeart/2008/layout/LinedList"/>
    <dgm:cxn modelId="{74D1FFF0-886C-4C10-8F83-7EC57AF53605}" type="presParOf" srcId="{E9AA8D4C-9A15-4D1F-9B6E-2FF743C5502B}" destId="{57EA2708-C680-45E5-9463-03C254C57680}" srcOrd="1" destOrd="0" presId="urn:microsoft.com/office/officeart/2008/layout/LinedList"/>
    <dgm:cxn modelId="{BCD2F276-F71A-4F66-B7BA-95AF4637879C}" type="presParOf" srcId="{E9AA8D4C-9A15-4D1F-9B6E-2FF743C5502B}" destId="{5D936A5E-6438-404A-930D-A551DE5AF001}" srcOrd="2" destOrd="0" presId="urn:microsoft.com/office/officeart/2008/layout/LinedList"/>
    <dgm:cxn modelId="{B2ED6281-71E4-472F-97D8-9415BE2BE5EA}" type="presParOf" srcId="{318DAC90-740D-4FB5-8323-623E4CD80D52}" destId="{BD199E44-23F1-4025-8555-C264F6EEBDD3}" srcOrd="14" destOrd="0" presId="urn:microsoft.com/office/officeart/2008/layout/LinedList"/>
    <dgm:cxn modelId="{BE86141A-B7BB-4EED-B809-6198DCC5B719}" type="presParOf" srcId="{318DAC90-740D-4FB5-8323-623E4CD80D52}" destId="{295FA044-ACE1-435B-9269-D676A27E8292}" srcOrd="15" destOrd="0" presId="urn:microsoft.com/office/officeart/2008/layout/LinedList"/>
    <dgm:cxn modelId="{84BF964E-595E-4E20-8A4F-712EA0ABBDE5}" type="presParOf" srcId="{318DAC90-740D-4FB5-8323-623E4CD80D52}" destId="{5843E500-134C-4875-B699-969F0125F0D0}" srcOrd="16" destOrd="0" presId="urn:microsoft.com/office/officeart/2008/layout/LinedList"/>
    <dgm:cxn modelId="{F60104EC-7FE4-420D-AF17-FCC390912DD5}" type="presParOf" srcId="{5843E500-134C-4875-B699-969F0125F0D0}" destId="{8EEB3484-81F3-48A7-ACDF-D5A366FFA39F}" srcOrd="0" destOrd="0" presId="urn:microsoft.com/office/officeart/2008/layout/LinedList"/>
    <dgm:cxn modelId="{5D79D137-FFB7-4D51-8494-EAE7CEECD7FC}" type="presParOf" srcId="{5843E500-134C-4875-B699-969F0125F0D0}" destId="{50B6CB38-0364-4860-BAA6-924F40BF1F26}" srcOrd="1" destOrd="0" presId="urn:microsoft.com/office/officeart/2008/layout/LinedList"/>
    <dgm:cxn modelId="{E27B1B35-E16C-44AC-A772-74C000AF20B3}" type="presParOf" srcId="{5843E500-134C-4875-B699-969F0125F0D0}" destId="{DAC5D465-61A7-4148-B552-E8EFB637D7EA}" srcOrd="2" destOrd="0" presId="urn:microsoft.com/office/officeart/2008/layout/LinedList"/>
    <dgm:cxn modelId="{6510C129-0327-4CC0-9BAE-D29AC3204529}" type="presParOf" srcId="{318DAC90-740D-4FB5-8323-623E4CD80D52}" destId="{331E29C0-9B93-4BE7-90CF-24183A5B373E}" srcOrd="17" destOrd="0" presId="urn:microsoft.com/office/officeart/2008/layout/LinedList"/>
    <dgm:cxn modelId="{65CF8213-38FB-45E8-88BF-2855B9FF48B5}" type="presParOf" srcId="{318DAC90-740D-4FB5-8323-623E4CD80D52}" destId="{9AB10EFB-80FE-4BFC-928A-B5FD7642A55A}" srcOrd="18"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20975BF-B364-4936-992F-DB07461B3955}" type="doc">
      <dgm:prSet loTypeId="urn:microsoft.com/office/officeart/2008/layout/VerticalCurvedList" loCatId="list" qsTypeId="urn:microsoft.com/office/officeart/2005/8/quickstyle/simple1" qsCatId="simple" csTypeId="urn:microsoft.com/office/officeart/2005/8/colors/colorful5" csCatId="colorful" phldr="1"/>
      <dgm:spPr/>
      <dgm:t>
        <a:bodyPr/>
        <a:lstStyle/>
        <a:p>
          <a:endParaRPr lang="pl-PL"/>
        </a:p>
      </dgm:t>
    </dgm:pt>
    <dgm:pt modelId="{8ED7F52A-31F8-4B57-B21D-78BE1F64D2FB}">
      <dgm:prSet/>
      <dgm:spPr/>
      <dgm:t>
        <a:bodyPr/>
        <a:lstStyle/>
        <a:p>
          <a:r>
            <a:rPr lang="pl-PL" b="0" i="0" baseline="0" dirty="0">
              <a:latin typeface="Arial" panose="020B0604020202020204" pitchFamily="34" charset="0"/>
              <a:cs typeface="Arial" panose="020B0604020202020204" pitchFamily="34" charset="0"/>
            </a:rPr>
            <a:t>samorządy gminne	</a:t>
          </a:r>
          <a:endParaRPr lang="pl-PL" dirty="0">
            <a:latin typeface="Arial" panose="020B0604020202020204" pitchFamily="34" charset="0"/>
            <a:cs typeface="Arial" panose="020B0604020202020204" pitchFamily="34" charset="0"/>
          </a:endParaRPr>
        </a:p>
      </dgm:t>
    </dgm:pt>
    <dgm:pt modelId="{8B5E0872-8878-4E72-917C-F18474442C6C}" type="parTrans" cxnId="{D2B4F67F-100C-40BF-8991-A327F9AAA23D}">
      <dgm:prSet/>
      <dgm:spPr/>
      <dgm:t>
        <a:bodyPr/>
        <a:lstStyle/>
        <a:p>
          <a:endParaRPr lang="pl-PL"/>
        </a:p>
      </dgm:t>
    </dgm:pt>
    <dgm:pt modelId="{84188F77-012A-46B0-B6E7-27275963F795}" type="sibTrans" cxnId="{D2B4F67F-100C-40BF-8991-A327F9AAA23D}">
      <dgm:prSet/>
      <dgm:spPr/>
      <dgm:t>
        <a:bodyPr/>
        <a:lstStyle/>
        <a:p>
          <a:endParaRPr lang="pl-PL"/>
        </a:p>
      </dgm:t>
    </dgm:pt>
    <dgm:pt modelId="{6E1DD04B-1F5D-4075-8510-E7181F57007D}">
      <dgm:prSet/>
      <dgm:spPr/>
      <dgm:t>
        <a:bodyPr/>
        <a:lstStyle/>
        <a:p>
          <a:r>
            <a:rPr lang="pl-PL" dirty="0">
              <a:latin typeface="Arial" panose="020B0604020202020204" pitchFamily="34" charset="0"/>
              <a:cs typeface="Arial" panose="020B0604020202020204" pitchFamily="34" charset="0"/>
            </a:rPr>
            <a:t>podmioty korzystające ze środowiska oraz osoby fizyczne niebędące podmiotem korzystającym ze środowiska</a:t>
          </a:r>
        </a:p>
      </dgm:t>
    </dgm:pt>
    <dgm:pt modelId="{31262046-0717-4655-B9C9-300B8DF4F255}" type="parTrans" cxnId="{F8D1C45D-CC2C-43F4-A476-E6B2E9378F71}">
      <dgm:prSet/>
      <dgm:spPr/>
      <dgm:t>
        <a:bodyPr/>
        <a:lstStyle/>
        <a:p>
          <a:endParaRPr lang="pl-PL"/>
        </a:p>
      </dgm:t>
    </dgm:pt>
    <dgm:pt modelId="{A316115E-E7FD-4A65-AD87-158B68840F64}" type="sibTrans" cxnId="{F8D1C45D-CC2C-43F4-A476-E6B2E9378F71}">
      <dgm:prSet/>
      <dgm:spPr/>
      <dgm:t>
        <a:bodyPr/>
        <a:lstStyle/>
        <a:p>
          <a:endParaRPr lang="pl-PL"/>
        </a:p>
      </dgm:t>
    </dgm:pt>
    <dgm:pt modelId="{5DCD3CB9-D979-4FE2-B83B-4361AFA6A7EE}">
      <dgm:prSet/>
      <dgm:spPr/>
      <dgm:t>
        <a:bodyPr/>
        <a:lstStyle/>
        <a:p>
          <a:r>
            <a:rPr lang="pl-PL" b="0" i="0" baseline="0" dirty="0">
              <a:latin typeface="Arial" panose="020B0604020202020204" pitchFamily="34" charset="0"/>
              <a:cs typeface="Arial" panose="020B0604020202020204" pitchFamily="34" charset="0"/>
            </a:rPr>
            <a:t>zarządcy dróg – tylko w zakresie czyszczenia ulic i zakazu używania dmuchaw do liści</a:t>
          </a:r>
          <a:endParaRPr lang="pl-PL" dirty="0">
            <a:latin typeface="Arial" panose="020B0604020202020204" pitchFamily="34" charset="0"/>
            <a:cs typeface="Arial" panose="020B0604020202020204" pitchFamily="34" charset="0"/>
          </a:endParaRPr>
        </a:p>
      </dgm:t>
    </dgm:pt>
    <dgm:pt modelId="{E1CAF949-DD51-42C8-99A3-883967088F35}" type="parTrans" cxnId="{4B9F5233-2453-4C5A-AF16-863922CF31B8}">
      <dgm:prSet/>
      <dgm:spPr/>
      <dgm:t>
        <a:bodyPr/>
        <a:lstStyle/>
        <a:p>
          <a:endParaRPr lang="pl-PL"/>
        </a:p>
      </dgm:t>
    </dgm:pt>
    <dgm:pt modelId="{30DA1800-2A48-4705-9DEC-6A9CD7363B3C}" type="sibTrans" cxnId="{4B9F5233-2453-4C5A-AF16-863922CF31B8}">
      <dgm:prSet/>
      <dgm:spPr/>
      <dgm:t>
        <a:bodyPr/>
        <a:lstStyle/>
        <a:p>
          <a:endParaRPr lang="pl-PL"/>
        </a:p>
      </dgm:t>
    </dgm:pt>
    <dgm:pt modelId="{2E4C03DD-3B37-407B-8608-86DFB47A5EE2}">
      <dgm:prSet/>
      <dgm:spPr/>
      <dgm:t>
        <a:bodyPr/>
        <a:lstStyle/>
        <a:p>
          <a:r>
            <a:rPr lang="pl-PL" dirty="0">
              <a:latin typeface="Arial" panose="020B0604020202020204" pitchFamily="34" charset="0"/>
              <a:cs typeface="Arial" panose="020B0604020202020204" pitchFamily="34" charset="0"/>
            </a:rPr>
            <a:t>inne podmioty, dla których przewidziano zadania, w tym np. Inspekcja Ochrony Środowiska w zakresie kontroli przestrzegania uchwały antysmogowej </a:t>
          </a:r>
        </a:p>
      </dgm:t>
    </dgm:pt>
    <dgm:pt modelId="{0608F78D-F03F-45E9-9906-9EE1F7AEC4C7}" type="parTrans" cxnId="{5DBEB90D-EDEA-46D7-BE0E-80ECA28A8DF8}">
      <dgm:prSet/>
      <dgm:spPr/>
      <dgm:t>
        <a:bodyPr/>
        <a:lstStyle/>
        <a:p>
          <a:endParaRPr lang="pl-PL"/>
        </a:p>
      </dgm:t>
    </dgm:pt>
    <dgm:pt modelId="{DE80EE05-1C11-445A-9522-2E683136D74E}" type="sibTrans" cxnId="{5DBEB90D-EDEA-46D7-BE0E-80ECA28A8DF8}">
      <dgm:prSet/>
      <dgm:spPr/>
      <dgm:t>
        <a:bodyPr/>
        <a:lstStyle/>
        <a:p>
          <a:endParaRPr lang="pl-PL"/>
        </a:p>
      </dgm:t>
    </dgm:pt>
    <dgm:pt modelId="{B302A4EF-3CD6-416F-AB8B-BE84EC21F478}" type="pres">
      <dgm:prSet presAssocID="{620975BF-B364-4936-992F-DB07461B3955}" presName="Name0" presStyleCnt="0">
        <dgm:presLayoutVars>
          <dgm:chMax val="7"/>
          <dgm:chPref val="7"/>
          <dgm:dir/>
        </dgm:presLayoutVars>
      </dgm:prSet>
      <dgm:spPr/>
    </dgm:pt>
    <dgm:pt modelId="{0AE84474-3179-4FC2-8C5A-6124E8650620}" type="pres">
      <dgm:prSet presAssocID="{620975BF-B364-4936-992F-DB07461B3955}" presName="Name1" presStyleCnt="0"/>
      <dgm:spPr/>
    </dgm:pt>
    <dgm:pt modelId="{E7846475-DF9F-4DA6-9164-8B1A67838578}" type="pres">
      <dgm:prSet presAssocID="{620975BF-B364-4936-992F-DB07461B3955}" presName="cycle" presStyleCnt="0"/>
      <dgm:spPr/>
    </dgm:pt>
    <dgm:pt modelId="{B9D340BD-3FE9-4984-9B8C-F2C995EA939A}" type="pres">
      <dgm:prSet presAssocID="{620975BF-B364-4936-992F-DB07461B3955}" presName="srcNode" presStyleLbl="node1" presStyleIdx="0" presStyleCnt="4"/>
      <dgm:spPr/>
    </dgm:pt>
    <dgm:pt modelId="{2EC37715-92BB-4CD1-9F62-3E5843E89949}" type="pres">
      <dgm:prSet presAssocID="{620975BF-B364-4936-992F-DB07461B3955}" presName="conn" presStyleLbl="parChTrans1D2" presStyleIdx="0" presStyleCnt="1"/>
      <dgm:spPr/>
    </dgm:pt>
    <dgm:pt modelId="{2C1970B2-AB2C-477F-87A1-DD018BE96C29}" type="pres">
      <dgm:prSet presAssocID="{620975BF-B364-4936-992F-DB07461B3955}" presName="extraNode" presStyleLbl="node1" presStyleIdx="0" presStyleCnt="4"/>
      <dgm:spPr/>
    </dgm:pt>
    <dgm:pt modelId="{ABAFD9C7-AD83-43C9-A1AD-03A3C3F3C9F2}" type="pres">
      <dgm:prSet presAssocID="{620975BF-B364-4936-992F-DB07461B3955}" presName="dstNode" presStyleLbl="node1" presStyleIdx="0" presStyleCnt="4"/>
      <dgm:spPr/>
    </dgm:pt>
    <dgm:pt modelId="{9A256630-8597-4464-9255-EAFC3C9BF805}" type="pres">
      <dgm:prSet presAssocID="{8ED7F52A-31F8-4B57-B21D-78BE1F64D2FB}" presName="text_1" presStyleLbl="node1" presStyleIdx="0" presStyleCnt="4">
        <dgm:presLayoutVars>
          <dgm:bulletEnabled val="1"/>
        </dgm:presLayoutVars>
      </dgm:prSet>
      <dgm:spPr/>
    </dgm:pt>
    <dgm:pt modelId="{01E901EF-EAAF-4621-BCEE-2C493F2D57D8}" type="pres">
      <dgm:prSet presAssocID="{8ED7F52A-31F8-4B57-B21D-78BE1F64D2FB}" presName="accent_1" presStyleCnt="0"/>
      <dgm:spPr/>
    </dgm:pt>
    <dgm:pt modelId="{0EB79B57-6681-4ABE-AF07-98CC0CB0B986}" type="pres">
      <dgm:prSet presAssocID="{8ED7F52A-31F8-4B57-B21D-78BE1F64D2FB}" presName="accentRepeatNode" presStyleLbl="solidFgAcc1" presStyleIdx="0" presStyleCnt="4"/>
      <dgm:spPr/>
    </dgm:pt>
    <dgm:pt modelId="{A97EED81-A513-4F50-8712-4199A1F27772}" type="pres">
      <dgm:prSet presAssocID="{6E1DD04B-1F5D-4075-8510-E7181F57007D}" presName="text_2" presStyleLbl="node1" presStyleIdx="1" presStyleCnt="4" custLinFactNeighborX="134" custLinFactNeighborY="4657">
        <dgm:presLayoutVars>
          <dgm:bulletEnabled val="1"/>
        </dgm:presLayoutVars>
      </dgm:prSet>
      <dgm:spPr/>
    </dgm:pt>
    <dgm:pt modelId="{EBAD2F8D-6063-4A41-A6A9-74212530B2E0}" type="pres">
      <dgm:prSet presAssocID="{6E1DD04B-1F5D-4075-8510-E7181F57007D}" presName="accent_2" presStyleCnt="0"/>
      <dgm:spPr/>
    </dgm:pt>
    <dgm:pt modelId="{0AABBD2B-75E6-4283-A6F2-82ED68300C8D}" type="pres">
      <dgm:prSet presAssocID="{6E1DD04B-1F5D-4075-8510-E7181F57007D}" presName="accentRepeatNode" presStyleLbl="solidFgAcc1" presStyleIdx="1" presStyleCnt="4"/>
      <dgm:spPr/>
    </dgm:pt>
    <dgm:pt modelId="{FAFB5E63-2049-461B-BC0E-958E4B4F2C1F}" type="pres">
      <dgm:prSet presAssocID="{5DCD3CB9-D979-4FE2-B83B-4361AFA6A7EE}" presName="text_3" presStyleLbl="node1" presStyleIdx="2" presStyleCnt="4">
        <dgm:presLayoutVars>
          <dgm:bulletEnabled val="1"/>
        </dgm:presLayoutVars>
      </dgm:prSet>
      <dgm:spPr/>
    </dgm:pt>
    <dgm:pt modelId="{77B2872D-B7EB-4BBF-B649-3A4D6AC925B1}" type="pres">
      <dgm:prSet presAssocID="{5DCD3CB9-D979-4FE2-B83B-4361AFA6A7EE}" presName="accent_3" presStyleCnt="0"/>
      <dgm:spPr/>
    </dgm:pt>
    <dgm:pt modelId="{8D33DE43-D867-4966-A6F5-1DCFD707C4FF}" type="pres">
      <dgm:prSet presAssocID="{5DCD3CB9-D979-4FE2-B83B-4361AFA6A7EE}" presName="accentRepeatNode" presStyleLbl="solidFgAcc1" presStyleIdx="2" presStyleCnt="4"/>
      <dgm:spPr/>
    </dgm:pt>
    <dgm:pt modelId="{D498C433-42F1-49B1-9FCC-7A22C3E26276}" type="pres">
      <dgm:prSet presAssocID="{2E4C03DD-3B37-407B-8608-86DFB47A5EE2}" presName="text_4" presStyleLbl="node1" presStyleIdx="3" presStyleCnt="4">
        <dgm:presLayoutVars>
          <dgm:bulletEnabled val="1"/>
        </dgm:presLayoutVars>
      </dgm:prSet>
      <dgm:spPr/>
    </dgm:pt>
    <dgm:pt modelId="{DE65C67E-02B6-4D85-9058-AAE60295CC87}" type="pres">
      <dgm:prSet presAssocID="{2E4C03DD-3B37-407B-8608-86DFB47A5EE2}" presName="accent_4" presStyleCnt="0"/>
      <dgm:spPr/>
    </dgm:pt>
    <dgm:pt modelId="{24EE351A-9AAF-4928-A074-8DEFB37E378F}" type="pres">
      <dgm:prSet presAssocID="{2E4C03DD-3B37-407B-8608-86DFB47A5EE2}" presName="accentRepeatNode" presStyleLbl="solidFgAcc1" presStyleIdx="3" presStyleCnt="4"/>
      <dgm:spPr/>
    </dgm:pt>
  </dgm:ptLst>
  <dgm:cxnLst>
    <dgm:cxn modelId="{5DBEB90D-EDEA-46D7-BE0E-80ECA28A8DF8}" srcId="{620975BF-B364-4936-992F-DB07461B3955}" destId="{2E4C03DD-3B37-407B-8608-86DFB47A5EE2}" srcOrd="3" destOrd="0" parTransId="{0608F78D-F03F-45E9-9906-9EE1F7AEC4C7}" sibTransId="{DE80EE05-1C11-445A-9522-2E683136D74E}"/>
    <dgm:cxn modelId="{4B9F5233-2453-4C5A-AF16-863922CF31B8}" srcId="{620975BF-B364-4936-992F-DB07461B3955}" destId="{5DCD3CB9-D979-4FE2-B83B-4361AFA6A7EE}" srcOrd="2" destOrd="0" parTransId="{E1CAF949-DD51-42C8-99A3-883967088F35}" sibTransId="{30DA1800-2A48-4705-9DEC-6A9CD7363B3C}"/>
    <dgm:cxn modelId="{F8D1C45D-CC2C-43F4-A476-E6B2E9378F71}" srcId="{620975BF-B364-4936-992F-DB07461B3955}" destId="{6E1DD04B-1F5D-4075-8510-E7181F57007D}" srcOrd="1" destOrd="0" parTransId="{31262046-0717-4655-B9C9-300B8DF4F255}" sibTransId="{A316115E-E7FD-4A65-AD87-158B68840F64}"/>
    <dgm:cxn modelId="{A4B84869-D50B-4A9D-9883-CFD1A17D99EE}" type="presOf" srcId="{620975BF-B364-4936-992F-DB07461B3955}" destId="{B302A4EF-3CD6-416F-AB8B-BE84EC21F478}" srcOrd="0" destOrd="0" presId="urn:microsoft.com/office/officeart/2008/layout/VerticalCurvedList"/>
    <dgm:cxn modelId="{9410AC6D-DDBD-4D48-8E18-86DFCACC3572}" type="presOf" srcId="{8ED7F52A-31F8-4B57-B21D-78BE1F64D2FB}" destId="{9A256630-8597-4464-9255-EAFC3C9BF805}" srcOrd="0" destOrd="0" presId="urn:microsoft.com/office/officeart/2008/layout/VerticalCurvedList"/>
    <dgm:cxn modelId="{8AE0E77A-83AA-4D4F-A3F9-73091F22570F}" type="presOf" srcId="{2E4C03DD-3B37-407B-8608-86DFB47A5EE2}" destId="{D498C433-42F1-49B1-9FCC-7A22C3E26276}" srcOrd="0" destOrd="0" presId="urn:microsoft.com/office/officeart/2008/layout/VerticalCurvedList"/>
    <dgm:cxn modelId="{D2B4F67F-100C-40BF-8991-A327F9AAA23D}" srcId="{620975BF-B364-4936-992F-DB07461B3955}" destId="{8ED7F52A-31F8-4B57-B21D-78BE1F64D2FB}" srcOrd="0" destOrd="0" parTransId="{8B5E0872-8878-4E72-917C-F18474442C6C}" sibTransId="{84188F77-012A-46B0-B6E7-27275963F795}"/>
    <dgm:cxn modelId="{505673C9-E1B2-4668-B674-FCB6C6044DB7}" type="presOf" srcId="{5DCD3CB9-D979-4FE2-B83B-4361AFA6A7EE}" destId="{FAFB5E63-2049-461B-BC0E-958E4B4F2C1F}" srcOrd="0" destOrd="0" presId="urn:microsoft.com/office/officeart/2008/layout/VerticalCurvedList"/>
    <dgm:cxn modelId="{3506F1DB-C1BF-4A16-BE22-420EE7507632}" type="presOf" srcId="{84188F77-012A-46B0-B6E7-27275963F795}" destId="{2EC37715-92BB-4CD1-9F62-3E5843E89949}" srcOrd="0" destOrd="0" presId="urn:microsoft.com/office/officeart/2008/layout/VerticalCurvedList"/>
    <dgm:cxn modelId="{B7CCA9E0-F558-42CE-ABE1-C426B2137681}" type="presOf" srcId="{6E1DD04B-1F5D-4075-8510-E7181F57007D}" destId="{A97EED81-A513-4F50-8712-4199A1F27772}" srcOrd="0" destOrd="0" presId="urn:microsoft.com/office/officeart/2008/layout/VerticalCurvedList"/>
    <dgm:cxn modelId="{638E6B37-3351-460C-B0D1-96FEA713E728}" type="presParOf" srcId="{B302A4EF-3CD6-416F-AB8B-BE84EC21F478}" destId="{0AE84474-3179-4FC2-8C5A-6124E8650620}" srcOrd="0" destOrd="0" presId="urn:microsoft.com/office/officeart/2008/layout/VerticalCurvedList"/>
    <dgm:cxn modelId="{93D5518A-76A3-4FF4-8B42-AFF38CC2830E}" type="presParOf" srcId="{0AE84474-3179-4FC2-8C5A-6124E8650620}" destId="{E7846475-DF9F-4DA6-9164-8B1A67838578}" srcOrd="0" destOrd="0" presId="urn:microsoft.com/office/officeart/2008/layout/VerticalCurvedList"/>
    <dgm:cxn modelId="{8A4C474A-27E5-4C1B-8623-8EB682219A56}" type="presParOf" srcId="{E7846475-DF9F-4DA6-9164-8B1A67838578}" destId="{B9D340BD-3FE9-4984-9B8C-F2C995EA939A}" srcOrd="0" destOrd="0" presId="urn:microsoft.com/office/officeart/2008/layout/VerticalCurvedList"/>
    <dgm:cxn modelId="{AD6407C4-5E5D-43DD-A47E-1CF616666131}" type="presParOf" srcId="{E7846475-DF9F-4DA6-9164-8B1A67838578}" destId="{2EC37715-92BB-4CD1-9F62-3E5843E89949}" srcOrd="1" destOrd="0" presId="urn:microsoft.com/office/officeart/2008/layout/VerticalCurvedList"/>
    <dgm:cxn modelId="{3108C462-3EA3-499D-AD7B-F27E0DBFBB36}" type="presParOf" srcId="{E7846475-DF9F-4DA6-9164-8B1A67838578}" destId="{2C1970B2-AB2C-477F-87A1-DD018BE96C29}" srcOrd="2" destOrd="0" presId="urn:microsoft.com/office/officeart/2008/layout/VerticalCurvedList"/>
    <dgm:cxn modelId="{857E1B62-C743-47BF-A2B8-0019BD20EAE3}" type="presParOf" srcId="{E7846475-DF9F-4DA6-9164-8B1A67838578}" destId="{ABAFD9C7-AD83-43C9-A1AD-03A3C3F3C9F2}" srcOrd="3" destOrd="0" presId="urn:microsoft.com/office/officeart/2008/layout/VerticalCurvedList"/>
    <dgm:cxn modelId="{8EBF10B0-D914-4249-9B79-D932B76A97F5}" type="presParOf" srcId="{0AE84474-3179-4FC2-8C5A-6124E8650620}" destId="{9A256630-8597-4464-9255-EAFC3C9BF805}" srcOrd="1" destOrd="0" presId="urn:microsoft.com/office/officeart/2008/layout/VerticalCurvedList"/>
    <dgm:cxn modelId="{E5205479-4411-4C50-81FE-2269A91E845C}" type="presParOf" srcId="{0AE84474-3179-4FC2-8C5A-6124E8650620}" destId="{01E901EF-EAAF-4621-BCEE-2C493F2D57D8}" srcOrd="2" destOrd="0" presId="urn:microsoft.com/office/officeart/2008/layout/VerticalCurvedList"/>
    <dgm:cxn modelId="{F74930F3-D24F-4DAD-B0A3-6550F9FD22BD}" type="presParOf" srcId="{01E901EF-EAAF-4621-BCEE-2C493F2D57D8}" destId="{0EB79B57-6681-4ABE-AF07-98CC0CB0B986}" srcOrd="0" destOrd="0" presId="urn:microsoft.com/office/officeart/2008/layout/VerticalCurvedList"/>
    <dgm:cxn modelId="{6ABB211F-6100-4B33-BEF7-D1A43B9650B8}" type="presParOf" srcId="{0AE84474-3179-4FC2-8C5A-6124E8650620}" destId="{A97EED81-A513-4F50-8712-4199A1F27772}" srcOrd="3" destOrd="0" presId="urn:microsoft.com/office/officeart/2008/layout/VerticalCurvedList"/>
    <dgm:cxn modelId="{F4F6C117-0405-4494-8274-9612E8EE9D62}" type="presParOf" srcId="{0AE84474-3179-4FC2-8C5A-6124E8650620}" destId="{EBAD2F8D-6063-4A41-A6A9-74212530B2E0}" srcOrd="4" destOrd="0" presId="urn:microsoft.com/office/officeart/2008/layout/VerticalCurvedList"/>
    <dgm:cxn modelId="{7CD7A297-1F3F-496E-9726-818BDF303F7C}" type="presParOf" srcId="{EBAD2F8D-6063-4A41-A6A9-74212530B2E0}" destId="{0AABBD2B-75E6-4283-A6F2-82ED68300C8D}" srcOrd="0" destOrd="0" presId="urn:microsoft.com/office/officeart/2008/layout/VerticalCurvedList"/>
    <dgm:cxn modelId="{FB0F3A13-ACB1-4656-A64C-866FC07E8E49}" type="presParOf" srcId="{0AE84474-3179-4FC2-8C5A-6124E8650620}" destId="{FAFB5E63-2049-461B-BC0E-958E4B4F2C1F}" srcOrd="5" destOrd="0" presId="urn:microsoft.com/office/officeart/2008/layout/VerticalCurvedList"/>
    <dgm:cxn modelId="{EA32A077-D2C9-48E4-93E2-8D6881CEBB36}" type="presParOf" srcId="{0AE84474-3179-4FC2-8C5A-6124E8650620}" destId="{77B2872D-B7EB-4BBF-B649-3A4D6AC925B1}" srcOrd="6" destOrd="0" presId="urn:microsoft.com/office/officeart/2008/layout/VerticalCurvedList"/>
    <dgm:cxn modelId="{0CBA0C07-6585-4F13-AB6C-E6F9E199437C}" type="presParOf" srcId="{77B2872D-B7EB-4BBF-B649-3A4D6AC925B1}" destId="{8D33DE43-D867-4966-A6F5-1DCFD707C4FF}" srcOrd="0" destOrd="0" presId="urn:microsoft.com/office/officeart/2008/layout/VerticalCurvedList"/>
    <dgm:cxn modelId="{488F16A8-1082-4314-B72C-12D2BCA47BC5}" type="presParOf" srcId="{0AE84474-3179-4FC2-8C5A-6124E8650620}" destId="{D498C433-42F1-49B1-9FCC-7A22C3E26276}" srcOrd="7" destOrd="0" presId="urn:microsoft.com/office/officeart/2008/layout/VerticalCurvedList"/>
    <dgm:cxn modelId="{52557743-AE14-41DE-AB92-55FC72B08959}" type="presParOf" srcId="{0AE84474-3179-4FC2-8C5A-6124E8650620}" destId="{DE65C67E-02B6-4D85-9058-AAE60295CC87}" srcOrd="8" destOrd="0" presId="urn:microsoft.com/office/officeart/2008/layout/VerticalCurvedList"/>
    <dgm:cxn modelId="{C385A5EA-07F2-4AE7-9221-A52B710784C4}" type="presParOf" srcId="{DE65C67E-02B6-4D85-9058-AAE60295CC87}" destId="{24EE351A-9AAF-4928-A074-8DEFB37E378F}" srcOrd="0" destOrd="0" presId="urn:microsoft.com/office/officeart/2008/layout/VerticalCurvedList"/>
  </dgm:cxnLst>
  <dgm:bg>
    <a:noFill/>
  </dgm:bg>
  <dgm:whole>
    <a:ln>
      <a:solidFill>
        <a:schemeClr val="bg1"/>
      </a:solid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4DBA2C-6FC7-44C3-96B8-B45102217171}">
      <dsp:nvSpPr>
        <dsp:cNvPr id="0" name=""/>
        <dsp:cNvSpPr/>
      </dsp:nvSpPr>
      <dsp:spPr>
        <a:xfrm>
          <a:off x="-5112995" y="-783257"/>
          <a:ext cx="6088945" cy="6088945"/>
        </a:xfrm>
        <a:prstGeom prst="blockArc">
          <a:avLst>
            <a:gd name="adj1" fmla="val 18900000"/>
            <a:gd name="adj2" fmla="val 2700000"/>
            <a:gd name="adj3" fmla="val 355"/>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0C2591-31BE-4500-8437-7A270D97EED7}">
      <dsp:nvSpPr>
        <dsp:cNvPr id="0" name=""/>
        <dsp:cNvSpPr/>
      </dsp:nvSpPr>
      <dsp:spPr>
        <a:xfrm>
          <a:off x="426899" y="282561"/>
          <a:ext cx="7312570" cy="56548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8853" tIns="66040" rIns="66040" bIns="66040" numCol="1" spcCol="1270" anchor="ctr" anchorCtr="0">
          <a:noAutofit/>
        </a:bodyPr>
        <a:lstStyle/>
        <a:p>
          <a:pPr marL="0" lvl="0" indent="0" algn="l" defTabSz="1155700" rtl="0">
            <a:lnSpc>
              <a:spcPct val="90000"/>
            </a:lnSpc>
            <a:spcBef>
              <a:spcPct val="0"/>
            </a:spcBef>
            <a:spcAft>
              <a:spcPct val="35000"/>
            </a:spcAft>
            <a:buNone/>
          </a:pPr>
          <a:r>
            <a:rPr lang="pl-PL" sz="2600" kern="1200" dirty="0"/>
            <a:t> program ochrony powietrza - pop</a:t>
          </a:r>
        </a:p>
      </dsp:txBody>
      <dsp:txXfrm>
        <a:off x="426899" y="282561"/>
        <a:ext cx="7312570" cy="565484"/>
      </dsp:txXfrm>
    </dsp:sp>
    <dsp:sp modelId="{57A6ADA2-1128-42F9-BFD3-57A9CAB65D39}">
      <dsp:nvSpPr>
        <dsp:cNvPr id="0" name=""/>
        <dsp:cNvSpPr/>
      </dsp:nvSpPr>
      <dsp:spPr>
        <a:xfrm>
          <a:off x="73472" y="211875"/>
          <a:ext cx="706855" cy="706855"/>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1E6C302-69B9-4A48-9493-8C4A03091FFD}">
      <dsp:nvSpPr>
        <dsp:cNvPr id="0" name=""/>
        <dsp:cNvSpPr/>
      </dsp:nvSpPr>
      <dsp:spPr>
        <a:xfrm>
          <a:off x="832109" y="1130517"/>
          <a:ext cx="6907360" cy="565484"/>
        </a:xfrm>
        <a:prstGeom prst="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8853" tIns="66040" rIns="66040" bIns="66040" numCol="1" spcCol="1270" anchor="ctr" anchorCtr="0">
          <a:noAutofit/>
        </a:bodyPr>
        <a:lstStyle/>
        <a:p>
          <a:pPr marL="0" lvl="0" indent="0" algn="l" defTabSz="1155700" rtl="0">
            <a:lnSpc>
              <a:spcPct val="90000"/>
            </a:lnSpc>
            <a:spcBef>
              <a:spcPct val="0"/>
            </a:spcBef>
            <a:spcAft>
              <a:spcPct val="35000"/>
            </a:spcAft>
            <a:buNone/>
          </a:pPr>
          <a:r>
            <a:rPr lang="pl-PL" sz="2600" kern="1200" dirty="0"/>
            <a:t> plan działań krótkoterminowych  - </a:t>
          </a:r>
          <a:r>
            <a:rPr lang="pl-PL" sz="2600" kern="1200" dirty="0" err="1"/>
            <a:t>pdk</a:t>
          </a:r>
          <a:endParaRPr lang="pl-PL" sz="2600" kern="1200" dirty="0"/>
        </a:p>
      </dsp:txBody>
      <dsp:txXfrm>
        <a:off x="832109" y="1130517"/>
        <a:ext cx="6907360" cy="565484"/>
      </dsp:txXfrm>
    </dsp:sp>
    <dsp:sp modelId="{05CB321C-BB04-4168-AE03-D2CA923F9E55}">
      <dsp:nvSpPr>
        <dsp:cNvPr id="0" name=""/>
        <dsp:cNvSpPr/>
      </dsp:nvSpPr>
      <dsp:spPr>
        <a:xfrm>
          <a:off x="478681" y="1059831"/>
          <a:ext cx="706855" cy="706855"/>
        </a:xfrm>
        <a:prstGeom prst="ellipse">
          <a:avLst/>
        </a:prstGeom>
        <a:solidFill>
          <a:schemeClr val="lt1">
            <a:hueOff val="0"/>
            <a:satOff val="0"/>
            <a:lumOff val="0"/>
            <a:alphaOff val="0"/>
          </a:schemeClr>
        </a:solidFill>
        <a:ln w="12700" cap="flat" cmpd="sng" algn="ctr">
          <a:solidFill>
            <a:schemeClr val="accent5">
              <a:hueOff val="-1689636"/>
              <a:satOff val="-4355"/>
              <a:lumOff val="-2941"/>
              <a:alphaOff val="0"/>
            </a:schemeClr>
          </a:solidFill>
          <a:prstDash val="solid"/>
          <a:miter lim="800000"/>
        </a:ln>
        <a:effectLst/>
      </dsp:spPr>
      <dsp:style>
        <a:lnRef idx="2">
          <a:scrgbClr r="0" g="0" b="0"/>
        </a:lnRef>
        <a:fillRef idx="1">
          <a:scrgbClr r="0" g="0" b="0"/>
        </a:fillRef>
        <a:effectRef idx="0">
          <a:scrgbClr r="0" g="0" b="0"/>
        </a:effectRef>
        <a:fontRef idx="minor"/>
      </dsp:style>
    </dsp:sp>
    <dsp:sp modelId="{6F1E249F-4041-4F0F-A45D-072E2D5D09E0}">
      <dsp:nvSpPr>
        <dsp:cNvPr id="0" name=""/>
        <dsp:cNvSpPr/>
      </dsp:nvSpPr>
      <dsp:spPr>
        <a:xfrm>
          <a:off x="956476" y="1978472"/>
          <a:ext cx="6782993" cy="565484"/>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8853" tIns="66040" rIns="66040" bIns="66040" numCol="1" spcCol="1270" anchor="ctr" anchorCtr="0">
          <a:noAutofit/>
        </a:bodyPr>
        <a:lstStyle/>
        <a:p>
          <a:pPr marL="0" lvl="0" indent="0" algn="l" defTabSz="1155700" rtl="0">
            <a:lnSpc>
              <a:spcPct val="90000"/>
            </a:lnSpc>
            <a:spcBef>
              <a:spcPct val="0"/>
            </a:spcBef>
            <a:spcAft>
              <a:spcPct val="35000"/>
            </a:spcAft>
            <a:buNone/>
          </a:pPr>
          <a:r>
            <a:rPr lang="pl-PL" sz="2600" kern="1200" dirty="0"/>
            <a:t>Prawo ochrony środowiska - </a:t>
          </a:r>
          <a:r>
            <a:rPr lang="pl-PL" sz="2600" kern="1200" dirty="0" err="1"/>
            <a:t>p.o.ś</a:t>
          </a:r>
          <a:r>
            <a:rPr lang="pl-PL" sz="2600" kern="1200" dirty="0"/>
            <a:t>.</a:t>
          </a:r>
        </a:p>
      </dsp:txBody>
      <dsp:txXfrm>
        <a:off x="956476" y="1978472"/>
        <a:ext cx="6782993" cy="565484"/>
      </dsp:txXfrm>
    </dsp:sp>
    <dsp:sp modelId="{2E0DEB16-4626-410C-86E8-041C545EE569}">
      <dsp:nvSpPr>
        <dsp:cNvPr id="0" name=""/>
        <dsp:cNvSpPr/>
      </dsp:nvSpPr>
      <dsp:spPr>
        <a:xfrm>
          <a:off x="603048" y="1907787"/>
          <a:ext cx="706855" cy="706855"/>
        </a:xfrm>
        <a:prstGeom prst="ellipse">
          <a:avLst/>
        </a:prstGeom>
        <a:solidFill>
          <a:schemeClr val="lt1">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sp>
    <dsp:sp modelId="{5741CB59-2D36-4F6E-9A95-7ECC136AF21E}">
      <dsp:nvSpPr>
        <dsp:cNvPr id="0" name=""/>
        <dsp:cNvSpPr/>
      </dsp:nvSpPr>
      <dsp:spPr>
        <a:xfrm>
          <a:off x="832109" y="2826428"/>
          <a:ext cx="6907360" cy="565484"/>
        </a:xfrm>
        <a:prstGeom prst="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8853" tIns="66040" rIns="66040" bIns="66040" numCol="1" spcCol="1270" anchor="ctr" anchorCtr="0">
          <a:noAutofit/>
        </a:bodyPr>
        <a:lstStyle/>
        <a:p>
          <a:pPr marL="0" lvl="0" indent="0" algn="l" defTabSz="1155700" rtl="0">
            <a:lnSpc>
              <a:spcPct val="90000"/>
            </a:lnSpc>
            <a:spcBef>
              <a:spcPct val="0"/>
            </a:spcBef>
            <a:spcAft>
              <a:spcPct val="35000"/>
            </a:spcAft>
            <a:buNone/>
          </a:pPr>
          <a:r>
            <a:rPr lang="pl-PL" sz="2600" kern="1200" dirty="0"/>
            <a:t>Inspekcja Ochrony Środowiska  - IOŚ </a:t>
          </a:r>
        </a:p>
      </dsp:txBody>
      <dsp:txXfrm>
        <a:off x="832109" y="2826428"/>
        <a:ext cx="6907360" cy="565484"/>
      </dsp:txXfrm>
    </dsp:sp>
    <dsp:sp modelId="{FDF13204-A1C1-4F34-A197-CB5986FA80AC}">
      <dsp:nvSpPr>
        <dsp:cNvPr id="0" name=""/>
        <dsp:cNvSpPr/>
      </dsp:nvSpPr>
      <dsp:spPr>
        <a:xfrm>
          <a:off x="478681" y="2755742"/>
          <a:ext cx="706855" cy="706855"/>
        </a:xfrm>
        <a:prstGeom prst="ellipse">
          <a:avLst/>
        </a:prstGeom>
        <a:solidFill>
          <a:schemeClr val="lt1">
            <a:hueOff val="0"/>
            <a:satOff val="0"/>
            <a:lumOff val="0"/>
            <a:alphaOff val="0"/>
          </a:schemeClr>
        </a:solidFill>
        <a:ln w="12700" cap="flat" cmpd="sng" algn="ctr">
          <a:solidFill>
            <a:schemeClr val="accent5">
              <a:hueOff val="-5068907"/>
              <a:satOff val="-13064"/>
              <a:lumOff val="-8824"/>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BDB6C2-AF2D-4F8B-A00D-67DB0DCA3D0A}">
      <dsp:nvSpPr>
        <dsp:cNvPr id="0" name=""/>
        <dsp:cNvSpPr/>
      </dsp:nvSpPr>
      <dsp:spPr>
        <a:xfrm>
          <a:off x="426899" y="3674383"/>
          <a:ext cx="7312570" cy="565484"/>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8853" tIns="66040" rIns="66040" bIns="66040" numCol="1" spcCol="1270" anchor="ctr" anchorCtr="0">
          <a:noAutofit/>
        </a:bodyPr>
        <a:lstStyle/>
        <a:p>
          <a:pPr marL="0" lvl="0" indent="0" algn="l" defTabSz="1155700" rtl="0">
            <a:lnSpc>
              <a:spcPct val="90000"/>
            </a:lnSpc>
            <a:spcBef>
              <a:spcPct val="0"/>
            </a:spcBef>
            <a:spcAft>
              <a:spcPct val="35000"/>
            </a:spcAft>
            <a:buNone/>
          </a:pPr>
          <a:r>
            <a:rPr lang="pl-PL" sz="2600" kern="1200" dirty="0"/>
            <a:t>organ administracji – właściwy organ administracji </a:t>
          </a:r>
        </a:p>
      </dsp:txBody>
      <dsp:txXfrm>
        <a:off x="426899" y="3674383"/>
        <a:ext cx="7312570" cy="565484"/>
      </dsp:txXfrm>
    </dsp:sp>
    <dsp:sp modelId="{E64A626A-2157-4B27-A4BD-66A72F0F68D2}">
      <dsp:nvSpPr>
        <dsp:cNvPr id="0" name=""/>
        <dsp:cNvSpPr/>
      </dsp:nvSpPr>
      <dsp:spPr>
        <a:xfrm>
          <a:off x="73472" y="3603698"/>
          <a:ext cx="706855" cy="706855"/>
        </a:xfrm>
        <a:prstGeom prst="ellipse">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9AA23F-DBFD-47F8-AFDA-3A509CD126FD}">
      <dsp:nvSpPr>
        <dsp:cNvPr id="0" name=""/>
        <dsp:cNvSpPr/>
      </dsp:nvSpPr>
      <dsp:spPr>
        <a:xfrm>
          <a:off x="-6848773" y="-1047259"/>
          <a:ext cx="8151838" cy="8151838"/>
        </a:xfrm>
        <a:prstGeom prst="blockArc">
          <a:avLst>
            <a:gd name="adj1" fmla="val 18900000"/>
            <a:gd name="adj2" fmla="val 2700000"/>
            <a:gd name="adj3" fmla="val 265"/>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1825F78-63C1-4CE3-96AC-F6D5433941EC}">
      <dsp:nvSpPr>
        <dsp:cNvPr id="0" name=""/>
        <dsp:cNvSpPr/>
      </dsp:nvSpPr>
      <dsp:spPr>
        <a:xfrm>
          <a:off x="486138" y="272782"/>
          <a:ext cx="9798815" cy="73010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6186" tIns="40640" rIns="40640" bIns="40640" numCol="1" spcCol="1270" anchor="ctr" anchorCtr="0">
          <a:noAutofit/>
        </a:bodyPr>
        <a:lstStyle/>
        <a:p>
          <a:pPr marL="0" lvl="0" indent="0" algn="just" defTabSz="711200">
            <a:lnSpc>
              <a:spcPct val="90000"/>
            </a:lnSpc>
            <a:spcBef>
              <a:spcPct val="0"/>
            </a:spcBef>
            <a:spcAft>
              <a:spcPct val="35000"/>
            </a:spcAft>
            <a:buNone/>
          </a:pPr>
          <a:r>
            <a:rPr lang="pl-PL" sz="1600" kern="1200" dirty="0">
              <a:latin typeface="Arial" panose="020B0604020202020204" pitchFamily="34" charset="0"/>
              <a:cs typeface="Arial" panose="020B0604020202020204" pitchFamily="34" charset="0"/>
            </a:rPr>
            <a:t>Analiza wszystkich obowiązków nałożonych na kontrolowany organ administracji samorządowej w ramach POP oraz terminowość wykonywania tych obowiązków z procentowym określeniem ich realizacji w skali roku, jeśli jest to możliwe.</a:t>
          </a:r>
        </a:p>
      </dsp:txBody>
      <dsp:txXfrm>
        <a:off x="486138" y="272782"/>
        <a:ext cx="9798815" cy="730106"/>
      </dsp:txXfrm>
    </dsp:sp>
    <dsp:sp modelId="{C03B7726-2FA0-4DEB-BA42-6C6780781EE6}">
      <dsp:nvSpPr>
        <dsp:cNvPr id="0" name=""/>
        <dsp:cNvSpPr/>
      </dsp:nvSpPr>
      <dsp:spPr>
        <a:xfrm>
          <a:off x="86733" y="239264"/>
          <a:ext cx="797143" cy="797143"/>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19C610C-750A-48FB-9434-AC8C441744C8}">
      <dsp:nvSpPr>
        <dsp:cNvPr id="0" name=""/>
        <dsp:cNvSpPr/>
      </dsp:nvSpPr>
      <dsp:spPr>
        <a:xfrm>
          <a:off x="1020536" y="1202458"/>
          <a:ext cx="9254583" cy="783655"/>
        </a:xfrm>
        <a:prstGeom prst="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6186" tIns="40640" rIns="40640" bIns="40640" numCol="1" spcCol="1270" anchor="ctr" anchorCtr="0">
          <a:noAutofit/>
        </a:bodyPr>
        <a:lstStyle/>
        <a:p>
          <a:pPr marL="0" lvl="0" indent="0" algn="just" defTabSz="711200">
            <a:lnSpc>
              <a:spcPct val="90000"/>
            </a:lnSpc>
            <a:spcBef>
              <a:spcPct val="0"/>
            </a:spcBef>
            <a:spcAft>
              <a:spcPct val="35000"/>
            </a:spcAft>
            <a:buNone/>
          </a:pPr>
          <a:r>
            <a:rPr lang="pl-PL" sz="1600" kern="1200" dirty="0">
              <a:latin typeface="Arial" panose="020B0604020202020204" pitchFamily="34" charset="0"/>
              <a:cs typeface="Arial" panose="020B0604020202020204" pitchFamily="34" charset="0"/>
            </a:rPr>
            <a:t>Rezultaty podejmowanych działań przez kontrolowany organ administracji samorządowej np. ilość wymienionych źródeł ogrzewania, wykonanych termomodernizacji i innych działań np. informacyjne i edukacyjne związane z poprawą jakości powietrza</a:t>
          </a:r>
        </a:p>
      </dsp:txBody>
      <dsp:txXfrm>
        <a:off x="1020536" y="1202458"/>
        <a:ext cx="9254583" cy="783655"/>
      </dsp:txXfrm>
    </dsp:sp>
    <dsp:sp modelId="{19450BEF-E28D-428B-9B05-8E30C8C29B11}">
      <dsp:nvSpPr>
        <dsp:cNvPr id="0" name=""/>
        <dsp:cNvSpPr/>
      </dsp:nvSpPr>
      <dsp:spPr>
        <a:xfrm>
          <a:off x="611297" y="1195714"/>
          <a:ext cx="797143" cy="797143"/>
        </a:xfrm>
        <a:prstGeom prst="ellipse">
          <a:avLst/>
        </a:prstGeom>
        <a:solidFill>
          <a:schemeClr val="lt1">
            <a:hueOff val="0"/>
            <a:satOff val="0"/>
            <a:lumOff val="0"/>
            <a:alphaOff val="0"/>
          </a:schemeClr>
        </a:solidFill>
        <a:ln w="12700" cap="flat" cmpd="sng" algn="ctr">
          <a:solidFill>
            <a:schemeClr val="accent5">
              <a:hueOff val="-1351709"/>
              <a:satOff val="-3484"/>
              <a:lumOff val="-2353"/>
              <a:alphaOff val="0"/>
            </a:schemeClr>
          </a:solidFill>
          <a:prstDash val="solid"/>
          <a:miter lim="800000"/>
        </a:ln>
        <a:effectLst/>
      </dsp:spPr>
      <dsp:style>
        <a:lnRef idx="2">
          <a:scrgbClr r="0" g="0" b="0"/>
        </a:lnRef>
        <a:fillRef idx="1">
          <a:scrgbClr r="0" g="0" b="0"/>
        </a:fillRef>
        <a:effectRef idx="0">
          <a:scrgbClr r="0" g="0" b="0"/>
        </a:effectRef>
        <a:fontRef idx="minor"/>
      </dsp:style>
    </dsp:sp>
    <dsp:sp modelId="{D368BA62-7B61-49BB-95D8-D9DC68D6E5C0}">
      <dsp:nvSpPr>
        <dsp:cNvPr id="0" name=""/>
        <dsp:cNvSpPr/>
      </dsp:nvSpPr>
      <dsp:spPr>
        <a:xfrm>
          <a:off x="1280054" y="2141965"/>
          <a:ext cx="8975416" cy="817543"/>
        </a:xfrm>
        <a:prstGeom prst="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6186" tIns="40640" rIns="40640" bIns="40640" numCol="1" spcCol="1270" anchor="ctr" anchorCtr="0">
          <a:noAutofit/>
        </a:bodyPr>
        <a:lstStyle/>
        <a:p>
          <a:pPr marL="0" lvl="0" indent="0" algn="just" defTabSz="711200">
            <a:lnSpc>
              <a:spcPct val="90000"/>
            </a:lnSpc>
            <a:spcBef>
              <a:spcPct val="0"/>
            </a:spcBef>
            <a:spcAft>
              <a:spcPct val="35000"/>
            </a:spcAft>
            <a:buNone/>
          </a:pPr>
          <a:r>
            <a:rPr lang="pl-PL" sz="1600" kern="1200" dirty="0">
              <a:latin typeface="Arial" panose="020B0604020202020204" pitchFamily="34" charset="0"/>
              <a:cs typeface="Arial" panose="020B0604020202020204" pitchFamily="34" charset="0"/>
            </a:rPr>
            <a:t>Analiza obowiązków nałożonych na kontrolowany organ administracji samorządowej w ramach planów działań krótkoterminowych oraz terminowość i rzetelność wykonania tych obowiązków, uwzględniających stopień przygotowania wystąpienia poziomów alarmowych</a:t>
          </a:r>
        </a:p>
      </dsp:txBody>
      <dsp:txXfrm>
        <a:off x="1280054" y="2141965"/>
        <a:ext cx="8975416" cy="817543"/>
      </dsp:txXfrm>
    </dsp:sp>
    <dsp:sp modelId="{EE99A356-381D-40D1-89AA-44DF5C7CE3CD}">
      <dsp:nvSpPr>
        <dsp:cNvPr id="0" name=""/>
        <dsp:cNvSpPr/>
      </dsp:nvSpPr>
      <dsp:spPr>
        <a:xfrm>
          <a:off x="851167" y="2152165"/>
          <a:ext cx="797143" cy="797143"/>
        </a:xfrm>
        <a:prstGeom prst="ellipse">
          <a:avLst/>
        </a:prstGeom>
        <a:solidFill>
          <a:schemeClr val="lt1">
            <a:hueOff val="0"/>
            <a:satOff val="0"/>
            <a:lumOff val="0"/>
            <a:alphaOff val="0"/>
          </a:schemeClr>
        </a:solidFill>
        <a:ln w="12700" cap="flat" cmpd="sng" algn="ctr">
          <a:solidFill>
            <a:schemeClr val="accent5">
              <a:hueOff val="-2703417"/>
              <a:satOff val="-6968"/>
              <a:lumOff val="-4706"/>
              <a:alphaOff val="0"/>
            </a:schemeClr>
          </a:solidFill>
          <a:prstDash val="solid"/>
          <a:miter lim="800000"/>
        </a:ln>
        <a:effectLst/>
      </dsp:spPr>
      <dsp:style>
        <a:lnRef idx="2">
          <a:scrgbClr r="0" g="0" b="0"/>
        </a:lnRef>
        <a:fillRef idx="1">
          <a:scrgbClr r="0" g="0" b="0"/>
        </a:fillRef>
        <a:effectRef idx="0">
          <a:scrgbClr r="0" g="0" b="0"/>
        </a:effectRef>
        <a:fontRef idx="minor"/>
      </dsp:style>
    </dsp:sp>
    <dsp:sp modelId="{EDC7936A-4458-4790-87FD-2D2DAE4B5A38}">
      <dsp:nvSpPr>
        <dsp:cNvPr id="0" name=""/>
        <dsp:cNvSpPr/>
      </dsp:nvSpPr>
      <dsp:spPr>
        <a:xfrm>
          <a:off x="1260401" y="3139255"/>
          <a:ext cx="9014722" cy="734653"/>
        </a:xfrm>
        <a:prstGeom prst="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6186" tIns="40640" rIns="40640" bIns="40640" numCol="1" spcCol="1270" anchor="ctr" anchorCtr="0">
          <a:noAutofit/>
        </a:bodyPr>
        <a:lstStyle/>
        <a:p>
          <a:pPr marL="0" lvl="0" indent="0" algn="just" defTabSz="711200">
            <a:lnSpc>
              <a:spcPct val="90000"/>
            </a:lnSpc>
            <a:spcBef>
              <a:spcPct val="0"/>
            </a:spcBef>
            <a:spcAft>
              <a:spcPct val="35000"/>
            </a:spcAft>
            <a:buNone/>
          </a:pPr>
          <a:r>
            <a:rPr lang="pl-PL" sz="1600" kern="1200" dirty="0">
              <a:latin typeface="Arial" panose="020B0604020202020204" pitchFamily="34" charset="0"/>
              <a:cs typeface="Arial" panose="020B0604020202020204" pitchFamily="34" charset="0"/>
            </a:rPr>
            <a:t>Terminowość składania sprawozdań przez kontrolowany organ administracji samorządowej z zakresu działań określonych w POP i PDK</a:t>
          </a:r>
        </a:p>
      </dsp:txBody>
      <dsp:txXfrm>
        <a:off x="1260401" y="3139255"/>
        <a:ext cx="9014722" cy="734653"/>
      </dsp:txXfrm>
    </dsp:sp>
    <dsp:sp modelId="{39DC492E-7E68-45C8-A365-A959E67773B6}">
      <dsp:nvSpPr>
        <dsp:cNvPr id="0" name=""/>
        <dsp:cNvSpPr/>
      </dsp:nvSpPr>
      <dsp:spPr>
        <a:xfrm>
          <a:off x="851167" y="3108010"/>
          <a:ext cx="797143" cy="797143"/>
        </a:xfrm>
        <a:prstGeom prst="ellipse">
          <a:avLst/>
        </a:prstGeom>
        <a:solidFill>
          <a:schemeClr val="lt1">
            <a:hueOff val="0"/>
            <a:satOff val="0"/>
            <a:lumOff val="0"/>
            <a:alphaOff val="0"/>
          </a:schemeClr>
        </a:solidFill>
        <a:ln w="12700" cap="flat" cmpd="sng" algn="ctr">
          <a:solidFill>
            <a:schemeClr val="accent5">
              <a:hueOff val="-4055126"/>
              <a:satOff val="-10451"/>
              <a:lumOff val="-7059"/>
              <a:alphaOff val="0"/>
            </a:schemeClr>
          </a:solidFill>
          <a:prstDash val="solid"/>
          <a:miter lim="800000"/>
        </a:ln>
        <a:effectLst/>
      </dsp:spPr>
      <dsp:style>
        <a:lnRef idx="2">
          <a:scrgbClr r="0" g="0" b="0"/>
        </a:lnRef>
        <a:fillRef idx="1">
          <a:scrgbClr r="0" g="0" b="0"/>
        </a:fillRef>
        <a:effectRef idx="0">
          <a:scrgbClr r="0" g="0" b="0"/>
        </a:effectRef>
        <a:fontRef idx="minor"/>
      </dsp:style>
    </dsp:sp>
    <dsp:sp modelId="{A6709A0B-133C-4E41-A91B-2839F30209B1}">
      <dsp:nvSpPr>
        <dsp:cNvPr id="0" name=""/>
        <dsp:cNvSpPr/>
      </dsp:nvSpPr>
      <dsp:spPr>
        <a:xfrm>
          <a:off x="1020536" y="4118093"/>
          <a:ext cx="9254583" cy="689879"/>
        </a:xfrm>
        <a:prstGeom prst="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6186" tIns="40640" rIns="40640" bIns="40640" numCol="1" spcCol="1270" anchor="ctr" anchorCtr="0">
          <a:noAutofit/>
        </a:bodyPr>
        <a:lstStyle/>
        <a:p>
          <a:pPr marL="0" lvl="0" indent="0" algn="just" defTabSz="711200">
            <a:lnSpc>
              <a:spcPct val="90000"/>
            </a:lnSpc>
            <a:spcBef>
              <a:spcPct val="0"/>
            </a:spcBef>
            <a:spcAft>
              <a:spcPct val="35000"/>
            </a:spcAft>
            <a:buNone/>
          </a:pPr>
          <a:r>
            <a:rPr lang="pl-PL" sz="1600" kern="1200" dirty="0">
              <a:latin typeface="Arial" panose="020B0604020202020204" pitchFamily="34" charset="0"/>
              <a:cs typeface="Arial" panose="020B0604020202020204" pitchFamily="34" charset="0"/>
            </a:rPr>
            <a:t>Sposoby finansowania realizacji zadań – mechanizmy wsparcia finansowego</a:t>
          </a:r>
        </a:p>
      </dsp:txBody>
      <dsp:txXfrm>
        <a:off x="1020536" y="4118093"/>
        <a:ext cx="9254583" cy="689879"/>
      </dsp:txXfrm>
    </dsp:sp>
    <dsp:sp modelId="{C415C5B9-B265-4778-8ADD-EF130D632F59}">
      <dsp:nvSpPr>
        <dsp:cNvPr id="0" name=""/>
        <dsp:cNvSpPr/>
      </dsp:nvSpPr>
      <dsp:spPr>
        <a:xfrm>
          <a:off x="611297" y="4064461"/>
          <a:ext cx="797143" cy="797143"/>
        </a:xfrm>
        <a:prstGeom prst="ellipse">
          <a:avLst/>
        </a:prstGeom>
        <a:solidFill>
          <a:schemeClr val="lt1">
            <a:hueOff val="0"/>
            <a:satOff val="0"/>
            <a:lumOff val="0"/>
            <a:alphaOff val="0"/>
          </a:schemeClr>
        </a:solidFill>
        <a:ln w="12700" cap="flat" cmpd="sng" algn="ctr">
          <a:solidFill>
            <a:schemeClr val="accent5">
              <a:hueOff val="-5406834"/>
              <a:satOff val="-13935"/>
              <a:lumOff val="-9412"/>
              <a:alphaOff val="0"/>
            </a:schemeClr>
          </a:solidFill>
          <a:prstDash val="solid"/>
          <a:miter lim="800000"/>
        </a:ln>
        <a:effectLst/>
      </dsp:spPr>
      <dsp:style>
        <a:lnRef idx="2">
          <a:scrgbClr r="0" g="0" b="0"/>
        </a:lnRef>
        <a:fillRef idx="1">
          <a:scrgbClr r="0" g="0" b="0"/>
        </a:fillRef>
        <a:effectRef idx="0">
          <a:scrgbClr r="0" g="0" b="0"/>
        </a:effectRef>
        <a:fontRef idx="minor"/>
      </dsp:style>
    </dsp:sp>
    <dsp:sp modelId="{F5430B2C-021F-4BF8-8BAE-830C2662B03C}">
      <dsp:nvSpPr>
        <dsp:cNvPr id="0" name=""/>
        <dsp:cNvSpPr/>
      </dsp:nvSpPr>
      <dsp:spPr>
        <a:xfrm>
          <a:off x="515637" y="5047766"/>
          <a:ext cx="9739816" cy="743434"/>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6186" tIns="40640" rIns="40640" bIns="40640" numCol="1" spcCol="1270" anchor="ctr" anchorCtr="0">
          <a:noAutofit/>
        </a:bodyPr>
        <a:lstStyle/>
        <a:p>
          <a:pPr marL="0" lvl="0" indent="0" algn="just" defTabSz="711200">
            <a:lnSpc>
              <a:spcPct val="90000"/>
            </a:lnSpc>
            <a:spcBef>
              <a:spcPct val="0"/>
            </a:spcBef>
            <a:spcAft>
              <a:spcPct val="35000"/>
            </a:spcAft>
            <a:buNone/>
          </a:pPr>
          <a:r>
            <a:rPr lang="pl-PL" sz="1600" kern="1200" dirty="0">
              <a:latin typeface="Arial" panose="020B0604020202020204" pitchFamily="34" charset="0"/>
              <a:cs typeface="Arial" panose="020B0604020202020204" pitchFamily="34" charset="0"/>
            </a:rPr>
            <a:t>Inne – np. uwagi do projektu</a:t>
          </a:r>
        </a:p>
      </dsp:txBody>
      <dsp:txXfrm>
        <a:off x="515637" y="5047766"/>
        <a:ext cx="9739816" cy="743434"/>
      </dsp:txXfrm>
    </dsp:sp>
    <dsp:sp modelId="{B19C63DC-BCED-4E53-B706-31D35BE717DD}">
      <dsp:nvSpPr>
        <dsp:cNvPr id="0" name=""/>
        <dsp:cNvSpPr/>
      </dsp:nvSpPr>
      <dsp:spPr>
        <a:xfrm>
          <a:off x="86733" y="5020912"/>
          <a:ext cx="797143" cy="797143"/>
        </a:xfrm>
        <a:prstGeom prst="ellipse">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D2174E-D3C6-4B0D-905B-BF6A80883383}">
      <dsp:nvSpPr>
        <dsp:cNvPr id="0" name=""/>
        <dsp:cNvSpPr/>
      </dsp:nvSpPr>
      <dsp:spPr>
        <a:xfrm>
          <a:off x="-3828131" y="-592010"/>
          <a:ext cx="4594546" cy="4594546"/>
        </a:xfrm>
        <a:prstGeom prst="blockArc">
          <a:avLst>
            <a:gd name="adj1" fmla="val 18900000"/>
            <a:gd name="adj2" fmla="val 2700000"/>
            <a:gd name="adj3" fmla="val 470"/>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EE2D05-4B34-4666-BA5D-8DE57956B4A2}">
      <dsp:nvSpPr>
        <dsp:cNvPr id="0" name=""/>
        <dsp:cNvSpPr/>
      </dsp:nvSpPr>
      <dsp:spPr>
        <a:xfrm>
          <a:off x="626939" y="487227"/>
          <a:ext cx="8038405" cy="97431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3366" tIns="40640" rIns="40640" bIns="40640" numCol="1" spcCol="1270" anchor="ctr" anchorCtr="0">
          <a:noAutofit/>
        </a:bodyPr>
        <a:lstStyle/>
        <a:p>
          <a:pPr marL="0" lvl="0" indent="0" algn="just" defTabSz="711200" rtl="0">
            <a:lnSpc>
              <a:spcPct val="90000"/>
            </a:lnSpc>
            <a:spcBef>
              <a:spcPct val="0"/>
            </a:spcBef>
            <a:spcAft>
              <a:spcPct val="35000"/>
            </a:spcAft>
            <a:buNone/>
          </a:pPr>
          <a:r>
            <a:rPr lang="pl-PL" sz="1600" kern="1200" dirty="0">
              <a:latin typeface="Arial" panose="020B0604020202020204" pitchFamily="34" charset="0"/>
              <a:cs typeface="Arial" panose="020B0604020202020204" pitchFamily="34" charset="0"/>
            </a:rPr>
            <a:t>Zła organizacja pracy w kontrolowanych jednostkach tj. niewyznaczenie osób odpowiedzialnych za koordynację działań i realizację obowiązków </a:t>
          </a:r>
        </a:p>
      </dsp:txBody>
      <dsp:txXfrm>
        <a:off x="626939" y="487227"/>
        <a:ext cx="8038405" cy="974319"/>
      </dsp:txXfrm>
    </dsp:sp>
    <dsp:sp modelId="{C5C1425E-1CB6-40FD-B297-BC41309C6956}">
      <dsp:nvSpPr>
        <dsp:cNvPr id="0" name=""/>
        <dsp:cNvSpPr/>
      </dsp:nvSpPr>
      <dsp:spPr>
        <a:xfrm>
          <a:off x="17990" y="365437"/>
          <a:ext cx="1217898" cy="1217898"/>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D5165DC-4394-4C61-80FE-8C2503238AB1}">
      <dsp:nvSpPr>
        <dsp:cNvPr id="0" name=""/>
        <dsp:cNvSpPr/>
      </dsp:nvSpPr>
      <dsp:spPr>
        <a:xfrm>
          <a:off x="626939" y="1948979"/>
          <a:ext cx="8038405" cy="974319"/>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73366" tIns="40640" rIns="40640" bIns="40640" numCol="1" spcCol="1270" anchor="ctr" anchorCtr="0">
          <a:noAutofit/>
        </a:bodyPr>
        <a:lstStyle/>
        <a:p>
          <a:pPr marL="0" lvl="0" indent="0" algn="just" defTabSz="711200" rtl="0">
            <a:lnSpc>
              <a:spcPct val="90000"/>
            </a:lnSpc>
            <a:spcBef>
              <a:spcPct val="0"/>
            </a:spcBef>
            <a:spcAft>
              <a:spcPct val="35000"/>
            </a:spcAft>
            <a:buNone/>
          </a:pPr>
          <a:r>
            <a:rPr lang="pl-PL" sz="1600" kern="1200" dirty="0">
              <a:latin typeface="Arial" panose="020B0604020202020204" pitchFamily="34" charset="0"/>
              <a:cs typeface="Arial" panose="020B0604020202020204" pitchFamily="34" charset="0"/>
            </a:rPr>
            <a:t>Niedostateczna znajomość zagadnień i zadań wynikających z Programów ochrony powietrza i Planów działań krótkoterminowych; brak stosownych szkoleń w tym temacie; problem z uzyskaniem odpowiednich informacji od kontrolowanych</a:t>
          </a:r>
        </a:p>
      </dsp:txBody>
      <dsp:txXfrm>
        <a:off x="626939" y="1948979"/>
        <a:ext cx="8038405" cy="974319"/>
      </dsp:txXfrm>
    </dsp:sp>
    <dsp:sp modelId="{AD420F82-10C6-4C9E-9704-0483E4909D9E}">
      <dsp:nvSpPr>
        <dsp:cNvPr id="0" name=""/>
        <dsp:cNvSpPr/>
      </dsp:nvSpPr>
      <dsp:spPr>
        <a:xfrm>
          <a:off x="17990" y="1827189"/>
          <a:ext cx="1217898" cy="1217898"/>
        </a:xfrm>
        <a:prstGeom prst="ellipse">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C38DB2-3F6A-4811-B55D-FBAB9C72874F}">
      <dsp:nvSpPr>
        <dsp:cNvPr id="0" name=""/>
        <dsp:cNvSpPr/>
      </dsp:nvSpPr>
      <dsp:spPr>
        <a:xfrm>
          <a:off x="-2712458" y="-420806"/>
          <a:ext cx="3256769" cy="3256769"/>
        </a:xfrm>
        <a:prstGeom prst="blockArc">
          <a:avLst>
            <a:gd name="adj1" fmla="val 18900000"/>
            <a:gd name="adj2" fmla="val 2700000"/>
            <a:gd name="adj3" fmla="val 663"/>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735563-C54F-4F89-9499-0F4BA41A0A8B}">
      <dsp:nvSpPr>
        <dsp:cNvPr id="0" name=""/>
        <dsp:cNvSpPr/>
      </dsp:nvSpPr>
      <dsp:spPr>
        <a:xfrm>
          <a:off x="443966" y="345029"/>
          <a:ext cx="7717476" cy="68996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7657" tIns="53340" rIns="53340" bIns="53340" numCol="1" spcCol="1270" anchor="ctr" anchorCtr="0">
          <a:noAutofit/>
        </a:bodyPr>
        <a:lstStyle/>
        <a:p>
          <a:pPr marL="0" lvl="0" indent="0" algn="l" defTabSz="933450" rtl="0">
            <a:lnSpc>
              <a:spcPct val="90000"/>
            </a:lnSpc>
            <a:spcBef>
              <a:spcPct val="0"/>
            </a:spcBef>
            <a:spcAft>
              <a:spcPct val="35000"/>
            </a:spcAft>
            <a:buNone/>
          </a:pPr>
          <a:r>
            <a:rPr lang="pl-PL" sz="2100" kern="1200" dirty="0"/>
            <a:t>braki kadrowe (zwłaszcza w małych gminach) </a:t>
          </a:r>
        </a:p>
      </dsp:txBody>
      <dsp:txXfrm>
        <a:off x="443966" y="345029"/>
        <a:ext cx="7717476" cy="689961"/>
      </dsp:txXfrm>
    </dsp:sp>
    <dsp:sp modelId="{34BB372B-1AD2-44F5-B02E-720AF0E055FF}">
      <dsp:nvSpPr>
        <dsp:cNvPr id="0" name=""/>
        <dsp:cNvSpPr/>
      </dsp:nvSpPr>
      <dsp:spPr>
        <a:xfrm>
          <a:off x="12739" y="258783"/>
          <a:ext cx="862452" cy="862452"/>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1643EA2-DAE6-4CEE-9BD5-9D863B32685B}">
      <dsp:nvSpPr>
        <dsp:cNvPr id="0" name=""/>
        <dsp:cNvSpPr/>
      </dsp:nvSpPr>
      <dsp:spPr>
        <a:xfrm>
          <a:off x="443966" y="1380165"/>
          <a:ext cx="7717476" cy="689961"/>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47657" tIns="53340" rIns="53340" bIns="53340" numCol="1" spcCol="1270" anchor="ctr" anchorCtr="0">
          <a:noAutofit/>
        </a:bodyPr>
        <a:lstStyle/>
        <a:p>
          <a:pPr marL="0" lvl="0" indent="0" algn="l" defTabSz="933450" rtl="0">
            <a:lnSpc>
              <a:spcPct val="90000"/>
            </a:lnSpc>
            <a:spcBef>
              <a:spcPct val="0"/>
            </a:spcBef>
            <a:spcAft>
              <a:spcPct val="35000"/>
            </a:spcAft>
            <a:buNone/>
          </a:pPr>
          <a:r>
            <a:rPr lang="pl-PL" sz="2100" kern="1200" dirty="0"/>
            <a:t>niewystarczające środki finansowe i trudności w ich pozyskiwaniu</a:t>
          </a:r>
        </a:p>
      </dsp:txBody>
      <dsp:txXfrm>
        <a:off x="443966" y="1380165"/>
        <a:ext cx="7717476" cy="689961"/>
      </dsp:txXfrm>
    </dsp:sp>
    <dsp:sp modelId="{10C05FED-2481-4A79-9546-491A1B0F0680}">
      <dsp:nvSpPr>
        <dsp:cNvPr id="0" name=""/>
        <dsp:cNvSpPr/>
      </dsp:nvSpPr>
      <dsp:spPr>
        <a:xfrm>
          <a:off x="12739" y="1293919"/>
          <a:ext cx="862452" cy="862452"/>
        </a:xfrm>
        <a:prstGeom prst="ellipse">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2D92F4-6FFE-4F3F-AC03-38871FD35A84}">
      <dsp:nvSpPr>
        <dsp:cNvPr id="0" name=""/>
        <dsp:cNvSpPr/>
      </dsp:nvSpPr>
      <dsp:spPr>
        <a:xfrm rot="21300000">
          <a:off x="28424" y="2096126"/>
          <a:ext cx="9205737" cy="1054195"/>
        </a:xfrm>
        <a:prstGeom prst="mathMinus">
          <a:avLst/>
        </a:prstGeom>
        <a:solidFill>
          <a:schemeClr val="accent6">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3E47E29-BCBA-4936-A42A-DF6369D19455}">
      <dsp:nvSpPr>
        <dsp:cNvPr id="0" name=""/>
        <dsp:cNvSpPr/>
      </dsp:nvSpPr>
      <dsp:spPr>
        <a:xfrm>
          <a:off x="1111510" y="262322"/>
          <a:ext cx="2778775" cy="2098579"/>
        </a:xfrm>
        <a:prstGeom prst="downArrow">
          <a:avLst/>
        </a:prstGeom>
        <a:solidFill>
          <a:schemeClr val="accent6">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A67DFE7-C030-423F-9BC3-CDF2D76C356C}">
      <dsp:nvSpPr>
        <dsp:cNvPr id="0" name=""/>
        <dsp:cNvSpPr/>
      </dsp:nvSpPr>
      <dsp:spPr>
        <a:xfrm>
          <a:off x="4072514" y="336850"/>
          <a:ext cx="4637339" cy="15298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pl-PL" sz="1800" kern="1200" dirty="0">
              <a:latin typeface="Arial" panose="020B0604020202020204" pitchFamily="34" charset="0"/>
              <a:cs typeface="Arial" panose="020B0604020202020204" pitchFamily="34" charset="0"/>
            </a:rPr>
            <a:t>Inspekcja Ochrony Środowiska jest powołana do kontroli przestrzegania przepisów o ochronie środowiska oraz badania i oceny stanu środowiska na podstawie ustawy z dnia 20 lipca 1991 r. o Inspekcji Ochrony Środowiska (Dz. U. z 2020 r., poz. 995 z </a:t>
          </a:r>
          <a:r>
            <a:rPr lang="pl-PL" sz="1800" kern="1200" dirty="0" err="1">
              <a:latin typeface="Arial" panose="020B0604020202020204" pitchFamily="34" charset="0"/>
              <a:cs typeface="Arial" panose="020B0604020202020204" pitchFamily="34" charset="0"/>
            </a:rPr>
            <a:t>późn</a:t>
          </a:r>
          <a:r>
            <a:rPr lang="pl-PL" sz="1800" kern="1200" dirty="0">
              <a:latin typeface="Arial" panose="020B0604020202020204" pitchFamily="34" charset="0"/>
              <a:cs typeface="Arial" panose="020B0604020202020204" pitchFamily="34" charset="0"/>
            </a:rPr>
            <a:t>. zm.)</a:t>
          </a:r>
        </a:p>
      </dsp:txBody>
      <dsp:txXfrm>
        <a:off x="4072514" y="336850"/>
        <a:ext cx="4637339" cy="1529807"/>
      </dsp:txXfrm>
    </dsp:sp>
    <dsp:sp modelId="{BBB044A5-8D30-49DC-B93E-AE3F7198FA0B}">
      <dsp:nvSpPr>
        <dsp:cNvPr id="0" name=""/>
        <dsp:cNvSpPr/>
      </dsp:nvSpPr>
      <dsp:spPr>
        <a:xfrm>
          <a:off x="5372299" y="2885546"/>
          <a:ext cx="2778775" cy="2098579"/>
        </a:xfrm>
        <a:prstGeom prst="upArrow">
          <a:avLst/>
        </a:prstGeom>
        <a:solidFill>
          <a:schemeClr val="accent6">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BAC200-6E76-4385-B44C-1CADF9EE0A71}">
      <dsp:nvSpPr>
        <dsp:cNvPr id="0" name=""/>
        <dsp:cNvSpPr/>
      </dsp:nvSpPr>
      <dsp:spPr>
        <a:xfrm>
          <a:off x="1389387" y="3042940"/>
          <a:ext cx="2964027" cy="22035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pl-PL" sz="1800" kern="1200" dirty="0">
              <a:latin typeface="Arial" panose="020B0604020202020204" pitchFamily="34" charset="0"/>
              <a:cs typeface="Arial" panose="020B0604020202020204" pitchFamily="34" charset="0"/>
            </a:rPr>
            <a:t>Czynności kontrole polegają na sprawdzeniu stanu faktycznego w odniesieniu do obowiązujących przepisów prawa.</a:t>
          </a:r>
        </a:p>
      </dsp:txBody>
      <dsp:txXfrm>
        <a:off x="1389387" y="3042940"/>
        <a:ext cx="2964027" cy="22035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327868-1A4E-473D-9169-4EFF46A90FAC}">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59941A-981E-4468-9119-107F2893F6F4}">
      <dsp:nvSpPr>
        <dsp:cNvPr id="0" name=""/>
        <dsp:cNvSpPr/>
      </dsp:nvSpPr>
      <dsp:spPr>
        <a:xfrm>
          <a:off x="492024" y="334530"/>
          <a:ext cx="9963850" cy="66940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50800" rIns="50800" bIns="50800" numCol="1" spcCol="1270" anchor="ctr" anchorCtr="0">
          <a:noAutofit/>
        </a:bodyPr>
        <a:lstStyle/>
        <a:p>
          <a:pPr marL="0" lvl="0" indent="0" algn="l" defTabSz="889000">
            <a:lnSpc>
              <a:spcPct val="90000"/>
            </a:lnSpc>
            <a:spcBef>
              <a:spcPct val="0"/>
            </a:spcBef>
            <a:spcAft>
              <a:spcPct val="35000"/>
            </a:spcAft>
            <a:buNone/>
          </a:pPr>
          <a:r>
            <a:rPr lang="pl-PL" sz="2000" kern="1200" dirty="0"/>
            <a:t>Podmiotów korzystających ze środowiska w rozumieniu przepisów </a:t>
          </a:r>
          <a:r>
            <a:rPr lang="pl-PL" sz="2000" kern="1200" dirty="0" err="1"/>
            <a:t>p.o.ś</a:t>
          </a:r>
          <a:r>
            <a:rPr lang="pl-PL" sz="2000" kern="1200" dirty="0"/>
            <a:t> </a:t>
          </a:r>
        </a:p>
      </dsp:txBody>
      <dsp:txXfrm>
        <a:off x="492024" y="334530"/>
        <a:ext cx="9963850" cy="669409"/>
      </dsp:txXfrm>
    </dsp:sp>
    <dsp:sp modelId="{A9998AB4-9927-4DEA-93DC-5650BFF30B37}">
      <dsp:nvSpPr>
        <dsp:cNvPr id="0" name=""/>
        <dsp:cNvSpPr/>
      </dsp:nvSpPr>
      <dsp:spPr>
        <a:xfrm>
          <a:off x="73643" y="250854"/>
          <a:ext cx="836762" cy="836762"/>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B80C892-3BED-4F49-8059-2949A6F96250}">
      <dsp:nvSpPr>
        <dsp:cNvPr id="0" name=""/>
        <dsp:cNvSpPr/>
      </dsp:nvSpPr>
      <dsp:spPr>
        <a:xfrm>
          <a:off x="875812" y="1338819"/>
          <a:ext cx="9580062" cy="669409"/>
        </a:xfrm>
        <a:prstGeom prst="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50800" rIns="50800" bIns="50800" numCol="1" spcCol="1270" anchor="ctr" anchorCtr="0">
          <a:noAutofit/>
        </a:bodyPr>
        <a:lstStyle/>
        <a:p>
          <a:pPr marL="0" lvl="0" indent="0" algn="l" defTabSz="889000">
            <a:lnSpc>
              <a:spcPct val="90000"/>
            </a:lnSpc>
            <a:spcBef>
              <a:spcPct val="0"/>
            </a:spcBef>
            <a:spcAft>
              <a:spcPct val="35000"/>
            </a:spcAft>
            <a:buNone/>
          </a:pPr>
          <a:r>
            <a:rPr lang="pl-PL" sz="2000" kern="1200" dirty="0"/>
            <a:t>Rolników prowadzących gospodarstwa rolne, korzystających ze środowiska (nie będących przedsiębiorcami)</a:t>
          </a:r>
        </a:p>
      </dsp:txBody>
      <dsp:txXfrm>
        <a:off x="875812" y="1338819"/>
        <a:ext cx="9580062" cy="669409"/>
      </dsp:txXfrm>
    </dsp:sp>
    <dsp:sp modelId="{D842DA22-B97F-495A-ADB4-13BA5D725DC2}">
      <dsp:nvSpPr>
        <dsp:cNvPr id="0" name=""/>
        <dsp:cNvSpPr/>
      </dsp:nvSpPr>
      <dsp:spPr>
        <a:xfrm>
          <a:off x="457431" y="1255143"/>
          <a:ext cx="836762" cy="836762"/>
        </a:xfrm>
        <a:prstGeom prst="ellipse">
          <a:avLst/>
        </a:prstGeom>
        <a:solidFill>
          <a:schemeClr val="lt1">
            <a:hueOff val="0"/>
            <a:satOff val="0"/>
            <a:lumOff val="0"/>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dsp:style>
    </dsp:sp>
    <dsp:sp modelId="{22D430BD-01FB-42EC-A1CA-4D42EEDDDB5F}">
      <dsp:nvSpPr>
        <dsp:cNvPr id="0" name=""/>
        <dsp:cNvSpPr/>
      </dsp:nvSpPr>
      <dsp:spPr>
        <a:xfrm>
          <a:off x="875812" y="2343108"/>
          <a:ext cx="9580062" cy="669409"/>
        </a:xfrm>
        <a:prstGeom prst="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50800" rIns="50800" bIns="50800" numCol="1" spcCol="1270" anchor="ctr" anchorCtr="0">
          <a:noAutofit/>
        </a:bodyPr>
        <a:lstStyle/>
        <a:p>
          <a:pPr marL="0" lvl="0" indent="0" algn="l" defTabSz="889000">
            <a:lnSpc>
              <a:spcPct val="90000"/>
            </a:lnSpc>
            <a:spcBef>
              <a:spcPct val="0"/>
            </a:spcBef>
            <a:spcAft>
              <a:spcPct val="35000"/>
            </a:spcAft>
            <a:buNone/>
          </a:pPr>
          <a:r>
            <a:rPr lang="pl-PL" sz="2000" kern="1200" dirty="0"/>
            <a:t>Osób fizycznych (nie będących przedsiębiorcami, korzystających ze środowiska w zakresie,    w jakim    korzystanie    ze środowiska wymaga pozwolenia</a:t>
          </a:r>
        </a:p>
      </dsp:txBody>
      <dsp:txXfrm>
        <a:off x="875812" y="2343108"/>
        <a:ext cx="9580062" cy="669409"/>
      </dsp:txXfrm>
    </dsp:sp>
    <dsp:sp modelId="{9EC56FCF-6891-4E6D-BCB6-8438E0459269}">
      <dsp:nvSpPr>
        <dsp:cNvPr id="0" name=""/>
        <dsp:cNvSpPr/>
      </dsp:nvSpPr>
      <dsp:spPr>
        <a:xfrm>
          <a:off x="457431" y="2259432"/>
          <a:ext cx="836762" cy="836762"/>
        </a:xfrm>
        <a:prstGeom prst="ellipse">
          <a:avLst/>
        </a:prstGeom>
        <a:solidFill>
          <a:schemeClr val="lt1">
            <a:hueOff val="0"/>
            <a:satOff val="0"/>
            <a:lumOff val="0"/>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dsp:style>
    </dsp:sp>
    <dsp:sp modelId="{FD335389-2496-4975-A631-FFF6F492352A}">
      <dsp:nvSpPr>
        <dsp:cNvPr id="0" name=""/>
        <dsp:cNvSpPr/>
      </dsp:nvSpPr>
      <dsp:spPr>
        <a:xfrm>
          <a:off x="492024" y="3347397"/>
          <a:ext cx="9963850" cy="669409"/>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50800" rIns="50800" bIns="50800" numCol="1" spcCol="1270" anchor="ctr" anchorCtr="0">
          <a:noAutofit/>
        </a:bodyPr>
        <a:lstStyle/>
        <a:p>
          <a:pPr marL="0" lvl="0" indent="0" algn="l" defTabSz="889000">
            <a:lnSpc>
              <a:spcPct val="90000"/>
            </a:lnSpc>
            <a:spcBef>
              <a:spcPct val="0"/>
            </a:spcBef>
            <a:spcAft>
              <a:spcPct val="35000"/>
            </a:spcAft>
            <a:buNone/>
          </a:pPr>
          <a:r>
            <a:rPr lang="pl-PL" sz="2000" b="1" u="sng" kern="1200" dirty="0">
              <a:solidFill>
                <a:schemeClr val="tx1"/>
              </a:solidFill>
              <a:effectLst>
                <a:outerShdw blurRad="38100" dist="38100" dir="2700000" algn="tl">
                  <a:srgbClr val="000000">
                    <a:alpha val="43137"/>
                  </a:srgbClr>
                </a:outerShdw>
              </a:effectLst>
            </a:rPr>
            <a:t>Gmin realizujących przypisane zadania </a:t>
          </a:r>
          <a:endParaRPr lang="pl-PL" sz="2000" b="1" kern="1200" dirty="0">
            <a:solidFill>
              <a:schemeClr val="tx1"/>
            </a:solidFill>
            <a:effectLst>
              <a:outerShdw blurRad="38100" dist="38100" dir="2700000" algn="tl">
                <a:srgbClr val="000000">
                  <a:alpha val="43137"/>
                </a:srgbClr>
              </a:outerShdw>
            </a:effectLst>
          </a:endParaRPr>
        </a:p>
      </dsp:txBody>
      <dsp:txXfrm>
        <a:off x="492024" y="3347397"/>
        <a:ext cx="9963850" cy="669409"/>
      </dsp:txXfrm>
    </dsp:sp>
    <dsp:sp modelId="{B644867E-DCA7-475B-8EC9-C5AF0A3F048E}">
      <dsp:nvSpPr>
        <dsp:cNvPr id="0" name=""/>
        <dsp:cNvSpPr/>
      </dsp:nvSpPr>
      <dsp:spPr>
        <a:xfrm>
          <a:off x="73643" y="3263721"/>
          <a:ext cx="836762" cy="836762"/>
        </a:xfrm>
        <a:prstGeom prst="ellipse">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67494C-4D59-47CA-BEFD-22242929C6E9}">
      <dsp:nvSpPr>
        <dsp:cNvPr id="0" name=""/>
        <dsp:cNvSpPr/>
      </dsp:nvSpPr>
      <dsp:spPr>
        <a:xfrm>
          <a:off x="-3115240" y="-482615"/>
          <a:ext cx="3739736" cy="3739736"/>
        </a:xfrm>
        <a:prstGeom prst="blockArc">
          <a:avLst>
            <a:gd name="adj1" fmla="val 18900000"/>
            <a:gd name="adj2" fmla="val 2700000"/>
            <a:gd name="adj3" fmla="val 578"/>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05CEE4-C840-447A-B2B7-A03AC285330F}">
      <dsp:nvSpPr>
        <dsp:cNvPr id="0" name=""/>
        <dsp:cNvSpPr/>
      </dsp:nvSpPr>
      <dsp:spPr>
        <a:xfrm>
          <a:off x="510023" y="367415"/>
          <a:ext cx="6908527" cy="85052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9143" tIns="50800" rIns="50800" bIns="50800" numCol="1" spcCol="1270" anchor="ctr" anchorCtr="0">
          <a:noAutofit/>
        </a:bodyPr>
        <a:lstStyle/>
        <a:p>
          <a:pPr marL="0" lvl="0" indent="0" algn="l" defTabSz="889000" rtl="0">
            <a:lnSpc>
              <a:spcPct val="90000"/>
            </a:lnSpc>
            <a:spcBef>
              <a:spcPct val="0"/>
            </a:spcBef>
            <a:spcAft>
              <a:spcPct val="35000"/>
            </a:spcAft>
            <a:buNone/>
          </a:pPr>
          <a:r>
            <a:rPr lang="pl-PL" sz="2000" kern="1200" dirty="0">
              <a:latin typeface="Arial" panose="020B0604020202020204" pitchFamily="34" charset="0"/>
              <a:cs typeface="Arial" panose="020B0604020202020204" pitchFamily="34" charset="0"/>
            </a:rPr>
            <a:t>1) terminowego uchwalenia programów ochrony powietrza i planów działań krótkoterminowych, o których mowa w art. 91 i art. 92 ;</a:t>
          </a:r>
        </a:p>
      </dsp:txBody>
      <dsp:txXfrm>
        <a:off x="510023" y="367415"/>
        <a:ext cx="6908527" cy="850521"/>
      </dsp:txXfrm>
    </dsp:sp>
    <dsp:sp modelId="{DD30804F-B06F-4B2C-8832-8FE2CD5E44D3}">
      <dsp:nvSpPr>
        <dsp:cNvPr id="0" name=""/>
        <dsp:cNvSpPr/>
      </dsp:nvSpPr>
      <dsp:spPr>
        <a:xfrm>
          <a:off x="14635" y="297288"/>
          <a:ext cx="990776" cy="990776"/>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EAF0F84-CF3C-45C8-AF23-09F9DDB575C7}">
      <dsp:nvSpPr>
        <dsp:cNvPr id="0" name=""/>
        <dsp:cNvSpPr/>
      </dsp:nvSpPr>
      <dsp:spPr>
        <a:xfrm>
          <a:off x="510023" y="1457697"/>
          <a:ext cx="6908527" cy="1048264"/>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9143" tIns="50800" rIns="50800" bIns="50800" numCol="1" spcCol="1270" anchor="ctr" anchorCtr="0">
          <a:noAutofit/>
        </a:bodyPr>
        <a:lstStyle/>
        <a:p>
          <a:pPr marL="0" lvl="0" indent="0" algn="l" defTabSz="889000" rtl="0">
            <a:lnSpc>
              <a:spcPct val="90000"/>
            </a:lnSpc>
            <a:spcBef>
              <a:spcPct val="0"/>
            </a:spcBef>
            <a:spcAft>
              <a:spcPct val="35000"/>
            </a:spcAft>
            <a:buNone/>
          </a:pPr>
          <a:r>
            <a:rPr lang="pl-PL" sz="2000" kern="1200" dirty="0">
              <a:latin typeface="Arial" panose="020B0604020202020204" pitchFamily="34" charset="0"/>
              <a:cs typeface="Arial" panose="020B0604020202020204" pitchFamily="34" charset="0"/>
            </a:rPr>
            <a:t>2) wykonywania zadań określonych w programach ochrony powietrza i planach działań krótkoterminowych przez wójta, burmistrza lub prezydenta miasta, starostę oraz inne podmioty.</a:t>
          </a:r>
        </a:p>
      </dsp:txBody>
      <dsp:txXfrm>
        <a:off x="510023" y="1457697"/>
        <a:ext cx="6908527" cy="1048264"/>
      </dsp:txXfrm>
    </dsp:sp>
    <dsp:sp modelId="{E2C79FEC-0ECC-41CF-BE8D-B2DC7D17ACA0}">
      <dsp:nvSpPr>
        <dsp:cNvPr id="0" name=""/>
        <dsp:cNvSpPr/>
      </dsp:nvSpPr>
      <dsp:spPr>
        <a:xfrm>
          <a:off x="14635" y="1486441"/>
          <a:ext cx="990776" cy="990776"/>
        </a:xfrm>
        <a:prstGeom prst="ellipse">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7CDE0E-9EE1-41E1-A264-11BFDA15A450}">
      <dsp:nvSpPr>
        <dsp:cNvPr id="0" name=""/>
        <dsp:cNvSpPr/>
      </dsp:nvSpPr>
      <dsp:spPr>
        <a:xfrm>
          <a:off x="-5001996" y="-766383"/>
          <a:ext cx="5957087" cy="5957087"/>
        </a:xfrm>
        <a:prstGeom prst="blockArc">
          <a:avLst>
            <a:gd name="adj1" fmla="val 18900000"/>
            <a:gd name="adj2" fmla="val 2700000"/>
            <a:gd name="adj3" fmla="val 363"/>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41EC077-B9FF-42BC-BE26-D53A0AE33163}">
      <dsp:nvSpPr>
        <dsp:cNvPr id="0" name=""/>
        <dsp:cNvSpPr/>
      </dsp:nvSpPr>
      <dsp:spPr>
        <a:xfrm>
          <a:off x="614273" y="442432"/>
          <a:ext cx="7721596" cy="88486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2361" tIns="45720" rIns="45720" bIns="45720" numCol="1" spcCol="1270" anchor="ctr" anchorCtr="0">
          <a:noAutofit/>
        </a:bodyPr>
        <a:lstStyle/>
        <a:p>
          <a:pPr marL="0" lvl="0" indent="0" algn="l" defTabSz="800100" rtl="0">
            <a:lnSpc>
              <a:spcPct val="90000"/>
            </a:lnSpc>
            <a:spcBef>
              <a:spcPct val="0"/>
            </a:spcBef>
            <a:spcAft>
              <a:spcPct val="35000"/>
            </a:spcAft>
            <a:buNone/>
          </a:pPr>
          <a:r>
            <a:rPr lang="pl-PL" sz="1800" kern="1200" dirty="0"/>
            <a:t>organy właściwe w sprawach terminowego uchwalenia programów ochrony powietrza i planów działań krótkoterminowych (marszałek województwa, sejmik województwa)</a:t>
          </a:r>
        </a:p>
      </dsp:txBody>
      <dsp:txXfrm>
        <a:off x="614273" y="442432"/>
        <a:ext cx="7721596" cy="884864"/>
      </dsp:txXfrm>
    </dsp:sp>
    <dsp:sp modelId="{5777B765-6345-4C9D-AA3D-13D214794EC9}">
      <dsp:nvSpPr>
        <dsp:cNvPr id="0" name=""/>
        <dsp:cNvSpPr/>
      </dsp:nvSpPr>
      <dsp:spPr>
        <a:xfrm>
          <a:off x="61233" y="331824"/>
          <a:ext cx="1106080" cy="1106080"/>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98C9BCD-5C96-4AC2-BD2D-336117804D76}">
      <dsp:nvSpPr>
        <dsp:cNvPr id="0" name=""/>
        <dsp:cNvSpPr/>
      </dsp:nvSpPr>
      <dsp:spPr>
        <a:xfrm>
          <a:off x="935922" y="1769728"/>
          <a:ext cx="7399948" cy="884864"/>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2361" tIns="45720" rIns="45720" bIns="45720" numCol="1" spcCol="1270" anchor="ctr" anchorCtr="0">
          <a:noAutofit/>
        </a:bodyPr>
        <a:lstStyle/>
        <a:p>
          <a:pPr marL="0" lvl="0" indent="0" algn="l" defTabSz="800100" rtl="0">
            <a:lnSpc>
              <a:spcPct val="90000"/>
            </a:lnSpc>
            <a:spcBef>
              <a:spcPct val="0"/>
            </a:spcBef>
            <a:spcAft>
              <a:spcPct val="35000"/>
            </a:spcAft>
            <a:buNone/>
          </a:pPr>
          <a:r>
            <a:rPr lang="pl-PL" sz="1800" kern="1200" dirty="0"/>
            <a:t>organy właściwe w sprawach wykonywania zadań określonych w programach ochrony powietrza i planach działań krótkoterminowych (wójt, burmistrz lub prezydent miasta, starosta)</a:t>
          </a:r>
        </a:p>
      </dsp:txBody>
      <dsp:txXfrm>
        <a:off x="935922" y="1769728"/>
        <a:ext cx="7399948" cy="884864"/>
      </dsp:txXfrm>
    </dsp:sp>
    <dsp:sp modelId="{48F6C7DF-8A41-4315-9BC5-79AE771D6D92}">
      <dsp:nvSpPr>
        <dsp:cNvPr id="0" name=""/>
        <dsp:cNvSpPr/>
      </dsp:nvSpPr>
      <dsp:spPr>
        <a:xfrm>
          <a:off x="382881" y="1659120"/>
          <a:ext cx="1106080" cy="1106080"/>
        </a:xfrm>
        <a:prstGeom prst="ellipse">
          <a:avLst/>
        </a:prstGeom>
        <a:solidFill>
          <a:schemeClr val="lt1">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sp>
    <dsp:sp modelId="{46314746-097D-4878-95E0-06B5EF108DA2}">
      <dsp:nvSpPr>
        <dsp:cNvPr id="0" name=""/>
        <dsp:cNvSpPr/>
      </dsp:nvSpPr>
      <dsp:spPr>
        <a:xfrm>
          <a:off x="614273" y="3097024"/>
          <a:ext cx="7721596" cy="884864"/>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2361" tIns="45720" rIns="45720" bIns="45720" numCol="1" spcCol="1270" anchor="ctr" anchorCtr="0">
          <a:noAutofit/>
        </a:bodyPr>
        <a:lstStyle/>
        <a:p>
          <a:pPr marL="0" lvl="0" indent="0" algn="l" defTabSz="800100" rtl="0">
            <a:lnSpc>
              <a:spcPct val="90000"/>
            </a:lnSpc>
            <a:spcBef>
              <a:spcPct val="0"/>
            </a:spcBef>
            <a:spcAft>
              <a:spcPct val="35000"/>
            </a:spcAft>
            <a:buNone/>
          </a:pPr>
          <a:r>
            <a:rPr lang="pl-PL" sz="1800" kern="1200" dirty="0"/>
            <a:t>podmioty wskazane do realizacji  zadań określonych w programach ochrony powietrza i planach działań krótkoterminowych (nie należy ich utożsamiać z podmiotami korzystającymi ze środowiska)</a:t>
          </a:r>
        </a:p>
      </dsp:txBody>
      <dsp:txXfrm>
        <a:off x="614273" y="3097024"/>
        <a:ext cx="7721596" cy="884864"/>
      </dsp:txXfrm>
    </dsp:sp>
    <dsp:sp modelId="{1F9B670D-6BCC-41B3-B232-C2D6E5F034E8}">
      <dsp:nvSpPr>
        <dsp:cNvPr id="0" name=""/>
        <dsp:cNvSpPr/>
      </dsp:nvSpPr>
      <dsp:spPr>
        <a:xfrm>
          <a:off x="61233" y="2986416"/>
          <a:ext cx="1106080" cy="1106080"/>
        </a:xfrm>
        <a:prstGeom prst="ellipse">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2D101C-4E24-4F30-984D-C904881AF69C}">
      <dsp:nvSpPr>
        <dsp:cNvPr id="0" name=""/>
        <dsp:cNvSpPr/>
      </dsp:nvSpPr>
      <dsp:spPr>
        <a:xfrm>
          <a:off x="-4992277" y="-764905"/>
          <a:ext cx="5945542" cy="5945542"/>
        </a:xfrm>
        <a:prstGeom prst="blockArc">
          <a:avLst>
            <a:gd name="adj1" fmla="val 18900000"/>
            <a:gd name="adj2" fmla="val 2700000"/>
            <a:gd name="adj3" fmla="val 363"/>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7780FBF-FDCB-44D5-825E-D23B4245DFDC}">
      <dsp:nvSpPr>
        <dsp:cNvPr id="0" name=""/>
        <dsp:cNvSpPr/>
      </dsp:nvSpPr>
      <dsp:spPr>
        <a:xfrm>
          <a:off x="613098" y="441573"/>
          <a:ext cx="10807443" cy="88314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0997" tIns="40640" rIns="40640" bIns="40640" numCol="1" spcCol="1270" anchor="ctr" anchorCtr="0">
          <a:noAutofit/>
        </a:bodyPr>
        <a:lstStyle/>
        <a:p>
          <a:pPr marL="0" lvl="0" indent="0" algn="l" defTabSz="711200">
            <a:lnSpc>
              <a:spcPct val="90000"/>
            </a:lnSpc>
            <a:spcBef>
              <a:spcPct val="0"/>
            </a:spcBef>
            <a:spcAft>
              <a:spcPct val="35000"/>
            </a:spcAft>
            <a:buNone/>
          </a:pPr>
          <a:r>
            <a:rPr lang="pl-PL" sz="1600" b="1" kern="1200" dirty="0">
              <a:latin typeface="Arial" panose="020B0604020202020204" pitchFamily="34" charset="0"/>
              <a:cs typeface="Arial" panose="020B0604020202020204" pitchFamily="34" charset="0"/>
            </a:rPr>
            <a:t>Wojewoda  przy  pomocy  wojewódzkiego  inspektora  ochrony środowiska sprawuje nadzór w zakresie:</a:t>
          </a:r>
          <a:endParaRPr lang="pl-PL" sz="1600" kern="1200" dirty="0">
            <a:latin typeface="Arial" panose="020B0604020202020204" pitchFamily="34" charset="0"/>
            <a:cs typeface="Arial" panose="020B0604020202020204" pitchFamily="34" charset="0"/>
          </a:endParaRPr>
        </a:p>
      </dsp:txBody>
      <dsp:txXfrm>
        <a:off x="613098" y="441573"/>
        <a:ext cx="10807443" cy="883146"/>
      </dsp:txXfrm>
    </dsp:sp>
    <dsp:sp modelId="{F5C6C829-B4AA-42E2-A2A4-77814EB71D95}">
      <dsp:nvSpPr>
        <dsp:cNvPr id="0" name=""/>
        <dsp:cNvSpPr/>
      </dsp:nvSpPr>
      <dsp:spPr>
        <a:xfrm>
          <a:off x="61132" y="331179"/>
          <a:ext cx="1103932" cy="1103932"/>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101A956-91D9-47FF-834D-A9D48A5DE281}">
      <dsp:nvSpPr>
        <dsp:cNvPr id="0" name=""/>
        <dsp:cNvSpPr/>
      </dsp:nvSpPr>
      <dsp:spPr>
        <a:xfrm>
          <a:off x="934122" y="1766292"/>
          <a:ext cx="10486419" cy="883146"/>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0997" tIns="40640" rIns="40640" bIns="40640" numCol="1" spcCol="1270" anchor="ctr" anchorCtr="0">
          <a:noAutofit/>
        </a:bodyPr>
        <a:lstStyle/>
        <a:p>
          <a:pPr marL="0" lvl="0" indent="0" algn="l" defTabSz="711200">
            <a:lnSpc>
              <a:spcPct val="90000"/>
            </a:lnSpc>
            <a:spcBef>
              <a:spcPct val="0"/>
            </a:spcBef>
            <a:spcAft>
              <a:spcPct val="35000"/>
            </a:spcAft>
            <a:buNone/>
          </a:pPr>
          <a:r>
            <a:rPr lang="pl-PL" sz="1600" b="1" kern="1200" dirty="0">
              <a:latin typeface="Arial" panose="020B0604020202020204" pitchFamily="34" charset="0"/>
              <a:cs typeface="Arial" panose="020B0604020202020204" pitchFamily="34" charset="0"/>
            </a:rPr>
            <a:t>terminowego  uchwalenia  programów ochrony  powietrza  i ich  aktualizacji oraz planów działań krótkoterminowych, o których mowa w art. 91 i art. 92;</a:t>
          </a:r>
          <a:endParaRPr lang="pl-PL" sz="1600" kern="1200" dirty="0">
            <a:latin typeface="Arial" panose="020B0604020202020204" pitchFamily="34" charset="0"/>
            <a:cs typeface="Arial" panose="020B0604020202020204" pitchFamily="34" charset="0"/>
          </a:endParaRPr>
        </a:p>
      </dsp:txBody>
      <dsp:txXfrm>
        <a:off x="934122" y="1766292"/>
        <a:ext cx="10486419" cy="883146"/>
      </dsp:txXfrm>
    </dsp:sp>
    <dsp:sp modelId="{BEE2007A-AB7B-4ECF-831F-5A364F2F6145}">
      <dsp:nvSpPr>
        <dsp:cNvPr id="0" name=""/>
        <dsp:cNvSpPr/>
      </dsp:nvSpPr>
      <dsp:spPr>
        <a:xfrm>
          <a:off x="382156" y="1655899"/>
          <a:ext cx="1103932" cy="1103932"/>
        </a:xfrm>
        <a:prstGeom prst="ellipse">
          <a:avLst/>
        </a:prstGeom>
        <a:solidFill>
          <a:schemeClr val="lt1">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sp>
    <dsp:sp modelId="{03190B27-8EFA-4D63-8E4A-99B7DE506C5A}">
      <dsp:nvSpPr>
        <dsp:cNvPr id="0" name=""/>
        <dsp:cNvSpPr/>
      </dsp:nvSpPr>
      <dsp:spPr>
        <a:xfrm>
          <a:off x="613098" y="3091011"/>
          <a:ext cx="10807443" cy="883146"/>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00997" tIns="40640" rIns="40640" bIns="40640" numCol="1" spcCol="1270" anchor="ctr" anchorCtr="0">
          <a:noAutofit/>
        </a:bodyPr>
        <a:lstStyle/>
        <a:p>
          <a:pPr marL="0" lvl="0" indent="0" algn="l" defTabSz="711200">
            <a:lnSpc>
              <a:spcPct val="90000"/>
            </a:lnSpc>
            <a:spcBef>
              <a:spcPct val="0"/>
            </a:spcBef>
            <a:spcAft>
              <a:spcPct val="35000"/>
            </a:spcAft>
            <a:buNone/>
          </a:pPr>
          <a:r>
            <a:rPr lang="pl-PL" sz="1600" b="1" kern="1200" dirty="0">
              <a:latin typeface="Arial" panose="020B0604020202020204" pitchFamily="34" charset="0"/>
              <a:cs typeface="Arial" panose="020B0604020202020204" pitchFamily="34" charset="0"/>
            </a:rPr>
            <a:t>realizacji  działań  określonych  w programach   ochrony   powietrza   i ich aktualizacjach  oraz  planach  działań  krótkoterminowych </a:t>
          </a:r>
          <a:r>
            <a:rPr lang="pl-PL" sz="1600" b="1" kern="1200" dirty="0">
              <a:solidFill>
                <a:srgbClr val="FF0000"/>
              </a:solidFill>
              <a:latin typeface="Arial" panose="020B0604020202020204" pitchFamily="34" charset="0"/>
              <a:cs typeface="Arial" panose="020B0604020202020204" pitchFamily="34" charset="0"/>
            </a:rPr>
            <a:t>wykonywanych  przez  wójta, burmistrza lub prezydenta miasta, starostę oraz inne podmioty.</a:t>
          </a:r>
          <a:endParaRPr lang="pl-PL" sz="1600" kern="1200" dirty="0">
            <a:solidFill>
              <a:srgbClr val="FF0000"/>
            </a:solidFill>
            <a:latin typeface="Arial" panose="020B0604020202020204" pitchFamily="34" charset="0"/>
            <a:cs typeface="Arial" panose="020B0604020202020204" pitchFamily="34" charset="0"/>
          </a:endParaRPr>
        </a:p>
      </dsp:txBody>
      <dsp:txXfrm>
        <a:off x="613098" y="3091011"/>
        <a:ext cx="10807443" cy="883146"/>
      </dsp:txXfrm>
    </dsp:sp>
    <dsp:sp modelId="{986146DF-937E-457C-A37D-D6248B986078}">
      <dsp:nvSpPr>
        <dsp:cNvPr id="0" name=""/>
        <dsp:cNvSpPr/>
      </dsp:nvSpPr>
      <dsp:spPr>
        <a:xfrm>
          <a:off x="61132" y="2980618"/>
          <a:ext cx="1103932" cy="1103932"/>
        </a:xfrm>
        <a:prstGeom prst="ellipse">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9D627C-9EAC-4B42-AF79-05E39A92E86D}">
      <dsp:nvSpPr>
        <dsp:cNvPr id="0" name=""/>
        <dsp:cNvSpPr/>
      </dsp:nvSpPr>
      <dsp:spPr>
        <a:xfrm>
          <a:off x="0" y="561"/>
          <a:ext cx="9692347"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84DC06-05D1-4D81-AA9B-0CAB121EC281}">
      <dsp:nvSpPr>
        <dsp:cNvPr id="0" name=""/>
        <dsp:cNvSpPr/>
      </dsp:nvSpPr>
      <dsp:spPr>
        <a:xfrm>
          <a:off x="0" y="561"/>
          <a:ext cx="9692347" cy="919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None/>
          </a:pPr>
          <a:r>
            <a:rPr lang="pl-PL" sz="1800" b="0" kern="1200" dirty="0">
              <a:effectLst/>
              <a:latin typeface="Arial" panose="020B0604020202020204" pitchFamily="34" charset="0"/>
              <a:cs typeface="Arial" panose="020B0604020202020204" pitchFamily="34" charset="0"/>
            </a:rPr>
            <a:t>Ograniczenie emisji substancji z procesu wytwarzania energii cieplnej dla potrzeb ogrzewania i przygotowania ciepłej wody w lokalach mieszkalnych, handlowych, usługowych oraz użyteczności publicznej</a:t>
          </a:r>
        </a:p>
      </dsp:txBody>
      <dsp:txXfrm>
        <a:off x="0" y="561"/>
        <a:ext cx="9692347" cy="919050"/>
      </dsp:txXfrm>
    </dsp:sp>
    <dsp:sp modelId="{4844EC9C-68A2-495B-BA34-3E81FE03485B}">
      <dsp:nvSpPr>
        <dsp:cNvPr id="0" name=""/>
        <dsp:cNvSpPr/>
      </dsp:nvSpPr>
      <dsp:spPr>
        <a:xfrm>
          <a:off x="0" y="919611"/>
          <a:ext cx="9692347" cy="0"/>
        </a:xfrm>
        <a:prstGeom prst="line">
          <a:avLst/>
        </a:prstGeom>
        <a:solidFill>
          <a:schemeClr val="accent5">
            <a:hueOff val="-1689636"/>
            <a:satOff val="-4355"/>
            <a:lumOff val="-2941"/>
            <a:alphaOff val="0"/>
          </a:schemeClr>
        </a:solidFill>
        <a:ln w="12700" cap="flat" cmpd="sng" algn="ctr">
          <a:solidFill>
            <a:schemeClr val="accent5">
              <a:hueOff val="-1689636"/>
              <a:satOff val="-4355"/>
              <a:lumOff val="-294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A9B80D-9CD9-4C9C-9BC5-20E071D183A4}">
      <dsp:nvSpPr>
        <dsp:cNvPr id="0" name=""/>
        <dsp:cNvSpPr/>
      </dsp:nvSpPr>
      <dsp:spPr>
        <a:xfrm>
          <a:off x="0" y="919611"/>
          <a:ext cx="9692347" cy="919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None/>
          </a:pPr>
          <a:r>
            <a:rPr lang="pl-PL" sz="1800" b="0" kern="1200" dirty="0">
              <a:effectLst/>
              <a:latin typeface="Arial" panose="020B0604020202020204" pitchFamily="34" charset="0"/>
              <a:cs typeface="Arial" panose="020B0604020202020204" pitchFamily="34" charset="0"/>
            </a:rPr>
            <a:t>Zwiększanie powierzchni zieleni w wybranych gminach województwa mazowieckiego</a:t>
          </a:r>
        </a:p>
      </dsp:txBody>
      <dsp:txXfrm>
        <a:off x="0" y="919611"/>
        <a:ext cx="9692347" cy="919050"/>
      </dsp:txXfrm>
    </dsp:sp>
    <dsp:sp modelId="{8227FAC6-9564-432A-82EE-098C111F2A21}">
      <dsp:nvSpPr>
        <dsp:cNvPr id="0" name=""/>
        <dsp:cNvSpPr/>
      </dsp:nvSpPr>
      <dsp:spPr>
        <a:xfrm>
          <a:off x="0" y="1838662"/>
          <a:ext cx="9692347" cy="0"/>
        </a:xfrm>
        <a:prstGeom prst="line">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90B0E5-8516-4CFE-9F6B-9A3CF8EA2D5B}">
      <dsp:nvSpPr>
        <dsp:cNvPr id="0" name=""/>
        <dsp:cNvSpPr/>
      </dsp:nvSpPr>
      <dsp:spPr>
        <a:xfrm>
          <a:off x="0" y="1838662"/>
          <a:ext cx="9692347" cy="919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None/>
          </a:pPr>
          <a:r>
            <a:rPr lang="pl-PL" sz="1800" b="0" kern="1200" dirty="0">
              <a:effectLst/>
              <a:latin typeface="Arial" panose="020B0604020202020204" pitchFamily="34" charset="0"/>
              <a:cs typeface="Arial" panose="020B0604020202020204" pitchFamily="34" charset="0"/>
            </a:rPr>
            <a:t>Edukacja ekologiczna</a:t>
          </a:r>
        </a:p>
      </dsp:txBody>
      <dsp:txXfrm>
        <a:off x="0" y="1838662"/>
        <a:ext cx="9692347" cy="919050"/>
      </dsp:txXfrm>
    </dsp:sp>
    <dsp:sp modelId="{5BB93F09-35C7-4FCF-8975-2EAFFE30D5C1}">
      <dsp:nvSpPr>
        <dsp:cNvPr id="0" name=""/>
        <dsp:cNvSpPr/>
      </dsp:nvSpPr>
      <dsp:spPr>
        <a:xfrm>
          <a:off x="0" y="2757713"/>
          <a:ext cx="9692347" cy="0"/>
        </a:xfrm>
        <a:prstGeom prst="line">
          <a:avLst/>
        </a:prstGeom>
        <a:solidFill>
          <a:schemeClr val="accent5">
            <a:hueOff val="-5068907"/>
            <a:satOff val="-13064"/>
            <a:lumOff val="-8824"/>
            <a:alphaOff val="0"/>
          </a:schemeClr>
        </a:solidFill>
        <a:ln w="12700" cap="flat" cmpd="sng" algn="ctr">
          <a:solidFill>
            <a:schemeClr val="accent5">
              <a:hueOff val="-5068907"/>
              <a:satOff val="-13064"/>
              <a:lumOff val="-882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8F99B0-A194-4601-8D6F-CCD791CA2508}">
      <dsp:nvSpPr>
        <dsp:cNvPr id="0" name=""/>
        <dsp:cNvSpPr/>
      </dsp:nvSpPr>
      <dsp:spPr>
        <a:xfrm>
          <a:off x="0" y="2757713"/>
          <a:ext cx="9692347" cy="919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None/>
          </a:pPr>
          <a:r>
            <a:rPr lang="pl-PL" sz="1800" b="0" kern="1200" dirty="0">
              <a:effectLst/>
              <a:latin typeface="Arial" panose="020B0604020202020204" pitchFamily="34" charset="0"/>
              <a:cs typeface="Arial" panose="020B0604020202020204" pitchFamily="34" charset="0"/>
            </a:rPr>
            <a:t>Kontrola przestrzegania uchwały antysmogowej oraz zakazu spalania odpadów i pozostałości roślinnych</a:t>
          </a:r>
        </a:p>
      </dsp:txBody>
      <dsp:txXfrm>
        <a:off x="0" y="2757713"/>
        <a:ext cx="9692347" cy="919050"/>
      </dsp:txXfrm>
    </dsp:sp>
    <dsp:sp modelId="{DA816D25-CDED-444E-B2C6-D3F06196387C}">
      <dsp:nvSpPr>
        <dsp:cNvPr id="0" name=""/>
        <dsp:cNvSpPr/>
      </dsp:nvSpPr>
      <dsp:spPr>
        <a:xfrm>
          <a:off x="0" y="3676764"/>
          <a:ext cx="9692347" cy="0"/>
        </a:xfrm>
        <a:prstGeom prst="line">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FDA34B-4779-4F86-AA82-1704EC9AB925}">
      <dsp:nvSpPr>
        <dsp:cNvPr id="0" name=""/>
        <dsp:cNvSpPr/>
      </dsp:nvSpPr>
      <dsp:spPr>
        <a:xfrm>
          <a:off x="0" y="3676764"/>
          <a:ext cx="9692347" cy="919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90000"/>
            </a:lnSpc>
            <a:spcBef>
              <a:spcPct val="0"/>
            </a:spcBef>
            <a:spcAft>
              <a:spcPct val="35000"/>
            </a:spcAft>
            <a:buNone/>
          </a:pPr>
          <a:r>
            <a:rPr lang="pl-PL" sz="1800" b="0" kern="1200" dirty="0">
              <a:effectLst/>
              <a:latin typeface="Arial" panose="020B0604020202020204" pitchFamily="34" charset="0"/>
              <a:cs typeface="Arial" panose="020B0604020202020204" pitchFamily="34" charset="0"/>
            </a:rPr>
            <a:t>Ograniczanie wtórnej emisji pyłu – czyszczenie ulic na mokro w gminach miejskich województwa mazowieckiego, w granicach obszaru zabudowanego, zakaz używania spalinowych i elektrycznych dmuchaw do liści we wszystkich gminach województwa</a:t>
          </a:r>
        </a:p>
      </dsp:txBody>
      <dsp:txXfrm>
        <a:off x="0" y="3676764"/>
        <a:ext cx="9692347" cy="91905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8BE209-28AE-46AF-94A2-24A39B5DDE19}">
      <dsp:nvSpPr>
        <dsp:cNvPr id="0" name=""/>
        <dsp:cNvSpPr/>
      </dsp:nvSpPr>
      <dsp:spPr>
        <a:xfrm>
          <a:off x="0" y="2809"/>
          <a:ext cx="11592233"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0677C8-7130-4E3B-A6A2-58E6FBFFD71D}">
      <dsp:nvSpPr>
        <dsp:cNvPr id="0" name=""/>
        <dsp:cNvSpPr/>
      </dsp:nvSpPr>
      <dsp:spPr>
        <a:xfrm>
          <a:off x="0" y="2809"/>
          <a:ext cx="2318446" cy="57477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marL="0" lvl="0" indent="0" algn="l" defTabSz="2889250" rtl="0">
            <a:lnSpc>
              <a:spcPct val="90000"/>
            </a:lnSpc>
            <a:spcBef>
              <a:spcPct val="0"/>
            </a:spcBef>
            <a:spcAft>
              <a:spcPct val="35000"/>
            </a:spcAft>
            <a:buNone/>
          </a:pPr>
          <a:endParaRPr lang="pl-PL" sz="6500" kern="1200" dirty="0"/>
        </a:p>
      </dsp:txBody>
      <dsp:txXfrm>
        <a:off x="0" y="2809"/>
        <a:ext cx="2318446" cy="5747716"/>
      </dsp:txXfrm>
    </dsp:sp>
    <dsp:sp modelId="{A955CA21-1CC7-47F9-A26D-782466252B3E}">
      <dsp:nvSpPr>
        <dsp:cNvPr id="0" name=""/>
        <dsp:cNvSpPr/>
      </dsp:nvSpPr>
      <dsp:spPr>
        <a:xfrm>
          <a:off x="2492330" y="73533"/>
          <a:ext cx="9075060" cy="8509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rtl="0">
            <a:lnSpc>
              <a:spcPct val="90000"/>
            </a:lnSpc>
            <a:spcBef>
              <a:spcPct val="0"/>
            </a:spcBef>
            <a:spcAft>
              <a:spcPct val="35000"/>
            </a:spcAft>
            <a:buNone/>
          </a:pPr>
          <a:r>
            <a:rPr lang="pl-PL" sz="1800" kern="1200" dirty="0">
              <a:latin typeface="Arial" panose="020B0604020202020204" pitchFamily="34" charset="0"/>
              <a:cs typeface="Arial" panose="020B0604020202020204" pitchFamily="34" charset="0"/>
            </a:rPr>
            <a:t>Zwiększanie powierzchni zieleni, w tym nasadzenia zieleni średniej wzdłuż największych ciągów komunikacyjnych w Warszawie, o średnim dobowym ruchu pojazdów w roku (SDR) &gt;30 000 pojazdów 	</a:t>
          </a:r>
        </a:p>
      </dsp:txBody>
      <dsp:txXfrm>
        <a:off x="2492330" y="73533"/>
        <a:ext cx="9075060" cy="850949"/>
      </dsp:txXfrm>
    </dsp:sp>
    <dsp:sp modelId="{ADB8F1FA-0198-483A-A31E-79514B4BC1C5}">
      <dsp:nvSpPr>
        <dsp:cNvPr id="0" name=""/>
        <dsp:cNvSpPr/>
      </dsp:nvSpPr>
      <dsp:spPr>
        <a:xfrm>
          <a:off x="2318446" y="924482"/>
          <a:ext cx="9273786"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DA1D6B-A3E8-4099-8C6D-B21AAE0D3F26}">
      <dsp:nvSpPr>
        <dsp:cNvPr id="0" name=""/>
        <dsp:cNvSpPr/>
      </dsp:nvSpPr>
      <dsp:spPr>
        <a:xfrm>
          <a:off x="2492330" y="995206"/>
          <a:ext cx="9081976" cy="9310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rtl="0">
            <a:lnSpc>
              <a:spcPct val="90000"/>
            </a:lnSpc>
            <a:spcBef>
              <a:spcPct val="0"/>
            </a:spcBef>
            <a:spcAft>
              <a:spcPct val="35000"/>
            </a:spcAft>
            <a:buNone/>
          </a:pPr>
          <a:r>
            <a:rPr lang="pl-PL" sz="1800" kern="1200" dirty="0">
              <a:latin typeface="Arial" panose="020B0604020202020204" pitchFamily="34" charset="0"/>
              <a:cs typeface="Arial" panose="020B0604020202020204" pitchFamily="34" charset="0"/>
            </a:rPr>
            <a:t>Poprawa jakości taboru komunikacji miejskiej poprzez wymianę autobusów na autobusy o napędzie elektrycznym lub spełniające przynajmniej normę EURO VI, w strefie aglomeracja warszawska 	</a:t>
          </a:r>
        </a:p>
      </dsp:txBody>
      <dsp:txXfrm>
        <a:off x="2492330" y="995206"/>
        <a:ext cx="9081976" cy="931079"/>
      </dsp:txXfrm>
    </dsp:sp>
    <dsp:sp modelId="{8590E08D-4912-4971-921A-54FC6BEBAE30}">
      <dsp:nvSpPr>
        <dsp:cNvPr id="0" name=""/>
        <dsp:cNvSpPr/>
      </dsp:nvSpPr>
      <dsp:spPr>
        <a:xfrm>
          <a:off x="2318446" y="1926285"/>
          <a:ext cx="9273786"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C558B7-AD5D-4A64-B783-556A392C586D}">
      <dsp:nvSpPr>
        <dsp:cNvPr id="0" name=""/>
        <dsp:cNvSpPr/>
      </dsp:nvSpPr>
      <dsp:spPr>
        <a:xfrm>
          <a:off x="2492330" y="1997009"/>
          <a:ext cx="8826177" cy="3559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rtl="0">
            <a:lnSpc>
              <a:spcPct val="90000"/>
            </a:lnSpc>
            <a:spcBef>
              <a:spcPct val="0"/>
            </a:spcBef>
            <a:spcAft>
              <a:spcPct val="35000"/>
            </a:spcAft>
            <a:buNone/>
          </a:pPr>
          <a:r>
            <a:rPr lang="pl-PL" sz="1800" kern="1200" dirty="0">
              <a:latin typeface="Arial" panose="020B0604020202020204" pitchFamily="34" charset="0"/>
              <a:cs typeface="Arial" panose="020B0604020202020204" pitchFamily="34" charset="0"/>
            </a:rPr>
            <a:t>Rozwój komunikacji tramwajowej 	</a:t>
          </a:r>
        </a:p>
      </dsp:txBody>
      <dsp:txXfrm>
        <a:off x="2492330" y="1997009"/>
        <a:ext cx="8826177" cy="355939"/>
      </dsp:txXfrm>
    </dsp:sp>
    <dsp:sp modelId="{77842772-3A19-465C-9B32-82F7724F5D45}">
      <dsp:nvSpPr>
        <dsp:cNvPr id="0" name=""/>
        <dsp:cNvSpPr/>
      </dsp:nvSpPr>
      <dsp:spPr>
        <a:xfrm>
          <a:off x="2318446" y="2352948"/>
          <a:ext cx="9273786"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4E0A886-FD3C-4EF8-B744-B7E85E99380C}">
      <dsp:nvSpPr>
        <dsp:cNvPr id="0" name=""/>
        <dsp:cNvSpPr/>
      </dsp:nvSpPr>
      <dsp:spPr>
        <a:xfrm>
          <a:off x="2492330" y="2423672"/>
          <a:ext cx="9065232" cy="9674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rtl="0">
            <a:lnSpc>
              <a:spcPct val="90000"/>
            </a:lnSpc>
            <a:spcBef>
              <a:spcPct val="0"/>
            </a:spcBef>
            <a:spcAft>
              <a:spcPct val="35000"/>
            </a:spcAft>
            <a:buNone/>
          </a:pPr>
          <a:r>
            <a:rPr lang="pl-PL" sz="1800" kern="1200" dirty="0">
              <a:latin typeface="Arial" panose="020B0604020202020204" pitchFamily="34" charset="0"/>
              <a:cs typeface="Arial" panose="020B0604020202020204" pitchFamily="34" charset="0"/>
            </a:rPr>
            <a:t>Opracowanie raportu dotyczącego możliwości zminimalizowania zatorów i obniżenia emisji </a:t>
          </a:r>
          <a:r>
            <a:rPr lang="pl-PL" sz="1800" kern="1200" dirty="0" err="1">
              <a:latin typeface="Arial" panose="020B0604020202020204" pitchFamily="34" charset="0"/>
              <a:cs typeface="Arial" panose="020B0604020202020204" pitchFamily="34" charset="0"/>
            </a:rPr>
            <a:t>ditlenku</a:t>
          </a:r>
          <a:r>
            <a:rPr lang="pl-PL" sz="1800" kern="1200" dirty="0">
              <a:latin typeface="Arial" panose="020B0604020202020204" pitchFamily="34" charset="0"/>
              <a:cs typeface="Arial" panose="020B0604020202020204" pitchFamily="34" charset="0"/>
            </a:rPr>
            <a:t> azotu na skrzyżowaniach objętych systemem ITS w strefie aglomeracja warszawska oraz jego wdrażanie 	</a:t>
          </a:r>
        </a:p>
      </dsp:txBody>
      <dsp:txXfrm>
        <a:off x="2492330" y="2423672"/>
        <a:ext cx="9065232" cy="967417"/>
      </dsp:txXfrm>
    </dsp:sp>
    <dsp:sp modelId="{FA36A74B-C3F6-42C9-85CE-1132EF53128A}">
      <dsp:nvSpPr>
        <dsp:cNvPr id="0" name=""/>
        <dsp:cNvSpPr/>
      </dsp:nvSpPr>
      <dsp:spPr>
        <a:xfrm>
          <a:off x="2318446" y="3391090"/>
          <a:ext cx="9273786"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7EA2708-C680-45E5-9463-03C254C57680}">
      <dsp:nvSpPr>
        <dsp:cNvPr id="0" name=""/>
        <dsp:cNvSpPr/>
      </dsp:nvSpPr>
      <dsp:spPr>
        <a:xfrm>
          <a:off x="2492330" y="3461814"/>
          <a:ext cx="9094806" cy="11832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rtl="0">
            <a:lnSpc>
              <a:spcPct val="90000"/>
            </a:lnSpc>
            <a:spcBef>
              <a:spcPct val="0"/>
            </a:spcBef>
            <a:spcAft>
              <a:spcPct val="35000"/>
            </a:spcAft>
            <a:buNone/>
          </a:pPr>
          <a:r>
            <a:rPr lang="pl-PL" sz="1800" kern="1200" dirty="0">
              <a:latin typeface="Arial" panose="020B0604020202020204" pitchFamily="34" charset="0"/>
              <a:cs typeface="Arial" panose="020B0604020202020204" pitchFamily="34" charset="0"/>
            </a:rPr>
            <a:t>Przygotowanie i przedłożenie Zarządowi Województwa Mazowieckiego szczegółowego planu stworzenia i wdrożenia stref ograniczonego transportu w oparciu o normy emisji EURO; Wdrożenie stref ograniczonego transportu w wersji pilotażowej; Wdrożenie stref ograniczonego transportu w wersji docelowej 	</a:t>
          </a:r>
        </a:p>
      </dsp:txBody>
      <dsp:txXfrm>
        <a:off x="2492330" y="3461814"/>
        <a:ext cx="9094806" cy="1183266"/>
      </dsp:txXfrm>
    </dsp:sp>
    <dsp:sp modelId="{BD199E44-23F1-4025-8555-C264F6EEBDD3}">
      <dsp:nvSpPr>
        <dsp:cNvPr id="0" name=""/>
        <dsp:cNvSpPr/>
      </dsp:nvSpPr>
      <dsp:spPr>
        <a:xfrm>
          <a:off x="2318446" y="4645080"/>
          <a:ext cx="9273786"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0B6CB38-0364-4860-BAA6-924F40BF1F26}">
      <dsp:nvSpPr>
        <dsp:cNvPr id="0" name=""/>
        <dsp:cNvSpPr/>
      </dsp:nvSpPr>
      <dsp:spPr>
        <a:xfrm>
          <a:off x="2492330" y="4715804"/>
          <a:ext cx="9094715" cy="9601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rtl="0">
            <a:lnSpc>
              <a:spcPct val="90000"/>
            </a:lnSpc>
            <a:spcBef>
              <a:spcPct val="0"/>
            </a:spcBef>
            <a:spcAft>
              <a:spcPct val="35000"/>
            </a:spcAft>
            <a:buNone/>
          </a:pPr>
          <a:r>
            <a:rPr lang="pl-PL" sz="1800" kern="1200" dirty="0">
              <a:latin typeface="Arial" panose="020B0604020202020204" pitchFamily="34" charset="0"/>
              <a:cs typeface="Arial" panose="020B0604020202020204" pitchFamily="34" charset="0"/>
            </a:rPr>
            <a:t>Przygotowanie i wdrożenie systemu monitorowania emisji z transportu, pozwalającego na bieżący monitoring wpływu ruchu drogowego na jakość powietrza 	</a:t>
          </a:r>
        </a:p>
      </dsp:txBody>
      <dsp:txXfrm>
        <a:off x="2492330" y="4715804"/>
        <a:ext cx="9094715" cy="960161"/>
      </dsp:txXfrm>
    </dsp:sp>
    <dsp:sp modelId="{331E29C0-9B93-4BE7-90CF-24183A5B373E}">
      <dsp:nvSpPr>
        <dsp:cNvPr id="0" name=""/>
        <dsp:cNvSpPr/>
      </dsp:nvSpPr>
      <dsp:spPr>
        <a:xfrm>
          <a:off x="2318446" y="5675965"/>
          <a:ext cx="9273786"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C37715-92BB-4CD1-9F62-3E5843E89949}">
      <dsp:nvSpPr>
        <dsp:cNvPr id="0" name=""/>
        <dsp:cNvSpPr/>
      </dsp:nvSpPr>
      <dsp:spPr>
        <a:xfrm>
          <a:off x="-4919424" y="-753830"/>
          <a:ext cx="5858998" cy="5858998"/>
        </a:xfrm>
        <a:prstGeom prst="blockArc">
          <a:avLst>
            <a:gd name="adj1" fmla="val 18900000"/>
            <a:gd name="adj2" fmla="val 2700000"/>
            <a:gd name="adj3" fmla="val 369"/>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256630-8597-4464-9255-EAFC3C9BF805}">
      <dsp:nvSpPr>
        <dsp:cNvPr id="0" name=""/>
        <dsp:cNvSpPr/>
      </dsp:nvSpPr>
      <dsp:spPr>
        <a:xfrm>
          <a:off x="492024" y="334530"/>
          <a:ext cx="8129435" cy="66940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43180" rIns="43180" bIns="43180" numCol="1" spcCol="1270" anchor="ctr" anchorCtr="0">
          <a:noAutofit/>
        </a:bodyPr>
        <a:lstStyle/>
        <a:p>
          <a:pPr marL="0" lvl="0" indent="0" algn="l" defTabSz="755650">
            <a:lnSpc>
              <a:spcPct val="90000"/>
            </a:lnSpc>
            <a:spcBef>
              <a:spcPct val="0"/>
            </a:spcBef>
            <a:spcAft>
              <a:spcPct val="35000"/>
            </a:spcAft>
            <a:buNone/>
          </a:pPr>
          <a:r>
            <a:rPr lang="pl-PL" sz="1700" b="0" i="0" kern="1200" baseline="0" dirty="0">
              <a:latin typeface="Arial" panose="020B0604020202020204" pitchFamily="34" charset="0"/>
              <a:cs typeface="Arial" panose="020B0604020202020204" pitchFamily="34" charset="0"/>
            </a:rPr>
            <a:t>samorządy gminne	</a:t>
          </a:r>
          <a:endParaRPr lang="pl-PL" sz="1700" kern="1200" dirty="0">
            <a:latin typeface="Arial" panose="020B0604020202020204" pitchFamily="34" charset="0"/>
            <a:cs typeface="Arial" panose="020B0604020202020204" pitchFamily="34" charset="0"/>
          </a:endParaRPr>
        </a:p>
      </dsp:txBody>
      <dsp:txXfrm>
        <a:off x="492024" y="334530"/>
        <a:ext cx="8129435" cy="669409"/>
      </dsp:txXfrm>
    </dsp:sp>
    <dsp:sp modelId="{0EB79B57-6681-4ABE-AF07-98CC0CB0B986}">
      <dsp:nvSpPr>
        <dsp:cNvPr id="0" name=""/>
        <dsp:cNvSpPr/>
      </dsp:nvSpPr>
      <dsp:spPr>
        <a:xfrm>
          <a:off x="73643" y="250854"/>
          <a:ext cx="836762" cy="836762"/>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97EED81-A513-4F50-8712-4199A1F27772}">
      <dsp:nvSpPr>
        <dsp:cNvPr id="0" name=""/>
        <dsp:cNvSpPr/>
      </dsp:nvSpPr>
      <dsp:spPr>
        <a:xfrm>
          <a:off x="886192" y="1369994"/>
          <a:ext cx="7745647" cy="669409"/>
        </a:xfrm>
        <a:prstGeom prst="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43180" rIns="43180" bIns="43180" numCol="1" spcCol="1270" anchor="ctr" anchorCtr="0">
          <a:noAutofit/>
        </a:bodyPr>
        <a:lstStyle/>
        <a:p>
          <a:pPr marL="0" lvl="0" indent="0" algn="l" defTabSz="755650">
            <a:lnSpc>
              <a:spcPct val="90000"/>
            </a:lnSpc>
            <a:spcBef>
              <a:spcPct val="0"/>
            </a:spcBef>
            <a:spcAft>
              <a:spcPct val="35000"/>
            </a:spcAft>
            <a:buNone/>
          </a:pPr>
          <a:r>
            <a:rPr lang="pl-PL" sz="1700" kern="1200" dirty="0">
              <a:latin typeface="Arial" panose="020B0604020202020204" pitchFamily="34" charset="0"/>
              <a:cs typeface="Arial" panose="020B0604020202020204" pitchFamily="34" charset="0"/>
            </a:rPr>
            <a:t>podmioty korzystające ze środowiska oraz osoby fizyczne niebędące podmiotem korzystającym ze środowiska</a:t>
          </a:r>
        </a:p>
      </dsp:txBody>
      <dsp:txXfrm>
        <a:off x="886192" y="1369994"/>
        <a:ext cx="7745647" cy="669409"/>
      </dsp:txXfrm>
    </dsp:sp>
    <dsp:sp modelId="{0AABBD2B-75E6-4283-A6F2-82ED68300C8D}">
      <dsp:nvSpPr>
        <dsp:cNvPr id="0" name=""/>
        <dsp:cNvSpPr/>
      </dsp:nvSpPr>
      <dsp:spPr>
        <a:xfrm>
          <a:off x="457431" y="1255143"/>
          <a:ext cx="836762" cy="836762"/>
        </a:xfrm>
        <a:prstGeom prst="ellipse">
          <a:avLst/>
        </a:prstGeom>
        <a:solidFill>
          <a:schemeClr val="lt1">
            <a:hueOff val="0"/>
            <a:satOff val="0"/>
            <a:lumOff val="0"/>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dsp:style>
    </dsp:sp>
    <dsp:sp modelId="{FAFB5E63-2049-461B-BC0E-958E4B4F2C1F}">
      <dsp:nvSpPr>
        <dsp:cNvPr id="0" name=""/>
        <dsp:cNvSpPr/>
      </dsp:nvSpPr>
      <dsp:spPr>
        <a:xfrm>
          <a:off x="875812" y="2343108"/>
          <a:ext cx="7745647" cy="669409"/>
        </a:xfrm>
        <a:prstGeom prst="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43180" rIns="43180" bIns="43180" numCol="1" spcCol="1270" anchor="ctr" anchorCtr="0">
          <a:noAutofit/>
        </a:bodyPr>
        <a:lstStyle/>
        <a:p>
          <a:pPr marL="0" lvl="0" indent="0" algn="l" defTabSz="755650">
            <a:lnSpc>
              <a:spcPct val="90000"/>
            </a:lnSpc>
            <a:spcBef>
              <a:spcPct val="0"/>
            </a:spcBef>
            <a:spcAft>
              <a:spcPct val="35000"/>
            </a:spcAft>
            <a:buNone/>
          </a:pPr>
          <a:r>
            <a:rPr lang="pl-PL" sz="1700" b="0" i="0" kern="1200" baseline="0" dirty="0">
              <a:latin typeface="Arial" panose="020B0604020202020204" pitchFamily="34" charset="0"/>
              <a:cs typeface="Arial" panose="020B0604020202020204" pitchFamily="34" charset="0"/>
            </a:rPr>
            <a:t>zarządcy dróg – tylko w zakresie czyszczenia ulic i zakazu używania dmuchaw do liści</a:t>
          </a:r>
          <a:endParaRPr lang="pl-PL" sz="1700" kern="1200" dirty="0">
            <a:latin typeface="Arial" panose="020B0604020202020204" pitchFamily="34" charset="0"/>
            <a:cs typeface="Arial" panose="020B0604020202020204" pitchFamily="34" charset="0"/>
          </a:endParaRPr>
        </a:p>
      </dsp:txBody>
      <dsp:txXfrm>
        <a:off x="875812" y="2343108"/>
        <a:ext cx="7745647" cy="669409"/>
      </dsp:txXfrm>
    </dsp:sp>
    <dsp:sp modelId="{8D33DE43-D867-4966-A6F5-1DCFD707C4FF}">
      <dsp:nvSpPr>
        <dsp:cNvPr id="0" name=""/>
        <dsp:cNvSpPr/>
      </dsp:nvSpPr>
      <dsp:spPr>
        <a:xfrm>
          <a:off x="457431" y="2259432"/>
          <a:ext cx="836762" cy="836762"/>
        </a:xfrm>
        <a:prstGeom prst="ellipse">
          <a:avLst/>
        </a:prstGeom>
        <a:solidFill>
          <a:schemeClr val="lt1">
            <a:hueOff val="0"/>
            <a:satOff val="0"/>
            <a:lumOff val="0"/>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dsp:style>
    </dsp:sp>
    <dsp:sp modelId="{D498C433-42F1-49B1-9FCC-7A22C3E26276}">
      <dsp:nvSpPr>
        <dsp:cNvPr id="0" name=""/>
        <dsp:cNvSpPr/>
      </dsp:nvSpPr>
      <dsp:spPr>
        <a:xfrm>
          <a:off x="492024" y="3347397"/>
          <a:ext cx="8129435" cy="669409"/>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1344" tIns="43180" rIns="43180" bIns="43180" numCol="1" spcCol="1270" anchor="ctr" anchorCtr="0">
          <a:noAutofit/>
        </a:bodyPr>
        <a:lstStyle/>
        <a:p>
          <a:pPr marL="0" lvl="0" indent="0" algn="l" defTabSz="755650">
            <a:lnSpc>
              <a:spcPct val="90000"/>
            </a:lnSpc>
            <a:spcBef>
              <a:spcPct val="0"/>
            </a:spcBef>
            <a:spcAft>
              <a:spcPct val="35000"/>
            </a:spcAft>
            <a:buNone/>
          </a:pPr>
          <a:r>
            <a:rPr lang="pl-PL" sz="1700" kern="1200" dirty="0">
              <a:latin typeface="Arial" panose="020B0604020202020204" pitchFamily="34" charset="0"/>
              <a:cs typeface="Arial" panose="020B0604020202020204" pitchFamily="34" charset="0"/>
            </a:rPr>
            <a:t>inne podmioty, dla których przewidziano zadania, w tym np. Inspekcja Ochrony Środowiska w zakresie kontroli przestrzegania uchwały antysmogowej </a:t>
          </a:r>
        </a:p>
      </dsp:txBody>
      <dsp:txXfrm>
        <a:off x="492024" y="3347397"/>
        <a:ext cx="8129435" cy="669409"/>
      </dsp:txXfrm>
    </dsp:sp>
    <dsp:sp modelId="{24EE351A-9AAF-4928-A074-8DEFB37E378F}">
      <dsp:nvSpPr>
        <dsp:cNvPr id="0" name=""/>
        <dsp:cNvSpPr/>
      </dsp:nvSpPr>
      <dsp:spPr>
        <a:xfrm>
          <a:off x="73643" y="3263721"/>
          <a:ext cx="836762" cy="836762"/>
        </a:xfrm>
        <a:prstGeom prst="ellipse">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D00214-59DD-4976-8465-BE5A8481C170}" type="datetimeFigureOut">
              <a:rPr lang="pl-PL" smtClean="0"/>
              <a:t>24.02.2021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35DBBF-67DD-480F-9E1B-698E71F5B78C}" type="slidenum">
              <a:rPr lang="pl-PL" smtClean="0"/>
              <a:t>‹#›</a:t>
            </a:fld>
            <a:endParaRPr lang="pl-PL"/>
          </a:p>
        </p:txBody>
      </p:sp>
    </p:spTree>
    <p:extLst>
      <p:ext uri="{BB962C8B-B14F-4D97-AF65-F5344CB8AC3E}">
        <p14:creationId xmlns:p14="http://schemas.microsoft.com/office/powerpoint/2010/main" val="3982630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l-PL" altLang="pl-PL">
              <a:latin typeface="Times New Roman" panose="02020603050405020304" pitchFamily="18" charset="0"/>
            </a:endParaRPr>
          </a:p>
        </p:txBody>
      </p:sp>
    </p:spTree>
    <p:extLst>
      <p:ext uri="{BB962C8B-B14F-4D97-AF65-F5344CB8AC3E}">
        <p14:creationId xmlns:p14="http://schemas.microsoft.com/office/powerpoint/2010/main" val="3927774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CA35DBBF-67DD-480F-9E1B-698E71F5B78C}" type="slidenum">
              <a:rPr lang="pl-PL" smtClean="0"/>
              <a:t>9</a:t>
            </a:fld>
            <a:endParaRPr lang="pl-PL"/>
          </a:p>
        </p:txBody>
      </p:sp>
    </p:spTree>
    <p:extLst>
      <p:ext uri="{BB962C8B-B14F-4D97-AF65-F5344CB8AC3E}">
        <p14:creationId xmlns:p14="http://schemas.microsoft.com/office/powerpoint/2010/main" val="463172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CA35DBBF-67DD-480F-9E1B-698E71F5B78C}" type="slidenum">
              <a:rPr lang="pl-PL" smtClean="0"/>
              <a:t>11</a:t>
            </a:fld>
            <a:endParaRPr lang="pl-PL"/>
          </a:p>
        </p:txBody>
      </p:sp>
    </p:spTree>
    <p:extLst>
      <p:ext uri="{BB962C8B-B14F-4D97-AF65-F5344CB8AC3E}">
        <p14:creationId xmlns:p14="http://schemas.microsoft.com/office/powerpoint/2010/main" val="1055314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CA35DBBF-67DD-480F-9E1B-698E71F5B78C}" type="slidenum">
              <a:rPr lang="pl-PL" smtClean="0"/>
              <a:t>12</a:t>
            </a:fld>
            <a:endParaRPr lang="pl-PL"/>
          </a:p>
        </p:txBody>
      </p:sp>
    </p:spTree>
    <p:extLst>
      <p:ext uri="{BB962C8B-B14F-4D97-AF65-F5344CB8AC3E}">
        <p14:creationId xmlns:p14="http://schemas.microsoft.com/office/powerpoint/2010/main" val="1475390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CA35DBBF-67DD-480F-9E1B-698E71F5B78C}" type="slidenum">
              <a:rPr lang="pl-PL" smtClean="0"/>
              <a:t>14</a:t>
            </a:fld>
            <a:endParaRPr lang="pl-PL"/>
          </a:p>
        </p:txBody>
      </p:sp>
    </p:spTree>
    <p:extLst>
      <p:ext uri="{BB962C8B-B14F-4D97-AF65-F5344CB8AC3E}">
        <p14:creationId xmlns:p14="http://schemas.microsoft.com/office/powerpoint/2010/main" val="1676127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1E209381-8403-474D-986D-714B826E692A}" type="datetimeFigureOut">
              <a:rPr lang="pl-PL" smtClean="0"/>
              <a:t>24.02.2021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943155E-B0E5-4528-A66B-2C7BB335029E}" type="slidenum">
              <a:rPr lang="pl-PL" smtClean="0"/>
              <a:t>‹#›</a:t>
            </a:fld>
            <a:endParaRPr lang="pl-PL"/>
          </a:p>
        </p:txBody>
      </p:sp>
    </p:spTree>
    <p:extLst>
      <p:ext uri="{BB962C8B-B14F-4D97-AF65-F5344CB8AC3E}">
        <p14:creationId xmlns:p14="http://schemas.microsoft.com/office/powerpoint/2010/main" val="402694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E209381-8403-474D-986D-714B826E692A}" type="datetimeFigureOut">
              <a:rPr lang="pl-PL" smtClean="0"/>
              <a:t>24.02.2021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943155E-B0E5-4528-A66B-2C7BB335029E}" type="slidenum">
              <a:rPr lang="pl-PL" smtClean="0"/>
              <a:t>‹#›</a:t>
            </a:fld>
            <a:endParaRPr lang="pl-PL"/>
          </a:p>
        </p:txBody>
      </p:sp>
    </p:spTree>
    <p:extLst>
      <p:ext uri="{BB962C8B-B14F-4D97-AF65-F5344CB8AC3E}">
        <p14:creationId xmlns:p14="http://schemas.microsoft.com/office/powerpoint/2010/main" val="1639978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E209381-8403-474D-986D-714B826E692A}" type="datetimeFigureOut">
              <a:rPr lang="pl-PL" smtClean="0"/>
              <a:t>24.02.2021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943155E-B0E5-4528-A66B-2C7BB335029E}" type="slidenum">
              <a:rPr lang="pl-PL" smtClean="0"/>
              <a:t>‹#›</a:t>
            </a:fld>
            <a:endParaRPr lang="pl-PL"/>
          </a:p>
        </p:txBody>
      </p:sp>
    </p:spTree>
    <p:extLst>
      <p:ext uri="{BB962C8B-B14F-4D97-AF65-F5344CB8AC3E}">
        <p14:creationId xmlns:p14="http://schemas.microsoft.com/office/powerpoint/2010/main" val="3882754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E209381-8403-474D-986D-714B826E692A}" type="datetimeFigureOut">
              <a:rPr lang="pl-PL" smtClean="0"/>
              <a:t>24.02.2021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943155E-B0E5-4528-A66B-2C7BB335029E}" type="slidenum">
              <a:rPr lang="pl-PL" smtClean="0"/>
              <a:t>‹#›</a:t>
            </a:fld>
            <a:endParaRPr lang="pl-PL"/>
          </a:p>
        </p:txBody>
      </p:sp>
    </p:spTree>
    <p:extLst>
      <p:ext uri="{BB962C8B-B14F-4D97-AF65-F5344CB8AC3E}">
        <p14:creationId xmlns:p14="http://schemas.microsoft.com/office/powerpoint/2010/main" val="2952945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1E209381-8403-474D-986D-714B826E692A}" type="datetimeFigureOut">
              <a:rPr lang="pl-PL" smtClean="0"/>
              <a:t>24.02.2021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943155E-B0E5-4528-A66B-2C7BB335029E}" type="slidenum">
              <a:rPr lang="pl-PL" smtClean="0"/>
              <a:t>‹#›</a:t>
            </a:fld>
            <a:endParaRPr lang="pl-PL"/>
          </a:p>
        </p:txBody>
      </p:sp>
    </p:spTree>
    <p:extLst>
      <p:ext uri="{BB962C8B-B14F-4D97-AF65-F5344CB8AC3E}">
        <p14:creationId xmlns:p14="http://schemas.microsoft.com/office/powerpoint/2010/main" val="1525606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1E209381-8403-474D-986D-714B826E692A}" type="datetimeFigureOut">
              <a:rPr lang="pl-PL" smtClean="0"/>
              <a:t>24.02.2021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943155E-B0E5-4528-A66B-2C7BB335029E}" type="slidenum">
              <a:rPr lang="pl-PL" smtClean="0"/>
              <a:t>‹#›</a:t>
            </a:fld>
            <a:endParaRPr lang="pl-PL"/>
          </a:p>
        </p:txBody>
      </p:sp>
    </p:spTree>
    <p:extLst>
      <p:ext uri="{BB962C8B-B14F-4D97-AF65-F5344CB8AC3E}">
        <p14:creationId xmlns:p14="http://schemas.microsoft.com/office/powerpoint/2010/main" val="3573337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E209381-8403-474D-986D-714B826E692A}" type="datetimeFigureOut">
              <a:rPr lang="pl-PL" smtClean="0"/>
              <a:t>24.02.2021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943155E-B0E5-4528-A66B-2C7BB335029E}" type="slidenum">
              <a:rPr lang="pl-PL" smtClean="0"/>
              <a:t>‹#›</a:t>
            </a:fld>
            <a:endParaRPr lang="pl-PL"/>
          </a:p>
        </p:txBody>
      </p:sp>
    </p:spTree>
    <p:extLst>
      <p:ext uri="{BB962C8B-B14F-4D97-AF65-F5344CB8AC3E}">
        <p14:creationId xmlns:p14="http://schemas.microsoft.com/office/powerpoint/2010/main" val="373711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E209381-8403-474D-986D-714B826E692A}" type="datetimeFigureOut">
              <a:rPr lang="pl-PL" smtClean="0"/>
              <a:t>24.02.2021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943155E-B0E5-4528-A66B-2C7BB335029E}" type="slidenum">
              <a:rPr lang="pl-PL" smtClean="0"/>
              <a:t>‹#›</a:t>
            </a:fld>
            <a:endParaRPr lang="pl-PL"/>
          </a:p>
        </p:txBody>
      </p:sp>
    </p:spTree>
    <p:extLst>
      <p:ext uri="{BB962C8B-B14F-4D97-AF65-F5344CB8AC3E}">
        <p14:creationId xmlns:p14="http://schemas.microsoft.com/office/powerpoint/2010/main" val="1773405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209381-8403-474D-986D-714B826E692A}" type="datetimeFigureOut">
              <a:rPr lang="pl-PL" smtClean="0"/>
              <a:t>24.02.2021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943155E-B0E5-4528-A66B-2C7BB335029E}" type="slidenum">
              <a:rPr lang="pl-PL" smtClean="0"/>
              <a:t>‹#›</a:t>
            </a:fld>
            <a:endParaRPr lang="pl-PL"/>
          </a:p>
        </p:txBody>
      </p:sp>
    </p:spTree>
    <p:extLst>
      <p:ext uri="{BB962C8B-B14F-4D97-AF65-F5344CB8AC3E}">
        <p14:creationId xmlns:p14="http://schemas.microsoft.com/office/powerpoint/2010/main" val="3425510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1E209381-8403-474D-986D-714B826E692A}" type="datetimeFigureOut">
              <a:rPr lang="pl-PL" smtClean="0"/>
              <a:t>24.02.2021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943155E-B0E5-4528-A66B-2C7BB335029E}" type="slidenum">
              <a:rPr lang="pl-PL" smtClean="0"/>
              <a:t>‹#›</a:t>
            </a:fld>
            <a:endParaRPr lang="pl-PL"/>
          </a:p>
        </p:txBody>
      </p:sp>
    </p:spTree>
    <p:extLst>
      <p:ext uri="{BB962C8B-B14F-4D97-AF65-F5344CB8AC3E}">
        <p14:creationId xmlns:p14="http://schemas.microsoft.com/office/powerpoint/2010/main" val="3057838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1E209381-8403-474D-986D-714B826E692A}" type="datetimeFigureOut">
              <a:rPr lang="pl-PL" smtClean="0"/>
              <a:t>24.02.2021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943155E-B0E5-4528-A66B-2C7BB335029E}" type="slidenum">
              <a:rPr lang="pl-PL" smtClean="0"/>
              <a:t>‹#›</a:t>
            </a:fld>
            <a:endParaRPr lang="pl-PL"/>
          </a:p>
        </p:txBody>
      </p:sp>
    </p:spTree>
    <p:extLst>
      <p:ext uri="{BB962C8B-B14F-4D97-AF65-F5344CB8AC3E}">
        <p14:creationId xmlns:p14="http://schemas.microsoft.com/office/powerpoint/2010/main" val="3117553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209381-8403-474D-986D-714B826E692A}" type="datetimeFigureOut">
              <a:rPr lang="pl-PL" smtClean="0"/>
              <a:t>24.02.2021</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43155E-B0E5-4528-A66B-2C7BB335029E}" type="slidenum">
              <a:rPr lang="pl-PL" smtClean="0"/>
              <a:t>‹#›</a:t>
            </a:fld>
            <a:endParaRPr lang="pl-PL"/>
          </a:p>
        </p:txBody>
      </p:sp>
    </p:spTree>
    <p:extLst>
      <p:ext uri="{BB962C8B-B14F-4D97-AF65-F5344CB8AC3E}">
        <p14:creationId xmlns:p14="http://schemas.microsoft.com/office/powerpoint/2010/main" val="32125948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4.jpg"/><Relationship Id="rId7" Type="http://schemas.openxmlformats.org/officeDocument/2006/relationships/diagramColors" Target="../diagrams/colors8.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3.xml"/><Relationship Id="rId7" Type="http://schemas.openxmlformats.org/officeDocument/2006/relationships/image" Target="../media/image6.jpg"/><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az 6">
            <a:extLst>
              <a:ext uri="{FF2B5EF4-FFF2-40B4-BE49-F238E27FC236}">
                <a16:creationId xmlns:a16="http://schemas.microsoft.com/office/drawing/2014/main" id="{FE74194A-6AE9-4F7B-B9EF-EE06B4C2EB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2517" y="2579370"/>
            <a:ext cx="4278630" cy="4278630"/>
          </a:xfrm>
          <a:prstGeom prst="rect">
            <a:avLst/>
          </a:prstGeom>
        </p:spPr>
      </p:pic>
      <p:sp>
        <p:nvSpPr>
          <p:cNvPr id="2" name="Tytuł 1">
            <a:extLst>
              <a:ext uri="{FF2B5EF4-FFF2-40B4-BE49-F238E27FC236}">
                <a16:creationId xmlns:a16="http://schemas.microsoft.com/office/drawing/2014/main" id="{00DE3B19-BA8F-47B7-93DC-96D1A43E7950}"/>
              </a:ext>
            </a:extLst>
          </p:cNvPr>
          <p:cNvSpPr>
            <a:spLocks noGrp="1"/>
          </p:cNvSpPr>
          <p:nvPr>
            <p:ph type="ctrTitle"/>
          </p:nvPr>
        </p:nvSpPr>
        <p:spPr>
          <a:xfrm>
            <a:off x="1604010" y="1063389"/>
            <a:ext cx="9144000" cy="2387600"/>
          </a:xfrm>
        </p:spPr>
        <p:txBody>
          <a:bodyPr>
            <a:noAutofit/>
          </a:bodyPr>
          <a:lstStyle/>
          <a:p>
            <a:r>
              <a:rPr lang="pl-PL" sz="4400" b="1" dirty="0">
                <a:effectLst>
                  <a:outerShdw blurRad="38100" dist="38100" dir="2700000" algn="tl">
                    <a:srgbClr val="000000">
                      <a:alpha val="43137"/>
                    </a:srgbClr>
                  </a:outerShdw>
                </a:effectLst>
              </a:rPr>
              <a:t>Kontrola realizacji zadań określonych </a:t>
            </a:r>
            <a:br>
              <a:rPr lang="pl-PL" sz="4400" b="1" dirty="0">
                <a:effectLst>
                  <a:outerShdw blurRad="38100" dist="38100" dir="2700000" algn="tl">
                    <a:srgbClr val="000000">
                      <a:alpha val="43137"/>
                    </a:srgbClr>
                  </a:outerShdw>
                </a:effectLst>
              </a:rPr>
            </a:br>
            <a:r>
              <a:rPr lang="pl-PL" sz="4400" b="1" dirty="0">
                <a:effectLst>
                  <a:outerShdw blurRad="38100" dist="38100" dir="2700000" algn="tl">
                    <a:srgbClr val="000000">
                      <a:alpha val="43137"/>
                    </a:srgbClr>
                  </a:outerShdw>
                </a:effectLst>
              </a:rPr>
              <a:t>w Programie ochrony powietrza </a:t>
            </a:r>
            <a:br>
              <a:rPr lang="pl-PL" sz="4400" b="1" dirty="0">
                <a:effectLst>
                  <a:outerShdw blurRad="38100" dist="38100" dir="2700000" algn="tl">
                    <a:srgbClr val="000000">
                      <a:alpha val="43137"/>
                    </a:srgbClr>
                  </a:outerShdw>
                </a:effectLst>
              </a:rPr>
            </a:br>
            <a:r>
              <a:rPr lang="pl-PL" sz="4400" b="1" dirty="0">
                <a:effectLst>
                  <a:outerShdw blurRad="38100" dist="38100" dir="2700000" algn="tl">
                    <a:srgbClr val="000000">
                      <a:alpha val="43137"/>
                    </a:srgbClr>
                  </a:outerShdw>
                </a:effectLst>
              </a:rPr>
              <a:t>i Planie działań krótkoterminowych wykonywanych przez jednostki samorządu terytorialnego</a:t>
            </a:r>
          </a:p>
        </p:txBody>
      </p:sp>
      <p:sp>
        <p:nvSpPr>
          <p:cNvPr id="3" name="Podtytuł 2">
            <a:extLst>
              <a:ext uri="{FF2B5EF4-FFF2-40B4-BE49-F238E27FC236}">
                <a16:creationId xmlns:a16="http://schemas.microsoft.com/office/drawing/2014/main" id="{AA53DC78-4B19-4DB4-BBE7-B97A3AE560D7}"/>
              </a:ext>
            </a:extLst>
          </p:cNvPr>
          <p:cNvSpPr>
            <a:spLocks noGrp="1"/>
          </p:cNvSpPr>
          <p:nvPr>
            <p:ph type="subTitle" idx="1"/>
          </p:nvPr>
        </p:nvSpPr>
        <p:spPr>
          <a:xfrm>
            <a:off x="762000" y="4629150"/>
            <a:ext cx="5414010" cy="1874520"/>
          </a:xfrm>
        </p:spPr>
        <p:txBody>
          <a:bodyPr>
            <a:normAutofit fontScale="92500" lnSpcReduction="10000"/>
          </a:bodyPr>
          <a:lstStyle/>
          <a:p>
            <a:r>
              <a:rPr lang="pl-PL" b="1" dirty="0"/>
              <a:t>Agnieszka Białobrzeska </a:t>
            </a:r>
          </a:p>
          <a:p>
            <a:r>
              <a:rPr lang="pl-PL" b="1" dirty="0"/>
              <a:t>Główny Specjalista </a:t>
            </a:r>
          </a:p>
          <a:p>
            <a:r>
              <a:rPr lang="pl-PL" dirty="0"/>
              <a:t>Wojewódzki Inspektorat Ochrony Środowiska w Warszawie </a:t>
            </a:r>
          </a:p>
          <a:p>
            <a:r>
              <a:rPr lang="pl-PL" dirty="0"/>
              <a:t>Delegatura w Ostrołęce</a:t>
            </a:r>
          </a:p>
        </p:txBody>
      </p:sp>
    </p:spTree>
    <p:extLst>
      <p:ext uri="{BB962C8B-B14F-4D97-AF65-F5344CB8AC3E}">
        <p14:creationId xmlns:p14="http://schemas.microsoft.com/office/powerpoint/2010/main" val="14603749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2728449" y="1534344"/>
            <a:ext cx="8234517" cy="4716411"/>
          </a:xfrm>
        </p:spPr>
        <p:txBody>
          <a:bodyPr>
            <a:normAutofit/>
          </a:bodyPr>
          <a:lstStyle/>
          <a:p>
            <a:pPr marL="92075" indent="17463" algn="just">
              <a:buNone/>
              <a:defRPr/>
            </a:pPr>
            <a:endParaRPr lang="pl-PL" sz="2400" dirty="0">
              <a:latin typeface="Arial" pitchFamily="34" charset="0"/>
              <a:cs typeface="Arial" pitchFamily="34" charset="0"/>
            </a:endParaRPr>
          </a:p>
          <a:p>
            <a:pPr marL="92075" indent="17463" algn="just">
              <a:buNone/>
              <a:defRPr/>
            </a:pPr>
            <a:r>
              <a:rPr lang="pl-PL" sz="2400" dirty="0">
                <a:latin typeface="Arial" pitchFamily="34" charset="0"/>
                <a:cs typeface="Arial" pitchFamily="34" charset="0"/>
              </a:rPr>
              <a:t>Obowiązujący Program ochrony powietrza dla stref w województwie mazowieckim, w których zostały przekroczone poziomy dopuszczalne i docelowe substancji w powietrzu wraz z określeniem planów działań krótkoterminowych, przyjęty  został uchwałą Nr 115/20 Sejmiku Województwa Mazowieckiego.</a:t>
            </a:r>
          </a:p>
          <a:p>
            <a:pPr marL="92075" indent="17463" algn="just">
              <a:buNone/>
              <a:defRPr/>
            </a:pPr>
            <a:r>
              <a:rPr lang="pl-PL" sz="2400" dirty="0">
                <a:latin typeface="Arial" pitchFamily="34" charset="0"/>
                <a:cs typeface="Arial" pitchFamily="34" charset="0"/>
              </a:rPr>
              <a:t>W uchwale tej nałożone zostały na organy i podmioty obowiązki działań w celu poprawy stanu jakości powietrza w strefach. Większość obowiązków dotyczy jednostek samorządu terytorialnego. </a:t>
            </a:r>
            <a:endParaRPr lang="pl-PL" dirty="0"/>
          </a:p>
        </p:txBody>
      </p:sp>
      <p:sp>
        <p:nvSpPr>
          <p:cNvPr id="21507"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05AEC68-1D4E-4406-A2E5-D166305EF6E4}" type="slidenum">
              <a:rPr lang="pl-PL" altLang="pl-PL" sz="1000"/>
              <a:pPr/>
              <a:t>10</a:t>
            </a:fld>
            <a:endParaRPr lang="pl-PL" altLang="pl-PL" sz="1000"/>
          </a:p>
        </p:txBody>
      </p:sp>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905" y="2017302"/>
            <a:ext cx="1914525" cy="2390775"/>
          </a:xfrm>
          <a:prstGeom prst="rect">
            <a:avLst/>
          </a:prstGeom>
        </p:spPr>
      </p:pic>
      <p:sp>
        <p:nvSpPr>
          <p:cNvPr id="6" name="pole tekstowe 5"/>
          <p:cNvSpPr txBox="1"/>
          <p:nvPr/>
        </p:nvSpPr>
        <p:spPr>
          <a:xfrm>
            <a:off x="1514167" y="320754"/>
            <a:ext cx="8573729" cy="1107996"/>
          </a:xfrm>
          <a:prstGeom prst="rect">
            <a:avLst/>
          </a:prstGeom>
          <a:noFill/>
        </p:spPr>
        <p:txBody>
          <a:bodyPr wrap="square" rtlCol="0">
            <a:spAutoFit/>
          </a:bodyPr>
          <a:lstStyle/>
          <a:p>
            <a:r>
              <a:rPr lang="pl-PL" sz="2400" b="1" dirty="0">
                <a:effectLst>
                  <a:outerShdw blurRad="38100" dist="38100" dir="2700000" algn="tl">
                    <a:srgbClr val="000000">
                      <a:alpha val="43137"/>
                    </a:srgbClr>
                  </a:outerShdw>
                </a:effectLst>
                <a:latin typeface="Arial" charset="0"/>
                <a:cs typeface="Arial" charset="0"/>
              </a:rPr>
              <a:t>Obowiązki organów  i innych podmiotów właściwych </a:t>
            </a:r>
            <a:r>
              <a:rPr lang="pl-PL" sz="2400" b="1" dirty="0">
                <a:solidFill>
                  <a:srgbClr val="000000"/>
                </a:solidFill>
                <a:effectLst>
                  <a:outerShdw blurRad="38100" dist="38100" dir="2700000" algn="tl">
                    <a:srgbClr val="000000">
                      <a:alpha val="43137"/>
                    </a:srgbClr>
                  </a:outerShdw>
                </a:effectLst>
                <a:latin typeface="Arial" charset="0"/>
                <a:cs typeface="Arial" charset="0"/>
              </a:rPr>
              <a:t>w sprawach </a:t>
            </a:r>
            <a:r>
              <a:rPr lang="pl-PL" sz="2400" b="1" dirty="0">
                <a:effectLst>
                  <a:outerShdw blurRad="38100" dist="38100" dir="2700000" algn="tl">
                    <a:srgbClr val="000000">
                      <a:alpha val="43137"/>
                    </a:srgbClr>
                  </a:outerShdw>
                </a:effectLst>
                <a:latin typeface="Arial" charset="0"/>
                <a:cs typeface="Arial" charset="0"/>
              </a:rPr>
              <a:t>wykonywania zadań określonych w pop</a:t>
            </a:r>
          </a:p>
          <a:p>
            <a:endParaRPr lang="pl-PL" dirty="0"/>
          </a:p>
        </p:txBody>
      </p:sp>
    </p:spTree>
    <p:extLst>
      <p:ext uri="{BB962C8B-B14F-4D97-AF65-F5344CB8AC3E}">
        <p14:creationId xmlns:p14="http://schemas.microsoft.com/office/powerpoint/2010/main" val="2307041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a:extLst>
              <a:ext uri="{FF2B5EF4-FFF2-40B4-BE49-F238E27FC236}">
                <a16:creationId xmlns:a16="http://schemas.microsoft.com/office/drawing/2014/main" id="{DB0B7AC7-DF63-49D3-8B50-FE2B8FAEEABC}"/>
              </a:ext>
            </a:extLst>
          </p:cNvPr>
          <p:cNvGraphicFramePr>
            <a:graphicFrameLocks noGrp="1"/>
          </p:cNvGraphicFramePr>
          <p:nvPr>
            <p:ph idx="1"/>
            <p:extLst>
              <p:ext uri="{D42A27DB-BD31-4B8C-83A1-F6EECF244321}">
                <p14:modId xmlns:p14="http://schemas.microsoft.com/office/powerpoint/2010/main" val="1783093962"/>
              </p:ext>
            </p:extLst>
          </p:nvPr>
        </p:nvGraphicFramePr>
        <p:xfrm>
          <a:off x="2261859" y="1351743"/>
          <a:ext cx="9692347" cy="4596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1507" name="Symbol zastępczy numeru slajdu 3">
            <a:extLst>
              <a:ext uri="{FF2B5EF4-FFF2-40B4-BE49-F238E27FC236}">
                <a16:creationId xmlns:a16="http://schemas.microsoft.com/office/drawing/2014/main" id="{A6A327D9-B0A8-43B6-BD59-2661256C4AA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B6B448F-E80A-4238-97C9-41A7A71A637B}" type="slidenum">
              <a:rPr lang="pl-PL" altLang="pl-PL" sz="1000"/>
              <a:pPr/>
              <a:t>11</a:t>
            </a:fld>
            <a:endParaRPr lang="pl-PL" altLang="pl-PL" sz="1000"/>
          </a:p>
        </p:txBody>
      </p:sp>
      <p:sp>
        <p:nvSpPr>
          <p:cNvPr id="4" name="pole tekstowe 3">
            <a:extLst>
              <a:ext uri="{FF2B5EF4-FFF2-40B4-BE49-F238E27FC236}">
                <a16:creationId xmlns:a16="http://schemas.microsoft.com/office/drawing/2014/main" id="{017BDD54-0BEC-4810-AFA4-55A50EA3DE15}"/>
              </a:ext>
            </a:extLst>
          </p:cNvPr>
          <p:cNvSpPr txBox="1"/>
          <p:nvPr/>
        </p:nvSpPr>
        <p:spPr>
          <a:xfrm>
            <a:off x="955040" y="225710"/>
            <a:ext cx="10398760" cy="757130"/>
          </a:xfrm>
          <a:prstGeom prst="rect">
            <a:avLst/>
          </a:prstGeom>
          <a:noFill/>
        </p:spPr>
        <p:txBody>
          <a:bodyPr wrap="square" rtlCol="0">
            <a:spAutoFit/>
          </a:bodyPr>
          <a:lstStyle/>
          <a:p>
            <a:pPr marL="92075" lvl="0" indent="17463" algn="ctr" defTabSz="914400">
              <a:lnSpc>
                <a:spcPct val="90000"/>
              </a:lnSpc>
              <a:spcBef>
                <a:spcPts val="1000"/>
              </a:spcBef>
              <a:defRPr/>
            </a:pPr>
            <a:r>
              <a:rPr lang="pl-PL" sz="2800" b="1" dirty="0">
                <a:solidFill>
                  <a:prstClr val="black"/>
                </a:solidFill>
                <a:effectLst>
                  <a:outerShdw blurRad="38100" dist="38100" dir="2700000" algn="tl">
                    <a:srgbClr val="000000">
                      <a:alpha val="43137"/>
                    </a:srgbClr>
                  </a:outerShdw>
                </a:effectLst>
                <a:latin typeface="Arial" pitchFamily="34" charset="0"/>
                <a:cs typeface="Arial" pitchFamily="34" charset="0"/>
              </a:rPr>
              <a:t>Główne kierunki działań</a:t>
            </a:r>
          </a:p>
          <a:p>
            <a:endParaRPr lang="pl-PL" dirty="0">
              <a:effectLst>
                <a:outerShdw blurRad="38100" dist="38100" dir="2700000" algn="tl">
                  <a:srgbClr val="000000">
                    <a:alpha val="43137"/>
                  </a:srgbClr>
                </a:outerShdw>
              </a:effectLst>
            </a:endParaRPr>
          </a:p>
        </p:txBody>
      </p:sp>
      <p:pic>
        <p:nvPicPr>
          <p:cNvPr id="6" name="Obraz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316" y="2632858"/>
            <a:ext cx="2157357" cy="2034146"/>
          </a:xfrm>
          <a:prstGeom prst="rect">
            <a:avLst/>
          </a:prstGeom>
        </p:spPr>
      </p:pic>
    </p:spTree>
    <p:extLst>
      <p:ext uri="{BB962C8B-B14F-4D97-AF65-F5344CB8AC3E}">
        <p14:creationId xmlns:p14="http://schemas.microsoft.com/office/powerpoint/2010/main" val="667408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az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02" y="2404762"/>
            <a:ext cx="3100251" cy="2923190"/>
          </a:xfrm>
          <a:prstGeom prst="rect">
            <a:avLst/>
          </a:prstGeom>
        </p:spPr>
      </p:pic>
      <p:sp>
        <p:nvSpPr>
          <p:cNvPr id="2" name="Tytuł 1"/>
          <p:cNvSpPr>
            <a:spLocks noGrp="1"/>
          </p:cNvSpPr>
          <p:nvPr>
            <p:ph type="title"/>
          </p:nvPr>
        </p:nvSpPr>
        <p:spPr>
          <a:xfrm>
            <a:off x="852948" y="54182"/>
            <a:ext cx="10515600" cy="933604"/>
          </a:xfrm>
        </p:spPr>
        <p:txBody>
          <a:bodyPr>
            <a:normAutofit/>
          </a:bodyPr>
          <a:lstStyle/>
          <a:p>
            <a:pPr algn="ctr"/>
            <a:r>
              <a:rPr lang="pl-PL"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Dla aglomeracji warszawskiej</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3844038733"/>
              </p:ext>
            </p:extLst>
          </p:nvPr>
        </p:nvGraphicFramePr>
        <p:xfrm>
          <a:off x="314632" y="991593"/>
          <a:ext cx="11592233" cy="57533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31496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ymbol zastępczy zawartości 1"/>
          <p:cNvSpPr>
            <a:spLocks noGrp="1"/>
          </p:cNvSpPr>
          <p:nvPr>
            <p:ph idx="1"/>
          </p:nvPr>
        </p:nvSpPr>
        <p:spPr>
          <a:xfrm>
            <a:off x="2040194" y="1438070"/>
            <a:ext cx="8229600" cy="4918280"/>
          </a:xfrm>
          <a:solidFill>
            <a:schemeClr val="bg1"/>
          </a:solidFill>
          <a:ln>
            <a:solidFill>
              <a:schemeClr val="accent6">
                <a:lumMod val="50000"/>
              </a:schemeClr>
            </a:solidFill>
          </a:ln>
        </p:spPr>
        <p:txBody>
          <a:bodyPr>
            <a:normAutofit/>
          </a:bodyPr>
          <a:lstStyle/>
          <a:p>
            <a:pPr marL="87313" indent="22225" algn="just">
              <a:buNone/>
            </a:pPr>
            <a:r>
              <a:rPr lang="pl-PL" altLang="pl-PL" sz="2000" dirty="0">
                <a:latin typeface="Arial" panose="020B0604020202020204" pitchFamily="34" charset="0"/>
                <a:cs typeface="Arial" panose="020B0604020202020204" pitchFamily="34" charset="0"/>
              </a:rPr>
              <a:t>Zakres i rodzaj działań krótkoterminowych określono w załączniku nr 7 do uchwały.</a:t>
            </a:r>
            <a:r>
              <a:rPr lang="pl-PL" sz="2000" dirty="0">
                <a:latin typeface="Arial" charset="0"/>
                <a:cs typeface="Arial" charset="0"/>
              </a:rPr>
              <a:t> Rodzaj działań niezbędnych do podjęcia uzależniony jest od poziomu alarmowania (I - żółty, II - pomarańczowy i III - czerwony).</a:t>
            </a:r>
          </a:p>
          <a:p>
            <a:pPr marL="87313" indent="22225" algn="just">
              <a:buNone/>
            </a:pPr>
            <a:endParaRPr lang="pl-PL" altLang="pl-PL" sz="2000" dirty="0">
              <a:latin typeface="Arial" panose="020B0604020202020204" pitchFamily="34" charset="0"/>
              <a:cs typeface="Arial" panose="020B0604020202020204" pitchFamily="34" charset="0"/>
            </a:endParaRPr>
          </a:p>
          <a:p>
            <a:pPr marL="87313" indent="22225" algn="just">
              <a:buNone/>
            </a:pPr>
            <a:r>
              <a:rPr lang="pl-PL" altLang="pl-PL" sz="2000" dirty="0">
                <a:latin typeface="Arial" panose="020B0604020202020204" pitchFamily="34" charset="0"/>
                <a:cs typeface="Arial" panose="020B0604020202020204" pitchFamily="34" charset="0"/>
              </a:rPr>
              <a:t>W odniesieniu do planów działań krótkoterminowych  nałożone zostały na organy, podmioty  i osoby fizyczne obowiązki działań w celu zapobiegania przekroczeń. Większość obowiązków dotyczy obywateli, organów samorządowych i zarządzających drogami. </a:t>
            </a:r>
          </a:p>
          <a:p>
            <a:pPr marL="87313" indent="22225" algn="just">
              <a:buNone/>
            </a:pPr>
            <a:endParaRPr lang="pl-PL" altLang="pl-PL" sz="2000" dirty="0">
              <a:latin typeface="Arial" panose="020B0604020202020204" pitchFamily="34" charset="0"/>
              <a:cs typeface="Arial" panose="020B0604020202020204" pitchFamily="34" charset="0"/>
            </a:endParaRPr>
          </a:p>
          <a:p>
            <a:pPr marL="87313" indent="22225" algn="just">
              <a:buNone/>
            </a:pPr>
            <a:r>
              <a:rPr lang="pl-PL" altLang="pl-PL" sz="2000" dirty="0">
                <a:latin typeface="Arial" panose="020B0604020202020204" pitchFamily="34" charset="0"/>
                <a:cs typeface="Arial" panose="020B0604020202020204" pitchFamily="34" charset="0"/>
              </a:rPr>
              <a:t>W uchwale nie wskazano konkretnych podmiotów zobowiązanych do działań ograniczających emisje do powietrza. Główne kierunki działań, to ograniczenie ruchu pojazdów, zakazy spalania odpadów, zmiana paliwa na ekologiczne, ograniczenia wykorzystania kominków, urządzeń spalinowych, ograniczenie pylenia wtórnego z dróg, pryzm, placów budów,  zraszanie, czyli zasadniczo ograniczenie emisji niskiej.</a:t>
            </a:r>
          </a:p>
          <a:p>
            <a:pPr marL="87313" indent="22225">
              <a:buNone/>
            </a:pPr>
            <a:endParaRPr lang="pl-PL" altLang="pl-PL" sz="2000" dirty="0">
              <a:latin typeface="Arial" panose="020B0604020202020204" pitchFamily="34" charset="0"/>
              <a:cs typeface="Arial" panose="020B0604020202020204" pitchFamily="34" charset="0"/>
            </a:endParaRPr>
          </a:p>
          <a:p>
            <a:pPr marL="87313" indent="22225">
              <a:buNone/>
            </a:pPr>
            <a:endParaRPr lang="pl-PL" altLang="pl-PL" sz="2000" dirty="0">
              <a:latin typeface="Arial" panose="020B0604020202020204" pitchFamily="34" charset="0"/>
              <a:cs typeface="Arial" panose="020B0604020202020204" pitchFamily="34" charset="0"/>
            </a:endParaRPr>
          </a:p>
        </p:txBody>
      </p:sp>
      <p:sp>
        <p:nvSpPr>
          <p:cNvPr id="26627"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7236BFB-2C0D-48E5-8423-9CFEA50603CC}" type="slidenum">
              <a:rPr lang="pl-PL" altLang="pl-PL" sz="1000"/>
              <a:pPr/>
              <a:t>13</a:t>
            </a:fld>
            <a:endParaRPr lang="pl-PL" altLang="pl-PL" sz="1000"/>
          </a:p>
        </p:txBody>
      </p:sp>
      <p:sp>
        <p:nvSpPr>
          <p:cNvPr id="2" name="pole tekstowe 1"/>
          <p:cNvSpPr txBox="1"/>
          <p:nvPr/>
        </p:nvSpPr>
        <p:spPr>
          <a:xfrm>
            <a:off x="1295611" y="335981"/>
            <a:ext cx="9718766" cy="523220"/>
          </a:xfrm>
          <a:prstGeom prst="rect">
            <a:avLst/>
          </a:prstGeom>
          <a:noFill/>
        </p:spPr>
        <p:txBody>
          <a:bodyPr wrap="square" rtlCol="0">
            <a:spAutoFit/>
          </a:bodyPr>
          <a:lstStyle/>
          <a:p>
            <a:pPr algn="ctr"/>
            <a:r>
              <a:rPr lang="pl-PL"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Plan działań krótkoterminowych</a:t>
            </a:r>
          </a:p>
        </p:txBody>
      </p:sp>
    </p:spTree>
    <p:extLst>
      <p:ext uri="{BB962C8B-B14F-4D97-AF65-F5344CB8AC3E}">
        <p14:creationId xmlns:p14="http://schemas.microsoft.com/office/powerpoint/2010/main" val="2472604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6D926E-769F-4ECD-A8B1-08B6E0BBEFF0}"/>
              </a:ext>
            </a:extLst>
          </p:cNvPr>
          <p:cNvSpPr>
            <a:spLocks noGrp="1"/>
          </p:cNvSpPr>
          <p:nvPr>
            <p:ph type="title"/>
          </p:nvPr>
        </p:nvSpPr>
        <p:spPr/>
        <p:txBody>
          <a:bodyPr>
            <a:normAutofit/>
          </a:bodyPr>
          <a:lstStyle/>
          <a:p>
            <a:pPr algn="ctr"/>
            <a:r>
              <a:rPr lang="pl-PL"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Odpowiedzialność za realizację działań naprawczych</a:t>
            </a:r>
          </a:p>
        </p:txBody>
      </p:sp>
      <p:graphicFrame>
        <p:nvGraphicFramePr>
          <p:cNvPr id="5" name="Symbol zastępczy zawartości 4">
            <a:extLst>
              <a:ext uri="{FF2B5EF4-FFF2-40B4-BE49-F238E27FC236}">
                <a16:creationId xmlns:a16="http://schemas.microsoft.com/office/drawing/2014/main" id="{D87F6B56-FAE2-40BC-A2ED-C8D3266FBB02}"/>
              </a:ext>
            </a:extLst>
          </p:cNvPr>
          <p:cNvGraphicFramePr>
            <a:graphicFrameLocks noGrp="1"/>
          </p:cNvGraphicFramePr>
          <p:nvPr>
            <p:ph sz="half" idx="1"/>
            <p:extLst>
              <p:ext uri="{D42A27DB-BD31-4B8C-83A1-F6EECF244321}">
                <p14:modId xmlns:p14="http://schemas.microsoft.com/office/powerpoint/2010/main" val="3967823482"/>
              </p:ext>
            </p:extLst>
          </p:nvPr>
        </p:nvGraphicFramePr>
        <p:xfrm>
          <a:off x="1755407" y="1805961"/>
          <a:ext cx="8681185"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29838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az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7227" y="871221"/>
            <a:ext cx="2382107" cy="2506175"/>
          </a:xfrm>
          <a:prstGeom prst="rect">
            <a:avLst/>
          </a:prstGeom>
        </p:spPr>
      </p:pic>
      <p:sp>
        <p:nvSpPr>
          <p:cNvPr id="18434" name="Symbol zastępczy numeru slajdu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7D63F2E-1C77-4E36-94B7-EBB48B152593}" type="slidenum">
              <a:rPr lang="pl-PL" altLang="pl-PL" sz="1000"/>
              <a:pPr/>
              <a:t>15</a:t>
            </a:fld>
            <a:endParaRPr lang="pl-PL" altLang="pl-PL" sz="1000"/>
          </a:p>
        </p:txBody>
      </p:sp>
      <p:sp>
        <p:nvSpPr>
          <p:cNvPr id="8195" name="Tytuł 1"/>
          <p:cNvSpPr>
            <a:spLocks noGrp="1"/>
          </p:cNvSpPr>
          <p:nvPr>
            <p:ph type="title" idx="4294967295"/>
          </p:nvPr>
        </p:nvSpPr>
        <p:spPr>
          <a:xfrm>
            <a:off x="1524000" y="357188"/>
            <a:ext cx="8286750" cy="500062"/>
          </a:xfrm>
        </p:spPr>
        <p:txBody>
          <a:bodyPr>
            <a:normAutofit/>
          </a:bodyPr>
          <a:lstStyle/>
          <a:p>
            <a:pPr>
              <a:defRPr/>
            </a:pPr>
            <a:r>
              <a:rPr lang="pl-PL" altLang="pl-PL" sz="2800"/>
              <a:t> </a:t>
            </a:r>
          </a:p>
        </p:txBody>
      </p:sp>
      <p:sp>
        <p:nvSpPr>
          <p:cNvPr id="2" name="Symbol zastępczy zawartości 2"/>
          <p:cNvSpPr>
            <a:spLocks noGrp="1"/>
          </p:cNvSpPr>
          <p:nvPr>
            <p:ph idx="4294967295"/>
          </p:nvPr>
        </p:nvSpPr>
        <p:spPr>
          <a:xfrm>
            <a:off x="2605853" y="2330277"/>
            <a:ext cx="8640099" cy="3567266"/>
          </a:xfrm>
        </p:spPr>
        <p:txBody>
          <a:bodyPr>
            <a:normAutofit/>
          </a:bodyPr>
          <a:lstStyle/>
          <a:p>
            <a:pPr marL="0" indent="109538" algn="just">
              <a:buNone/>
              <a:defRPr/>
            </a:pPr>
            <a:endParaRPr lang="pl-PL" sz="2400" b="1" dirty="0">
              <a:latin typeface="Arial" pitchFamily="34" charset="0"/>
              <a:cs typeface="Arial" pitchFamily="34" charset="0"/>
            </a:endParaRPr>
          </a:p>
          <a:p>
            <a:pPr marL="109538" indent="0" algn="just">
              <a:buNone/>
              <a:defRPr/>
            </a:pPr>
            <a:r>
              <a:rPr lang="pl-PL" sz="2400" dirty="0">
                <a:latin typeface="Arial" pitchFamily="34" charset="0"/>
                <a:cs typeface="Arial" pitchFamily="34" charset="0"/>
              </a:rPr>
              <a:t>Realizacja zadań określonych w pop i </a:t>
            </a:r>
            <a:r>
              <a:rPr lang="pl-PL" sz="2400" dirty="0" err="1">
                <a:latin typeface="Arial" pitchFamily="34" charset="0"/>
                <a:cs typeface="Arial" pitchFamily="34" charset="0"/>
              </a:rPr>
              <a:t>pdk</a:t>
            </a:r>
            <a:r>
              <a:rPr lang="pl-PL" sz="2400" dirty="0">
                <a:latin typeface="Arial" pitchFamily="34" charset="0"/>
                <a:cs typeface="Arial" pitchFamily="34" charset="0"/>
              </a:rPr>
              <a:t>, czyli działań przewidzianych do realizacji określonych w załączniku nr 5 i 7 do uchwały nr 115/20.</a:t>
            </a:r>
          </a:p>
          <a:p>
            <a:pPr marL="109538" indent="0" algn="just">
              <a:buNone/>
              <a:defRPr/>
            </a:pPr>
            <a:endParaRPr lang="pl-PL" sz="2400" dirty="0">
              <a:latin typeface="Arial" pitchFamily="34" charset="0"/>
              <a:cs typeface="Arial" pitchFamily="34" charset="0"/>
            </a:endParaRPr>
          </a:p>
          <a:p>
            <a:pPr marL="109538" indent="0" algn="just">
              <a:buNone/>
              <a:defRPr/>
            </a:pPr>
            <a:r>
              <a:rPr lang="pl-PL" sz="1200" b="1" i="1" dirty="0">
                <a:effectLst>
                  <a:outerShdw blurRad="38100" dist="38100" dir="2700000" algn="tl">
                    <a:srgbClr val="000000">
                      <a:alpha val="43137"/>
                    </a:srgbClr>
                  </a:outerShdw>
                </a:effectLst>
                <a:latin typeface="Arial" pitchFamily="34" charset="0"/>
                <a:cs typeface="Arial" pitchFamily="34" charset="0"/>
              </a:rPr>
              <a:t>Załącznik Nr 5 </a:t>
            </a:r>
            <a:r>
              <a:rPr lang="pl-PL" sz="1200" i="1" dirty="0">
                <a:latin typeface="Arial" pitchFamily="34" charset="0"/>
                <a:cs typeface="Arial" pitchFamily="34" charset="0"/>
              </a:rPr>
              <a:t>– Informacje dotyczące planowanych do podjęcia odpowiednich działań, tak aby okresy, w których poziomy dopuszczalne oraz pułap stężenia ekspozycji nie są dotrzymane, były jak najkrótsze, jak również mających na celu osiągnięcie poziomów docelowych w określonym czasie za pomocą ekonomicznie uzasadnionych działań technicznych i technologicznych.</a:t>
            </a:r>
          </a:p>
          <a:p>
            <a:pPr marL="109538" indent="0" algn="just">
              <a:buNone/>
              <a:defRPr/>
            </a:pPr>
            <a:r>
              <a:rPr lang="pl-PL" sz="1200" b="1" i="1" dirty="0">
                <a:effectLst>
                  <a:outerShdw blurRad="38100" dist="38100" dir="2700000" algn="tl">
                    <a:srgbClr val="000000">
                      <a:alpha val="43137"/>
                    </a:srgbClr>
                  </a:outerShdw>
                </a:effectLst>
                <a:latin typeface="Arial" pitchFamily="34" charset="0"/>
                <a:cs typeface="Arial" pitchFamily="34" charset="0"/>
              </a:rPr>
              <a:t>Załącznik nr 7 </a:t>
            </a:r>
            <a:r>
              <a:rPr lang="pl-PL" sz="1200" i="1" dirty="0">
                <a:latin typeface="Arial" pitchFamily="34" charset="0"/>
                <a:cs typeface="Arial" pitchFamily="34" charset="0"/>
              </a:rPr>
              <a:t>- Zakres i rodzaj działań krótkoterminowych oraz sposób postępowania w przypadku ryzyka przekroczenia poziomu alarmowego, informowania, dopuszczalnego lub docelowego substancji w powietrzu.</a:t>
            </a:r>
          </a:p>
        </p:txBody>
      </p:sp>
      <p:sp>
        <p:nvSpPr>
          <p:cNvPr id="3" name="pole tekstowe 2"/>
          <p:cNvSpPr txBox="1"/>
          <p:nvPr/>
        </p:nvSpPr>
        <p:spPr>
          <a:xfrm>
            <a:off x="3029334" y="361950"/>
            <a:ext cx="8731045" cy="954107"/>
          </a:xfrm>
          <a:prstGeom prst="rect">
            <a:avLst/>
          </a:prstGeom>
          <a:noFill/>
        </p:spPr>
        <p:txBody>
          <a:bodyPr wrap="square" rtlCol="0">
            <a:spAutoFit/>
          </a:bodyPr>
          <a:lstStyle/>
          <a:p>
            <a:r>
              <a:rPr lang="pl-PL" sz="2800" b="1" dirty="0">
                <a:effectLst>
                  <a:outerShdw blurRad="38100" dist="38100" dir="2700000" algn="tl">
                    <a:srgbClr val="000000">
                      <a:alpha val="43137"/>
                    </a:srgbClr>
                  </a:outerShdw>
                </a:effectLst>
                <a:latin typeface="Arial" pitchFamily="34" charset="0"/>
                <a:cs typeface="Arial" pitchFamily="34" charset="0"/>
              </a:rPr>
              <a:t>Co podlega sprawdzeniu i ocenie przez WIOŚ?</a:t>
            </a:r>
          </a:p>
          <a:p>
            <a:endParaRPr lang="pl-PL"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68207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ymbol zastępczy zawartości 4">
            <a:extLst>
              <a:ext uri="{FF2B5EF4-FFF2-40B4-BE49-F238E27FC236}">
                <a16:creationId xmlns:a16="http://schemas.microsoft.com/office/drawing/2014/main" id="{3CF0AB20-8C4A-4F15-9AFE-7CC82C729C72}"/>
              </a:ext>
            </a:extLst>
          </p:cNvPr>
          <p:cNvGraphicFramePr>
            <a:graphicFrameLocks noGrp="1"/>
          </p:cNvGraphicFramePr>
          <p:nvPr>
            <p:ph sz="half" idx="1"/>
            <p:extLst>
              <p:ext uri="{D42A27DB-BD31-4B8C-83A1-F6EECF244321}">
                <p14:modId xmlns:p14="http://schemas.microsoft.com/office/powerpoint/2010/main" val="864327340"/>
              </p:ext>
            </p:extLst>
          </p:nvPr>
        </p:nvGraphicFramePr>
        <p:xfrm>
          <a:off x="1120877" y="196646"/>
          <a:ext cx="10371687" cy="6057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4806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285135"/>
            <a:ext cx="10515600" cy="1002430"/>
          </a:xfrm>
        </p:spPr>
        <p:txBody>
          <a:bodyPr/>
          <a:lstStyle/>
          <a:p>
            <a:pPr algn="ctr"/>
            <a:r>
              <a:rPr lang="pl-PL" b="1" dirty="0">
                <a:effectLst>
                  <a:outerShdw blurRad="38100" dist="38100" dir="2700000" algn="tl">
                    <a:srgbClr val="000000">
                      <a:alpha val="43137"/>
                    </a:srgbClr>
                  </a:outerShdw>
                </a:effectLst>
              </a:rPr>
              <a:t>Sprawozdawczość</a:t>
            </a:r>
          </a:p>
        </p:txBody>
      </p:sp>
      <p:sp>
        <p:nvSpPr>
          <p:cNvPr id="5" name="Symbol zastępczy zawartości 4"/>
          <p:cNvSpPr>
            <a:spLocks noGrp="1"/>
          </p:cNvSpPr>
          <p:nvPr>
            <p:ph idx="1"/>
          </p:nvPr>
        </p:nvSpPr>
        <p:spPr>
          <a:xfrm>
            <a:off x="838200" y="1923948"/>
            <a:ext cx="10515600" cy="4351338"/>
          </a:xfrm>
        </p:spPr>
        <p:txBody>
          <a:bodyPr>
            <a:normAutofit/>
          </a:bodyPr>
          <a:lstStyle/>
          <a:p>
            <a:pPr marL="0" indent="0" algn="just">
              <a:buNone/>
            </a:pPr>
            <a:r>
              <a:rPr lang="pl-PL" sz="2000" dirty="0">
                <a:latin typeface="Arial" panose="020B0604020202020204" pitchFamily="34" charset="0"/>
                <a:cs typeface="Arial" panose="020B0604020202020204" pitchFamily="34" charset="0"/>
              </a:rPr>
              <a:t>Zasady sprawozdawczości określone zostały w § 12 – 19.</a:t>
            </a:r>
          </a:p>
          <a:p>
            <a:pPr marL="0" indent="0" algn="just">
              <a:buNone/>
            </a:pPr>
            <a:r>
              <a:rPr lang="pl-PL" sz="2000" dirty="0">
                <a:latin typeface="Arial" panose="020B0604020202020204" pitchFamily="34" charset="0"/>
                <a:cs typeface="Arial" panose="020B0604020202020204" pitchFamily="34" charset="0"/>
              </a:rPr>
              <a:t>§ 12 - Organami właściwymi do przekazywania Zarządowi Województwa Mazowieckiego informacji o wydawanych decyzjach, których ustalenia zmierzają do osiągnięcia celów Programu są wójtowie (burmistrzowie, prezydenci miast) oraz starostowie.</a:t>
            </a:r>
          </a:p>
          <a:p>
            <a:pPr marL="0" indent="0" algn="just">
              <a:buNone/>
            </a:pPr>
            <a:r>
              <a:rPr lang="pl-PL" sz="2000" dirty="0">
                <a:latin typeface="Arial" panose="020B0604020202020204" pitchFamily="34" charset="0"/>
                <a:cs typeface="Arial" panose="020B0604020202020204" pitchFamily="34" charset="0"/>
              </a:rPr>
              <a:t>§ 13 - Organami właściwymi w sprawach wydania aktów prawa miejscowego, umożliwiających realizację Programu, są rady gmin i rady powiatów.</a:t>
            </a:r>
          </a:p>
          <a:p>
            <a:pPr marL="0" indent="0" algn="just">
              <a:buNone/>
            </a:pPr>
            <a:r>
              <a:rPr lang="pl-PL" sz="2000" dirty="0">
                <a:latin typeface="Arial" panose="020B0604020202020204" pitchFamily="34" charset="0"/>
                <a:cs typeface="Arial" panose="020B0604020202020204" pitchFamily="34" charset="0"/>
              </a:rPr>
              <a:t>§ 14 - Organami właściwymi do monitorowania realizacji Programu, w zakresie swojej właściwości, są: Zarząd Województwa Mazowieckiego oraz wójtowie (burmistrzowie, prezydenci miast).</a:t>
            </a:r>
          </a:p>
        </p:txBody>
      </p:sp>
      <p:sp>
        <p:nvSpPr>
          <p:cNvPr id="6" name="Symbol zastępczy zawartości 2"/>
          <p:cNvSpPr txBox="1">
            <a:spLocks/>
          </p:cNvSpPr>
          <p:nvPr/>
        </p:nvSpPr>
        <p:spPr>
          <a:xfrm>
            <a:off x="838200" y="5001444"/>
            <a:ext cx="10380406" cy="15370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pl-PL" sz="2000" dirty="0">
                <a:latin typeface="Arial" panose="020B0604020202020204" pitchFamily="34" charset="0"/>
                <a:cs typeface="Arial" panose="020B0604020202020204" pitchFamily="34" charset="0"/>
              </a:rPr>
              <a:t>§ 15 - W ramach monitorowania realizacji Programu wójtowie (burmistrzowie, prezydenci miast), przekazują Zarządowi Województwa Mazowieckiego sprawozdania z realizacji: </a:t>
            </a:r>
          </a:p>
          <a:p>
            <a:r>
              <a:rPr lang="pl-PL" sz="2000" dirty="0">
                <a:latin typeface="Arial" panose="020B0604020202020204" pitchFamily="34" charset="0"/>
                <a:cs typeface="Arial" panose="020B0604020202020204" pitchFamily="34" charset="0"/>
              </a:rPr>
              <a:t>1) działań naprawczych określonych w załączniku nr 5 do uchwały; </a:t>
            </a:r>
          </a:p>
          <a:p>
            <a:r>
              <a:rPr lang="pl-PL" sz="2000" dirty="0">
                <a:latin typeface="Arial" panose="020B0604020202020204" pitchFamily="34" charset="0"/>
                <a:cs typeface="Arial" panose="020B0604020202020204" pitchFamily="34" charset="0"/>
              </a:rPr>
              <a:t>2) działań krótkoterminowych określonych w załączniku nr 7 do uchwały.</a:t>
            </a:r>
          </a:p>
          <a:p>
            <a:endParaRPr lang="pl-PL" dirty="0"/>
          </a:p>
        </p:txBody>
      </p:sp>
    </p:spTree>
    <p:extLst>
      <p:ext uri="{BB962C8B-B14F-4D97-AF65-F5344CB8AC3E}">
        <p14:creationId xmlns:p14="http://schemas.microsoft.com/office/powerpoint/2010/main" val="2130457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ext uri="{D42A27DB-BD31-4B8C-83A1-F6EECF244321}">
                <p14:modId xmlns:p14="http://schemas.microsoft.com/office/powerpoint/2010/main" val="4252032786"/>
              </p:ext>
            </p:extLst>
          </p:nvPr>
        </p:nvGraphicFramePr>
        <p:xfrm>
          <a:off x="2238375" y="1059493"/>
          <a:ext cx="7858125" cy="5072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339" name="Symbol zastępczy numeru slajd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92E05B8-6FCC-4509-8F09-6460831661D4}" type="slidenum">
              <a:rPr lang="pl-PL" altLang="pl-PL" sz="1000"/>
              <a:pPr/>
              <a:t>18</a:t>
            </a:fld>
            <a:endParaRPr lang="pl-PL" altLang="pl-PL" sz="1000"/>
          </a:p>
        </p:txBody>
      </p:sp>
      <p:sp>
        <p:nvSpPr>
          <p:cNvPr id="2" name="Prostokąt 1"/>
          <p:cNvSpPr/>
          <p:nvPr/>
        </p:nvSpPr>
        <p:spPr>
          <a:xfrm>
            <a:off x="3277062" y="591589"/>
            <a:ext cx="5780750" cy="523220"/>
          </a:xfrm>
          <a:prstGeom prst="rect">
            <a:avLst/>
          </a:prstGeom>
        </p:spPr>
        <p:txBody>
          <a:bodyPr wrap="none">
            <a:spAutoFit/>
          </a:bodyPr>
          <a:lstStyle/>
          <a:p>
            <a:pPr algn="just">
              <a:buFont typeface="Wingdings 3" panose="05040102010807070707" pitchFamily="18" charset="2"/>
              <a:buNone/>
              <a:defRPr/>
            </a:pPr>
            <a:r>
              <a:rPr lang="pl-PL" sz="2800" b="1" dirty="0">
                <a:solidFill>
                  <a:srgbClr val="000000"/>
                </a:solidFill>
                <a:effectLst>
                  <a:outerShdw blurRad="38100" dist="38100" dir="2700000" algn="tl">
                    <a:srgbClr val="000000">
                      <a:alpha val="43137"/>
                    </a:srgbClr>
                  </a:outerShdw>
                </a:effectLst>
                <a:latin typeface="Arial" pitchFamily="34" charset="0"/>
                <a:cs typeface="Arial" pitchFamily="34" charset="0"/>
              </a:rPr>
              <a:t>Kontrola (inspekcja, weryfikacja)</a:t>
            </a:r>
          </a:p>
        </p:txBody>
      </p:sp>
      <p:sp>
        <p:nvSpPr>
          <p:cNvPr id="5" name="Prostokąt 4"/>
          <p:cNvSpPr/>
          <p:nvPr/>
        </p:nvSpPr>
        <p:spPr>
          <a:xfrm>
            <a:off x="2181685" y="1918141"/>
            <a:ext cx="7971504" cy="2431435"/>
          </a:xfrm>
          <a:prstGeom prst="rect">
            <a:avLst/>
          </a:prstGeom>
        </p:spPr>
        <p:txBody>
          <a:bodyPr wrap="square">
            <a:spAutoFit/>
          </a:bodyPr>
          <a:lstStyle/>
          <a:p>
            <a:pPr marL="342900" indent="-342900" algn="just">
              <a:buFont typeface="Wingdings" panose="05000000000000000000" pitchFamily="2" charset="2"/>
              <a:buChar char="ü"/>
            </a:pPr>
            <a:r>
              <a:rPr lang="pl-PL" sz="2000" dirty="0">
                <a:latin typeface="Arial" panose="020B0604020202020204" pitchFamily="34" charset="0"/>
                <a:cs typeface="Arial" panose="020B0604020202020204" pitchFamily="34" charset="0"/>
              </a:rPr>
              <a:t>To porównywanie stanu faktycznego ze stanem założonym, wymaganym, formalno-prawnym </a:t>
            </a:r>
          </a:p>
          <a:p>
            <a:pPr algn="just"/>
            <a:r>
              <a:rPr lang="pl-PL" sz="1200" i="1" dirty="0">
                <a:latin typeface="Arial" panose="020B0604020202020204" pitchFamily="34" charset="0"/>
                <a:cs typeface="Arial" panose="020B0604020202020204" pitchFamily="34" charset="0"/>
              </a:rPr>
              <a:t>W uproszczeniu, to nadzór nad czymś/kimś i dopilnowywanie aby to funkcjonowało zgodnie z ustalonymi zasadami</a:t>
            </a:r>
            <a:endParaRPr lang="pl-PL" sz="12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ü"/>
            </a:pPr>
            <a:endParaRPr lang="pl-PL" sz="2000" dirty="0">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ü"/>
            </a:pPr>
            <a:r>
              <a:rPr lang="pl-PL" sz="2000" dirty="0">
                <a:latin typeface="Arial" panose="020B0604020202020204" pitchFamily="34" charset="0"/>
                <a:cs typeface="Arial" panose="020B0604020202020204" pitchFamily="34" charset="0"/>
              </a:rPr>
              <a:t>weryfikacja, czy prowadzone są przez kontrolowanego wymagane działania, ale także, czy nie podejmuje on działań nie pożądanych (zabronionych)</a:t>
            </a:r>
          </a:p>
          <a:p>
            <a:pPr algn="just"/>
            <a:endParaRPr lang="pl-P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610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18310" y="328068"/>
            <a:ext cx="10515600" cy="577581"/>
          </a:xfrm>
        </p:spPr>
        <p:txBody>
          <a:bodyPr>
            <a:normAutofit/>
          </a:bodyPr>
          <a:lstStyle/>
          <a:p>
            <a:pPr algn="just"/>
            <a:r>
              <a:rPr lang="pl-PL"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Doświadczenie Inspekcji Ochrony Środowiska w zakresie kontroli POP w gminach</a:t>
            </a:r>
          </a:p>
        </p:txBody>
      </p:sp>
      <p:graphicFrame>
        <p:nvGraphicFramePr>
          <p:cNvPr id="7" name="Symbol zastępczy zawartości 6"/>
          <p:cNvGraphicFramePr>
            <a:graphicFrameLocks noGrp="1"/>
          </p:cNvGraphicFramePr>
          <p:nvPr>
            <p:ph idx="1"/>
            <p:extLst>
              <p:ext uri="{D42A27DB-BD31-4B8C-83A1-F6EECF244321}">
                <p14:modId xmlns:p14="http://schemas.microsoft.com/office/powerpoint/2010/main" val="1952811146"/>
              </p:ext>
            </p:extLst>
          </p:nvPr>
        </p:nvGraphicFramePr>
        <p:xfrm>
          <a:off x="2473036" y="1007917"/>
          <a:ext cx="8683336" cy="34105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rostokąt 4"/>
          <p:cNvSpPr/>
          <p:nvPr/>
        </p:nvSpPr>
        <p:spPr>
          <a:xfrm>
            <a:off x="3048000" y="1413774"/>
            <a:ext cx="6096000" cy="430887"/>
          </a:xfrm>
          <a:prstGeom prst="rect">
            <a:avLst/>
          </a:prstGeom>
        </p:spPr>
        <p:txBody>
          <a:bodyPr>
            <a:spAutoFit/>
          </a:bodyPr>
          <a:lstStyle/>
          <a:p>
            <a:endParaRPr lang="pl-PL" sz="1100" dirty="0"/>
          </a:p>
          <a:p>
            <a:endParaRPr lang="pl-PL" sz="1100" dirty="0"/>
          </a:p>
        </p:txBody>
      </p:sp>
      <p:sp>
        <p:nvSpPr>
          <p:cNvPr id="6" name="Prostokąt 5"/>
          <p:cNvSpPr/>
          <p:nvPr/>
        </p:nvSpPr>
        <p:spPr>
          <a:xfrm>
            <a:off x="1148196" y="4824300"/>
            <a:ext cx="10255828" cy="954107"/>
          </a:xfrm>
          <a:prstGeom prst="rect">
            <a:avLst/>
          </a:prstGeom>
        </p:spPr>
        <p:txBody>
          <a:bodyPr wrap="square">
            <a:spAutoFit/>
          </a:bodyPr>
          <a:lstStyle/>
          <a:p>
            <a:pPr algn="just"/>
            <a:r>
              <a:rPr lang="pl-PL" sz="1400" i="1" dirty="0">
                <a:latin typeface="Arial" panose="020B0604020202020204" pitchFamily="34" charset="0"/>
                <a:cs typeface="Arial" panose="020B0604020202020204" pitchFamily="34" charset="0"/>
              </a:rPr>
              <a:t>Dotychczasowe doświadczenia z wykonywanych przez WIOŚ kontroli w zakresie Programów ochrony powietrza  wskazują, że tematyka ta nie jest w pełni zrozumiana przez jednostki samorządu terytorialnego. Pierwsza kontrola przeprowadzana przez WIOŚ w danej gminie staje się często kontrolą instruktażową, podczas której kontrolowanej jednostce wskazywane są zadania, które powinna wykonywać w ramach swoich obowiązków, co powoduje znaczne przedłużanie się działań kontrolnych</a:t>
            </a:r>
          </a:p>
        </p:txBody>
      </p:sp>
    </p:spTree>
    <p:extLst>
      <p:ext uri="{BB962C8B-B14F-4D97-AF65-F5344CB8AC3E}">
        <p14:creationId xmlns:p14="http://schemas.microsoft.com/office/powerpoint/2010/main" val="3169427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FB0351-8A4F-4F55-A481-B7707C201D46}"/>
              </a:ext>
            </a:extLst>
          </p:cNvPr>
          <p:cNvSpPr>
            <a:spLocks noGrp="1"/>
          </p:cNvSpPr>
          <p:nvPr>
            <p:ph type="title"/>
          </p:nvPr>
        </p:nvSpPr>
        <p:spPr/>
        <p:txBody>
          <a:bodyPr/>
          <a:lstStyle/>
          <a:p>
            <a:r>
              <a:rPr lang="pl-PL" b="1" dirty="0">
                <a:effectLst>
                  <a:outerShdw blurRad="38100" dist="38100" dir="2700000" algn="tl">
                    <a:srgbClr val="000000">
                      <a:alpha val="43137"/>
                    </a:srgbClr>
                  </a:outerShdw>
                </a:effectLst>
              </a:rPr>
              <a:t>Agenda prezentacji</a:t>
            </a:r>
          </a:p>
        </p:txBody>
      </p:sp>
      <p:sp>
        <p:nvSpPr>
          <p:cNvPr id="3" name="Symbol zastępczy zawartości 2">
            <a:extLst>
              <a:ext uri="{FF2B5EF4-FFF2-40B4-BE49-F238E27FC236}">
                <a16:creationId xmlns:a16="http://schemas.microsoft.com/office/drawing/2014/main" id="{86ED616D-FB37-4786-B349-94D59690D16B}"/>
              </a:ext>
            </a:extLst>
          </p:cNvPr>
          <p:cNvSpPr>
            <a:spLocks noGrp="1"/>
          </p:cNvSpPr>
          <p:nvPr>
            <p:ph idx="1"/>
          </p:nvPr>
        </p:nvSpPr>
        <p:spPr/>
        <p:txBody>
          <a:bodyPr>
            <a:normAutofit/>
          </a:bodyPr>
          <a:lstStyle/>
          <a:p>
            <a:pPr algn="just">
              <a:buFont typeface="Wingdings" panose="05000000000000000000" pitchFamily="2" charset="2"/>
              <a:buChar char="ü"/>
            </a:pPr>
            <a:r>
              <a:rPr lang="pl-PL" dirty="0"/>
              <a:t>Podstawy prawne kontroli realizacji zadań określonych w pop</a:t>
            </a:r>
          </a:p>
          <a:p>
            <a:pPr algn="just">
              <a:buFont typeface="Wingdings" panose="05000000000000000000" pitchFamily="2" charset="2"/>
              <a:buChar char="ü"/>
            </a:pPr>
            <a:r>
              <a:rPr lang="pl-PL" dirty="0"/>
              <a:t>Obowiązki organów  i innych podmiotów właściwych w sprawach wykonywania zadań określonych w pop i </a:t>
            </a:r>
            <a:r>
              <a:rPr lang="pl-PL" dirty="0" err="1"/>
              <a:t>pdk</a:t>
            </a:r>
            <a:endParaRPr lang="pl-PL" dirty="0"/>
          </a:p>
          <a:p>
            <a:pPr algn="just">
              <a:buFont typeface="Wingdings" panose="05000000000000000000" pitchFamily="2" charset="2"/>
              <a:buChar char="ü"/>
            </a:pPr>
            <a:r>
              <a:rPr lang="pl-PL" dirty="0"/>
              <a:t>Odpowiedzialność za realizację działań naprawczych</a:t>
            </a:r>
          </a:p>
          <a:p>
            <a:pPr algn="just">
              <a:buFont typeface="Wingdings" panose="05000000000000000000" pitchFamily="2" charset="2"/>
              <a:buChar char="ü"/>
            </a:pPr>
            <a:r>
              <a:rPr lang="pl-PL" dirty="0"/>
              <a:t>Co podlega sprawdzeniu i ocenie przez WIOŚ?</a:t>
            </a:r>
          </a:p>
          <a:p>
            <a:pPr algn="just">
              <a:buFont typeface="Wingdings" panose="05000000000000000000" pitchFamily="2" charset="2"/>
              <a:buChar char="ü"/>
            </a:pPr>
            <a:r>
              <a:rPr lang="pl-PL" dirty="0"/>
              <a:t>Działania pokontrolne, odpowiedzialność za nierealizowanie działań określonych w pop i </a:t>
            </a:r>
            <a:r>
              <a:rPr lang="pl-PL" dirty="0" err="1"/>
              <a:t>pdk</a:t>
            </a:r>
            <a:endParaRPr lang="pl-PL" dirty="0"/>
          </a:p>
          <a:p>
            <a:pPr algn="just">
              <a:buFont typeface="Wingdings" panose="05000000000000000000" pitchFamily="2" charset="2"/>
              <a:buChar char="ü"/>
            </a:pPr>
            <a:r>
              <a:rPr lang="pl-PL" dirty="0"/>
              <a:t>Wykorzystane materiały</a:t>
            </a:r>
          </a:p>
        </p:txBody>
      </p:sp>
    </p:spTree>
    <p:extLst>
      <p:ext uri="{BB962C8B-B14F-4D97-AF65-F5344CB8AC3E}">
        <p14:creationId xmlns:p14="http://schemas.microsoft.com/office/powerpoint/2010/main" val="2126245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828800" y="636303"/>
            <a:ext cx="4066309" cy="1325563"/>
          </a:xfrm>
        </p:spPr>
        <p:txBody>
          <a:bodyPr>
            <a:normAutofit/>
          </a:bodyPr>
          <a:lstStyle/>
          <a:p>
            <a:pPr algn="ctr"/>
            <a:r>
              <a:rPr lang="pl-PL" sz="3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Dlaczego</a:t>
            </a:r>
          </a:p>
        </p:txBody>
      </p:sp>
      <p:graphicFrame>
        <p:nvGraphicFramePr>
          <p:cNvPr id="5" name="Diagram 4"/>
          <p:cNvGraphicFramePr/>
          <p:nvPr>
            <p:extLst>
              <p:ext uri="{D42A27DB-BD31-4B8C-83A1-F6EECF244321}">
                <p14:modId xmlns:p14="http://schemas.microsoft.com/office/powerpoint/2010/main" val="4227582983"/>
              </p:ext>
            </p:extLst>
          </p:nvPr>
        </p:nvGraphicFramePr>
        <p:xfrm>
          <a:off x="2005446" y="3046128"/>
          <a:ext cx="8174182" cy="2415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Obraz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754707" y="94171"/>
            <a:ext cx="1895475" cy="2409825"/>
          </a:xfrm>
          <a:prstGeom prst="rect">
            <a:avLst/>
          </a:prstGeom>
        </p:spPr>
      </p:pic>
    </p:spTree>
    <p:extLst>
      <p:ext uri="{BB962C8B-B14F-4D97-AF65-F5344CB8AC3E}">
        <p14:creationId xmlns:p14="http://schemas.microsoft.com/office/powerpoint/2010/main" val="2800324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3">
            <a:extLst>
              <a:ext uri="{FF2B5EF4-FFF2-40B4-BE49-F238E27FC236}">
                <a16:creationId xmlns:a16="http://schemas.microsoft.com/office/drawing/2014/main" id="{BFD26809-D2E5-4209-AD1F-0D374AA45DE2}"/>
              </a:ext>
            </a:extLst>
          </p:cNvPr>
          <p:cNvSpPr>
            <a:spLocks noGrp="1"/>
          </p:cNvSpPr>
          <p:nvPr>
            <p:ph idx="1"/>
          </p:nvPr>
        </p:nvSpPr>
        <p:spPr>
          <a:xfrm>
            <a:off x="3038782" y="2147465"/>
            <a:ext cx="8315018" cy="3232718"/>
          </a:xfrm>
        </p:spPr>
        <p:txBody>
          <a:bodyPr>
            <a:normAutofit/>
          </a:bodyPr>
          <a:lstStyle/>
          <a:p>
            <a:pPr marL="87313" indent="22225" algn="just">
              <a:buNone/>
              <a:defRPr/>
            </a:pPr>
            <a:r>
              <a:rPr lang="pl-PL" sz="2400" dirty="0">
                <a:latin typeface="Arial" pitchFamily="34" charset="0"/>
                <a:cs typeface="Arial" pitchFamily="34" charset="0"/>
              </a:rPr>
              <a:t>Na  podstawie  ustaleń  kontroli  wojewódzki  inspektor  ochrony środowiska może:</a:t>
            </a:r>
          </a:p>
          <a:p>
            <a:pPr marL="87313" indent="22225" algn="just">
              <a:buNone/>
              <a:defRPr/>
            </a:pPr>
            <a:endParaRPr lang="pl-PL" sz="2400" dirty="0">
              <a:latin typeface="Arial" pitchFamily="34" charset="0"/>
              <a:cs typeface="Arial" pitchFamily="34" charset="0"/>
            </a:endParaRPr>
          </a:p>
          <a:p>
            <a:pPr marL="430213" indent="-342900" algn="just">
              <a:buFont typeface="Wingdings" panose="05000000000000000000" pitchFamily="2" charset="2"/>
              <a:buChar char="q"/>
              <a:defRPr/>
            </a:pPr>
            <a:r>
              <a:rPr lang="pl-PL" sz="2400" dirty="0">
                <a:latin typeface="Arial" pitchFamily="34" charset="0"/>
                <a:cs typeface="Arial" pitchFamily="34" charset="0"/>
              </a:rPr>
              <a:t>wydać  zarządzenie  pokontrolne  </a:t>
            </a:r>
          </a:p>
          <a:p>
            <a:pPr marL="430213" indent="-342900" algn="just">
              <a:buFont typeface="Wingdings" panose="05000000000000000000" pitchFamily="2" charset="2"/>
              <a:buChar char="q"/>
              <a:defRPr/>
            </a:pPr>
            <a:endParaRPr lang="pl-PL" sz="2400" dirty="0">
              <a:latin typeface="Arial" pitchFamily="34" charset="0"/>
              <a:cs typeface="Arial" pitchFamily="34" charset="0"/>
            </a:endParaRPr>
          </a:p>
          <a:p>
            <a:pPr marL="430213" indent="-342900" algn="just">
              <a:buFont typeface="Wingdings" panose="05000000000000000000" pitchFamily="2" charset="2"/>
              <a:buChar char="q"/>
              <a:defRPr/>
            </a:pPr>
            <a:endParaRPr lang="pl-PL" sz="2400" dirty="0">
              <a:latin typeface="Arial" pitchFamily="34" charset="0"/>
              <a:cs typeface="Arial" pitchFamily="34" charset="0"/>
            </a:endParaRPr>
          </a:p>
          <a:p>
            <a:pPr marL="430213" indent="-342900" algn="just">
              <a:buFont typeface="Wingdings" panose="05000000000000000000" pitchFamily="2" charset="2"/>
              <a:buChar char="q"/>
              <a:defRPr/>
            </a:pPr>
            <a:r>
              <a:rPr lang="pl-PL" sz="2400" dirty="0">
                <a:latin typeface="Arial" pitchFamily="34" charset="0"/>
                <a:cs typeface="Arial" pitchFamily="34" charset="0"/>
              </a:rPr>
              <a:t>wydać decyzję administracyjną</a:t>
            </a:r>
          </a:p>
          <a:p>
            <a:pPr marL="87313" indent="22225" algn="just">
              <a:buNone/>
              <a:defRPr/>
            </a:pPr>
            <a:endParaRPr lang="pl-PL" sz="2400" dirty="0">
              <a:latin typeface="Arial" pitchFamily="34" charset="0"/>
              <a:cs typeface="Arial" pitchFamily="34" charset="0"/>
            </a:endParaRPr>
          </a:p>
          <a:p>
            <a:pPr marL="87313" indent="22225" algn="just">
              <a:buNone/>
              <a:defRPr/>
            </a:pPr>
            <a:endParaRPr lang="pl-PL" sz="2400" dirty="0">
              <a:latin typeface="Arial" pitchFamily="34" charset="0"/>
              <a:cs typeface="Arial" pitchFamily="34" charset="0"/>
            </a:endParaRPr>
          </a:p>
          <a:p>
            <a:pPr marL="87313" indent="22225" algn="just">
              <a:buNone/>
              <a:defRPr/>
            </a:pPr>
            <a:endParaRPr lang="pl-PL" sz="2400" dirty="0">
              <a:latin typeface="Arial" pitchFamily="34" charset="0"/>
              <a:cs typeface="Arial" pitchFamily="34" charset="0"/>
            </a:endParaRPr>
          </a:p>
          <a:p>
            <a:pPr marL="87313" indent="22225" algn="just">
              <a:buNone/>
              <a:defRPr/>
            </a:pPr>
            <a:endParaRPr lang="pl-PL" sz="2400" dirty="0">
              <a:latin typeface="Arial" pitchFamily="34" charset="0"/>
              <a:cs typeface="Arial" pitchFamily="34" charset="0"/>
            </a:endParaRPr>
          </a:p>
          <a:p>
            <a:pPr marL="87313" indent="22225" algn="just">
              <a:buNone/>
              <a:defRPr/>
            </a:pPr>
            <a:endParaRPr lang="pl-PL" sz="2400" dirty="0">
              <a:latin typeface="Arial" pitchFamily="34" charset="0"/>
              <a:cs typeface="Arial" pitchFamily="34" charset="0"/>
            </a:endParaRPr>
          </a:p>
          <a:p>
            <a:pPr marL="87313" indent="22225" algn="just">
              <a:buNone/>
              <a:defRPr/>
            </a:pPr>
            <a:endParaRPr lang="pl-PL" sz="2400" dirty="0">
              <a:latin typeface="Arial" pitchFamily="34" charset="0"/>
              <a:cs typeface="Arial" pitchFamily="34" charset="0"/>
            </a:endParaRPr>
          </a:p>
          <a:p>
            <a:pPr algn="just">
              <a:buFont typeface="Wingdings 3" panose="05040102010807070707" pitchFamily="18" charset="2"/>
              <a:buNone/>
              <a:defRPr/>
            </a:pPr>
            <a:endParaRPr lang="pl-PL" dirty="0"/>
          </a:p>
        </p:txBody>
      </p:sp>
      <p:sp>
        <p:nvSpPr>
          <p:cNvPr id="33795" name="Symbol zastępczy numeru slajdu 1">
            <a:extLst>
              <a:ext uri="{FF2B5EF4-FFF2-40B4-BE49-F238E27FC236}">
                <a16:creationId xmlns:a16="http://schemas.microsoft.com/office/drawing/2014/main" id="{76F89543-D071-48EC-B7F9-5F2EB788A58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A47E338-576F-4F1C-B09A-479299C74655}" type="slidenum">
              <a:rPr lang="pl-PL" altLang="pl-PL" sz="1000"/>
              <a:pPr/>
              <a:t>21</a:t>
            </a:fld>
            <a:endParaRPr lang="pl-PL" altLang="pl-PL" sz="1000"/>
          </a:p>
        </p:txBody>
      </p:sp>
      <p:sp>
        <p:nvSpPr>
          <p:cNvPr id="2" name="pole tekstowe 1">
            <a:extLst>
              <a:ext uri="{FF2B5EF4-FFF2-40B4-BE49-F238E27FC236}">
                <a16:creationId xmlns:a16="http://schemas.microsoft.com/office/drawing/2014/main" id="{57346191-9FBE-4E5C-AAD0-D989D259A71C}"/>
              </a:ext>
            </a:extLst>
          </p:cNvPr>
          <p:cNvSpPr txBox="1"/>
          <p:nvPr/>
        </p:nvSpPr>
        <p:spPr>
          <a:xfrm>
            <a:off x="1197199" y="3338676"/>
            <a:ext cx="1920240" cy="646331"/>
          </a:xfrm>
          <a:prstGeom prst="rect">
            <a:avLst/>
          </a:prstGeom>
          <a:noFill/>
        </p:spPr>
        <p:txBody>
          <a:bodyPr wrap="square" rtlCol="0">
            <a:spAutoFit/>
          </a:bodyPr>
          <a:lstStyle/>
          <a:p>
            <a:r>
              <a:rPr lang="pl-PL" sz="1800" b="1" dirty="0">
                <a:effectLst>
                  <a:outerShdw blurRad="38100" dist="38100" dir="2700000" algn="tl">
                    <a:srgbClr val="000000">
                      <a:alpha val="43137"/>
                    </a:srgbClr>
                  </a:outerShdw>
                </a:effectLst>
                <a:latin typeface="Arial" pitchFamily="34" charset="0"/>
                <a:cs typeface="Arial" pitchFamily="34" charset="0"/>
              </a:rPr>
              <a:t>Art. 12 ust. 1. ustawy </a:t>
            </a:r>
            <a:r>
              <a:rPr lang="pl-PL" sz="1800" b="1" dirty="0" err="1">
                <a:effectLst>
                  <a:outerShdw blurRad="38100" dist="38100" dir="2700000" algn="tl">
                    <a:srgbClr val="000000">
                      <a:alpha val="43137"/>
                    </a:srgbClr>
                  </a:outerShdw>
                </a:effectLst>
                <a:latin typeface="Arial" pitchFamily="34" charset="0"/>
                <a:cs typeface="Arial" pitchFamily="34" charset="0"/>
              </a:rPr>
              <a:t>ioś</a:t>
            </a:r>
            <a:endParaRPr lang="pl-PL" dirty="0">
              <a:effectLst>
                <a:outerShdw blurRad="38100" dist="38100" dir="2700000" algn="tl">
                  <a:srgbClr val="000000">
                    <a:alpha val="43137"/>
                  </a:srgbClr>
                </a:outerShdw>
              </a:effectLst>
            </a:endParaRPr>
          </a:p>
        </p:txBody>
      </p:sp>
      <p:sp>
        <p:nvSpPr>
          <p:cNvPr id="3" name="pole tekstowe 2">
            <a:extLst>
              <a:ext uri="{FF2B5EF4-FFF2-40B4-BE49-F238E27FC236}">
                <a16:creationId xmlns:a16="http://schemas.microsoft.com/office/drawing/2014/main" id="{2B51722C-3B5B-4B7F-8CB5-045A95B42831}"/>
              </a:ext>
            </a:extLst>
          </p:cNvPr>
          <p:cNvSpPr txBox="1"/>
          <p:nvPr/>
        </p:nvSpPr>
        <p:spPr>
          <a:xfrm>
            <a:off x="3971925" y="495886"/>
            <a:ext cx="4419600" cy="800219"/>
          </a:xfrm>
          <a:prstGeom prst="rect">
            <a:avLst/>
          </a:prstGeom>
          <a:noFill/>
        </p:spPr>
        <p:txBody>
          <a:bodyPr wrap="square" rtlCol="0">
            <a:spAutoFit/>
          </a:bodyPr>
          <a:lstStyle/>
          <a:p>
            <a:r>
              <a:rPr lang="pl-PL" sz="2800" b="1" dirty="0">
                <a:effectLst>
                  <a:outerShdw blurRad="38100" dist="38100" dir="2700000" algn="tl">
                    <a:srgbClr val="000000">
                      <a:alpha val="43137"/>
                    </a:srgbClr>
                  </a:outerShdw>
                </a:effectLst>
                <a:latin typeface="Arial" pitchFamily="34" charset="0"/>
                <a:cs typeface="Arial" pitchFamily="34" charset="0"/>
              </a:rPr>
              <a:t>Działania pokontrolne </a:t>
            </a:r>
          </a:p>
          <a:p>
            <a:endParaRPr lang="pl-PL" dirty="0">
              <a:effectLst>
                <a:outerShdw blurRad="38100" dist="38100" dir="2700000" algn="tl">
                  <a:srgbClr val="000000">
                    <a:alpha val="43137"/>
                  </a:srgbClr>
                </a:outerShdw>
              </a:effectLst>
            </a:endParaRPr>
          </a:p>
        </p:txBody>
      </p:sp>
      <p:sp>
        <p:nvSpPr>
          <p:cNvPr id="5" name="pole tekstowe 4"/>
          <p:cNvSpPr txBox="1"/>
          <p:nvPr/>
        </p:nvSpPr>
        <p:spPr>
          <a:xfrm>
            <a:off x="1197199" y="4733852"/>
            <a:ext cx="1602377" cy="646331"/>
          </a:xfrm>
          <a:prstGeom prst="rect">
            <a:avLst/>
          </a:prstGeom>
          <a:noFill/>
        </p:spPr>
        <p:txBody>
          <a:bodyPr wrap="square" rtlCol="0">
            <a:spAutoFit/>
          </a:bodyPr>
          <a:lstStyle/>
          <a:p>
            <a:r>
              <a:rPr lang="pl-PL" b="1" dirty="0">
                <a:effectLst>
                  <a:outerShdw blurRad="38100" dist="38100" dir="2700000" algn="tl">
                    <a:srgbClr val="000000">
                      <a:alpha val="43137"/>
                    </a:srgbClr>
                  </a:outerShdw>
                </a:effectLst>
                <a:latin typeface="Arial" pitchFamily="34" charset="0"/>
                <a:cs typeface="Arial" pitchFamily="34" charset="0"/>
              </a:rPr>
              <a:t>Art. 315a. ustawy </a:t>
            </a:r>
            <a:r>
              <a:rPr lang="pl-PL" b="1" dirty="0" err="1">
                <a:effectLst>
                  <a:outerShdw blurRad="38100" dist="38100" dir="2700000" algn="tl">
                    <a:srgbClr val="000000">
                      <a:alpha val="43137"/>
                    </a:srgbClr>
                  </a:outerShdw>
                </a:effectLst>
                <a:latin typeface="Arial" pitchFamily="34" charset="0"/>
                <a:cs typeface="Arial" pitchFamily="34" charset="0"/>
              </a:rPr>
              <a:t>p.o.ś</a:t>
            </a:r>
            <a:endParaRPr lang="pl-PL" b="1" dirty="0">
              <a:effectLst>
                <a:outerShdw blurRad="38100" dist="38100" dir="2700000" algn="tl">
                  <a:srgbClr val="000000">
                    <a:alpha val="43137"/>
                  </a:srgbClr>
                </a:outerShdw>
              </a:effectLs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68EC63-57C8-41B7-8033-95CC38B990ED}"/>
              </a:ext>
            </a:extLst>
          </p:cNvPr>
          <p:cNvSpPr>
            <a:spLocks noGrp="1"/>
          </p:cNvSpPr>
          <p:nvPr>
            <p:ph type="title"/>
          </p:nvPr>
        </p:nvSpPr>
        <p:spPr>
          <a:xfrm>
            <a:off x="2545772" y="160730"/>
            <a:ext cx="7471063" cy="882482"/>
          </a:xfrm>
        </p:spPr>
        <p:txBody>
          <a:bodyPr>
            <a:normAutofit/>
          </a:bodyPr>
          <a:lstStyle/>
          <a:p>
            <a:pPr algn="just"/>
            <a:r>
              <a:rPr lang="pl-PL" dirty="0">
                <a:effectLst>
                  <a:outerShdw blurRad="38100" dist="38100" dir="2700000" algn="tl">
                    <a:srgbClr val="000000">
                      <a:alpha val="43137"/>
                    </a:srgbClr>
                  </a:outerShdw>
                </a:effectLst>
              </a:rPr>
              <a:t>	</a:t>
            </a:r>
            <a:r>
              <a:rPr lang="pl-PL" sz="2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Uprawnienia mandatowe</a:t>
            </a:r>
          </a:p>
        </p:txBody>
      </p:sp>
      <p:sp>
        <p:nvSpPr>
          <p:cNvPr id="5" name="pole tekstowe 4">
            <a:extLst>
              <a:ext uri="{FF2B5EF4-FFF2-40B4-BE49-F238E27FC236}">
                <a16:creationId xmlns:a16="http://schemas.microsoft.com/office/drawing/2014/main" id="{4CA4F5F2-1A8A-4599-8109-2C1C891E7146}"/>
              </a:ext>
            </a:extLst>
          </p:cNvPr>
          <p:cNvSpPr txBox="1"/>
          <p:nvPr/>
        </p:nvSpPr>
        <p:spPr>
          <a:xfrm>
            <a:off x="3142635" y="1346559"/>
            <a:ext cx="8541774" cy="3908762"/>
          </a:xfrm>
          <a:prstGeom prst="rect">
            <a:avLst/>
          </a:prstGeom>
          <a:noFill/>
        </p:spPr>
        <p:txBody>
          <a:bodyPr wrap="square">
            <a:spAutoFit/>
          </a:bodyPr>
          <a:lstStyle/>
          <a:p>
            <a:pPr algn="just"/>
            <a:r>
              <a:rPr lang="pl-PL" sz="1600" i="1" dirty="0"/>
              <a:t>Nie przestrzeganie przepisów uchwały sejmiku województwa w sprawie dopuszczonych do stosowania paliw.</a:t>
            </a:r>
          </a:p>
          <a:p>
            <a:endParaRPr lang="pl-PL" dirty="0"/>
          </a:p>
          <a:p>
            <a:pPr algn="just"/>
            <a:r>
              <a:rPr lang="pl-PL" sz="2000" u="sng" dirty="0">
                <a:latin typeface="Arial" panose="020B0604020202020204" pitchFamily="34" charset="0"/>
                <a:cs typeface="Arial" panose="020B0604020202020204" pitchFamily="34" charset="0"/>
              </a:rPr>
              <a:t>Kto nie przestrzega ograniczeń, nakazów lub zakazów, określonych w uchwale sejmiku województwa przyjętej na podstawie art. 96, podlega karze grzywny.</a:t>
            </a:r>
          </a:p>
          <a:p>
            <a:pPr algn="just"/>
            <a:endParaRPr lang="pl-PL" dirty="0">
              <a:latin typeface="Arial" panose="020B0604020202020204" pitchFamily="34" charset="0"/>
              <a:cs typeface="Arial" panose="020B0604020202020204" pitchFamily="34" charset="0"/>
            </a:endParaRPr>
          </a:p>
          <a:p>
            <a:pPr algn="just"/>
            <a:endParaRPr lang="pl-PL" dirty="0">
              <a:latin typeface="Arial" panose="020B0604020202020204" pitchFamily="34" charset="0"/>
              <a:cs typeface="Arial" panose="020B0604020202020204" pitchFamily="34" charset="0"/>
            </a:endParaRPr>
          </a:p>
          <a:p>
            <a:pPr algn="just"/>
            <a:r>
              <a:rPr lang="pl-PL" sz="1200" i="1" dirty="0">
                <a:latin typeface="Arial" panose="020B0604020202020204" pitchFamily="34" charset="0"/>
                <a:cs typeface="Arial" panose="020B0604020202020204" pitchFamily="34" charset="0"/>
              </a:rPr>
              <a:t>Art. 96.1.  Sejmik  województwa  może,  w drodze  uchwały,  w celu zapobieżenia negatywnemu oddziaływaniu na zdrowie ludzi lub na środowisko, wprowadzić ograniczenia lub zakazy w zakresie eksploatacji instalacji, w których następuje spalanie paliw.</a:t>
            </a:r>
          </a:p>
          <a:p>
            <a:pPr algn="just"/>
            <a:endParaRPr lang="pl-PL" sz="1800" dirty="0">
              <a:latin typeface="Arial" panose="020B0604020202020204" pitchFamily="34" charset="0"/>
              <a:cs typeface="Arial" panose="020B0604020202020204" pitchFamily="34" charset="0"/>
            </a:endParaRPr>
          </a:p>
          <a:p>
            <a:pPr algn="just"/>
            <a:r>
              <a:rPr lang="pl-PL" sz="1200" i="1" dirty="0">
                <a:latin typeface="Arial" panose="020B0604020202020204" pitchFamily="34" charset="0"/>
                <a:cs typeface="Arial" panose="020B0604020202020204" pitchFamily="34" charset="0"/>
              </a:rPr>
              <a:t>Na obszarze województwa mazowieckiego </a:t>
            </a:r>
            <a:r>
              <a:rPr lang="pl-PL" sz="1200" b="1" i="1" dirty="0">
                <a:latin typeface="Arial" panose="020B0604020202020204" pitchFamily="34" charset="0"/>
                <a:cs typeface="Arial" panose="020B0604020202020204" pitchFamily="34" charset="0"/>
              </a:rPr>
              <a:t>Uchwałą nr 162/17 </a:t>
            </a:r>
            <a:r>
              <a:rPr lang="pl-PL" sz="1200" i="1" dirty="0">
                <a:latin typeface="Arial" panose="020B0604020202020204" pitchFamily="34" charset="0"/>
                <a:cs typeface="Arial" panose="020B0604020202020204" pitchFamily="34" charset="0"/>
              </a:rPr>
              <a:t>z 24 października 2017 r.  Sejmik Województwa Mazowieckiego przyjął tzw. uchwałę antysmogową wprowadzającą na obszarze województwa mazowieckiego ograniczenia i zakazy w zakresie eksploatacji instalacji, w których następuje spalanie paliw. Uchwałę opublikowano w Dzienniku Urzędowym Województwa Mazowieckiego z 27 października 2017 r. poz. nr 9600.</a:t>
            </a:r>
          </a:p>
        </p:txBody>
      </p:sp>
      <p:sp>
        <p:nvSpPr>
          <p:cNvPr id="3" name="Prostokąt 2"/>
          <p:cNvSpPr/>
          <p:nvPr/>
        </p:nvSpPr>
        <p:spPr>
          <a:xfrm>
            <a:off x="1178751" y="2216937"/>
            <a:ext cx="1792478" cy="400110"/>
          </a:xfrm>
          <a:prstGeom prst="rect">
            <a:avLst/>
          </a:prstGeom>
        </p:spPr>
        <p:txBody>
          <a:bodyPr wrap="none">
            <a:spAutoFit/>
          </a:bodyPr>
          <a:lstStyle/>
          <a:p>
            <a:r>
              <a:rPr lang="pl-PL"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Art. 334 </a:t>
            </a:r>
            <a:r>
              <a:rPr lang="pl-PL" sz="20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p.o.ś</a:t>
            </a:r>
            <a:endParaRPr lang="pl-PL"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0703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C.D.</a:t>
            </a:r>
          </a:p>
        </p:txBody>
      </p:sp>
      <p:sp>
        <p:nvSpPr>
          <p:cNvPr id="3" name="Symbol zastępczy zawartości 2"/>
          <p:cNvSpPr>
            <a:spLocks noGrp="1"/>
          </p:cNvSpPr>
          <p:nvPr>
            <p:ph idx="1"/>
          </p:nvPr>
        </p:nvSpPr>
        <p:spPr>
          <a:xfrm>
            <a:off x="1444336" y="1901535"/>
            <a:ext cx="9909464" cy="4275427"/>
          </a:xfrm>
        </p:spPr>
        <p:txBody>
          <a:bodyPr>
            <a:normAutofit/>
          </a:bodyPr>
          <a:lstStyle/>
          <a:p>
            <a:pPr marL="0" indent="0" algn="just">
              <a:buNone/>
            </a:pPr>
            <a:r>
              <a:rPr lang="pl-PL" sz="1600" i="1" dirty="0">
                <a:latin typeface="Arial" panose="020B0604020202020204" pitchFamily="34" charset="0"/>
                <a:cs typeface="Arial" panose="020B0604020202020204" pitchFamily="34" charset="0"/>
              </a:rPr>
              <a:t>Nieprzestrzeganie ograniczeń, nakazów lub zakazów określonych plan działań krótkoterminowych </a:t>
            </a:r>
          </a:p>
          <a:p>
            <a:pPr marL="0" indent="0" algn="just">
              <a:buNone/>
            </a:pPr>
            <a:endParaRPr lang="pl-PL" sz="1600" dirty="0">
              <a:latin typeface="Arial" panose="020B0604020202020204" pitchFamily="34" charset="0"/>
              <a:cs typeface="Arial" panose="020B0604020202020204" pitchFamily="34" charset="0"/>
            </a:endParaRPr>
          </a:p>
          <a:p>
            <a:pPr marL="0" indent="0" algn="just">
              <a:buNone/>
            </a:pPr>
            <a:r>
              <a:rPr lang="pl-PL" sz="2000" u="sng" dirty="0">
                <a:latin typeface="Arial" panose="020B0604020202020204" pitchFamily="34" charset="0"/>
                <a:cs typeface="Arial" panose="020B0604020202020204" pitchFamily="34" charset="0"/>
              </a:rPr>
              <a:t>Kto nie przestrzega ograniczeń, nakazów lub zakazów, określonych w uchwale sejmiku województwa przyjętej na podstawie art. 92 ust. 1c, podlega karze grzywny.</a:t>
            </a:r>
          </a:p>
          <a:p>
            <a:pPr marL="0" indent="0" algn="just">
              <a:buNone/>
            </a:pPr>
            <a:endParaRPr lang="pl-PL" dirty="0"/>
          </a:p>
          <a:p>
            <a:pPr marL="0" indent="0" algn="just">
              <a:buNone/>
            </a:pPr>
            <a:r>
              <a:rPr lang="pl-PL" sz="1600" i="1" dirty="0"/>
              <a:t>Art.92 1c.Sejmik województwa, w terminie 15 miesięcy od dnia otrzymania informacji o ryzyku, o której mowa w ust. 1, od Głównego Inspektora Ochrony Środowiska, określa, w drodze uchwały, plan działań krótkoterminowych, o którym mowa w ust.1.</a:t>
            </a:r>
          </a:p>
        </p:txBody>
      </p:sp>
      <p:sp>
        <p:nvSpPr>
          <p:cNvPr id="4" name="Prostokąt 3"/>
          <p:cNvSpPr/>
          <p:nvPr/>
        </p:nvSpPr>
        <p:spPr>
          <a:xfrm>
            <a:off x="225136" y="2618510"/>
            <a:ext cx="1226127" cy="369332"/>
          </a:xfrm>
          <a:prstGeom prst="rect">
            <a:avLst/>
          </a:prstGeom>
        </p:spPr>
        <p:txBody>
          <a:bodyPr wrap="square">
            <a:spAutoFit/>
          </a:bodyPr>
          <a:lstStyle/>
          <a:p>
            <a:r>
              <a:rPr lang="pl-PL"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art.  332.</a:t>
            </a:r>
          </a:p>
        </p:txBody>
      </p:sp>
    </p:spTree>
    <p:extLst>
      <p:ext uri="{BB962C8B-B14F-4D97-AF65-F5344CB8AC3E}">
        <p14:creationId xmlns:p14="http://schemas.microsoft.com/office/powerpoint/2010/main" val="2903588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68EC63-57C8-41B7-8033-95CC38B990ED}"/>
              </a:ext>
            </a:extLst>
          </p:cNvPr>
          <p:cNvSpPr>
            <a:spLocks noGrp="1"/>
          </p:cNvSpPr>
          <p:nvPr>
            <p:ph type="title"/>
          </p:nvPr>
        </p:nvSpPr>
        <p:spPr>
          <a:xfrm>
            <a:off x="5459361" y="316593"/>
            <a:ext cx="3055374" cy="882482"/>
          </a:xfrm>
        </p:spPr>
        <p:txBody>
          <a:bodyPr>
            <a:normAutofit/>
          </a:bodyPr>
          <a:lstStyle/>
          <a:p>
            <a:r>
              <a:rPr lang="pl-PL" dirty="0">
                <a:effectLst>
                  <a:outerShdw blurRad="38100" dist="38100" dir="2700000" algn="tl">
                    <a:srgbClr val="000000">
                      <a:alpha val="43137"/>
                    </a:srgbClr>
                  </a:outerShdw>
                </a:effectLst>
              </a:rPr>
              <a:t>	Kary</a:t>
            </a:r>
          </a:p>
        </p:txBody>
      </p:sp>
      <p:sp>
        <p:nvSpPr>
          <p:cNvPr id="5" name="pole tekstowe 4">
            <a:extLst>
              <a:ext uri="{FF2B5EF4-FFF2-40B4-BE49-F238E27FC236}">
                <a16:creationId xmlns:a16="http://schemas.microsoft.com/office/drawing/2014/main" id="{4CA4F5F2-1A8A-4599-8109-2C1C891E7146}"/>
              </a:ext>
            </a:extLst>
          </p:cNvPr>
          <p:cNvSpPr txBox="1"/>
          <p:nvPr/>
        </p:nvSpPr>
        <p:spPr>
          <a:xfrm>
            <a:off x="3142635" y="1346559"/>
            <a:ext cx="8541774" cy="4247317"/>
          </a:xfrm>
          <a:prstGeom prst="rect">
            <a:avLst/>
          </a:prstGeom>
          <a:noFill/>
        </p:spPr>
        <p:txBody>
          <a:bodyPr wrap="square">
            <a:spAutoFit/>
          </a:bodyPr>
          <a:lstStyle/>
          <a:p>
            <a:endParaRPr lang="pl-PL" dirty="0"/>
          </a:p>
          <a:p>
            <a:pPr algn="just"/>
            <a:r>
              <a:rPr lang="pl-PL" dirty="0">
                <a:latin typeface="Arial" panose="020B0604020202020204" pitchFamily="34" charset="0"/>
                <a:cs typeface="Arial" panose="020B0604020202020204" pitchFamily="34" charset="0"/>
              </a:rPr>
              <a:t>W przypadku:</a:t>
            </a:r>
          </a:p>
          <a:p>
            <a:pPr marL="342900" indent="-342900" algn="just">
              <a:buAutoNum type="arabicPeriod"/>
            </a:pPr>
            <a:endParaRPr lang="pl-PL" dirty="0">
              <a:latin typeface="Arial" panose="020B0604020202020204" pitchFamily="34" charset="0"/>
              <a:cs typeface="Arial" panose="020B0604020202020204" pitchFamily="34" charset="0"/>
            </a:endParaRPr>
          </a:p>
          <a:p>
            <a:pPr algn="just"/>
            <a:r>
              <a:rPr lang="pl-PL" dirty="0">
                <a:latin typeface="Arial" panose="020B0604020202020204" pitchFamily="34" charset="0"/>
                <a:cs typeface="Arial" panose="020B0604020202020204" pitchFamily="34" charset="0"/>
              </a:rPr>
              <a:t>1. niedotrzymania ustawowego terminu uchwalenia programów ochrony powietrza i ich aktualizacji lub planów działań krótkoterminowych,</a:t>
            </a:r>
          </a:p>
          <a:p>
            <a:pPr algn="just"/>
            <a:r>
              <a:rPr lang="pl-PL" dirty="0">
                <a:latin typeface="Arial" panose="020B0604020202020204" pitchFamily="34" charset="0"/>
                <a:cs typeface="Arial" panose="020B0604020202020204" pitchFamily="34" charset="0"/>
              </a:rPr>
              <a:t>2. niedotrzymania terminów realizacji działań określonych w programach ochrony powietrza i ich aktualizacjach lub planach działań krótkoterminowych</a:t>
            </a:r>
          </a:p>
          <a:p>
            <a:pPr algn="just"/>
            <a:endParaRPr lang="pl-PL" dirty="0">
              <a:latin typeface="Arial" panose="020B0604020202020204" pitchFamily="34" charset="0"/>
              <a:cs typeface="Arial" panose="020B0604020202020204" pitchFamily="34" charset="0"/>
            </a:endParaRPr>
          </a:p>
          <a:p>
            <a:pPr algn="just"/>
            <a:r>
              <a:rPr lang="pl-PL" dirty="0">
                <a:latin typeface="Arial" panose="020B0604020202020204" pitchFamily="34" charset="0"/>
                <a:cs typeface="Arial" panose="020B0604020202020204" pitchFamily="34" charset="0"/>
              </a:rPr>
              <a:t>–organ za to odpowiedzialny podlega karze pieniężnej w wysokości od 50 000 zł do 500 000 zł.</a:t>
            </a:r>
          </a:p>
          <a:p>
            <a:pPr algn="just"/>
            <a:endParaRPr lang="pl-PL" dirty="0">
              <a:latin typeface="Arial" panose="020B0604020202020204" pitchFamily="34" charset="0"/>
              <a:cs typeface="Arial" panose="020B0604020202020204" pitchFamily="34" charset="0"/>
            </a:endParaRPr>
          </a:p>
          <a:p>
            <a:pPr algn="just"/>
            <a:r>
              <a:rPr lang="pl-PL" dirty="0">
                <a:latin typeface="Arial" panose="020B0604020202020204" pitchFamily="34" charset="0"/>
                <a:cs typeface="Arial" panose="020B0604020202020204" pitchFamily="34" charset="0"/>
              </a:rPr>
              <a:t>2. Karę pieniężną, w drodze decyzji, </a:t>
            </a:r>
            <a:r>
              <a:rPr lang="pl-PL"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wymierza </a:t>
            </a:r>
            <a:r>
              <a:rPr lang="pl-PL" dirty="0">
                <a:latin typeface="Arial" panose="020B0604020202020204" pitchFamily="34" charset="0"/>
                <a:cs typeface="Arial" panose="020B0604020202020204" pitchFamily="34" charset="0"/>
              </a:rPr>
              <a:t>wojewódzki inspektor ochrony środowiska, biorąc pod uwagę ilość i wagę stwierdzonych uchybień oraz naruszonych przez organ obowiązków.</a:t>
            </a:r>
            <a:endParaRPr lang="pl-PL" b="1" dirty="0">
              <a:latin typeface="Arial" panose="020B0604020202020204" pitchFamily="34" charset="0"/>
              <a:cs typeface="Arial" panose="020B0604020202020204" pitchFamily="34" charset="0"/>
            </a:endParaRPr>
          </a:p>
          <a:p>
            <a:endParaRPr lang="pl-PL" sz="1800" dirty="0">
              <a:latin typeface="Times New Roman" pitchFamily="18" charset="0"/>
              <a:cs typeface="Times New Roman" pitchFamily="18" charset="0"/>
            </a:endParaRPr>
          </a:p>
        </p:txBody>
      </p:sp>
      <p:sp>
        <p:nvSpPr>
          <p:cNvPr id="3" name="Prostokąt 2"/>
          <p:cNvSpPr/>
          <p:nvPr/>
        </p:nvSpPr>
        <p:spPr>
          <a:xfrm>
            <a:off x="1137188" y="1572701"/>
            <a:ext cx="1935145" cy="400110"/>
          </a:xfrm>
          <a:prstGeom prst="rect">
            <a:avLst/>
          </a:prstGeom>
        </p:spPr>
        <p:txBody>
          <a:bodyPr wrap="none">
            <a:spAutoFit/>
          </a:bodyPr>
          <a:lstStyle/>
          <a:p>
            <a:r>
              <a:rPr lang="pl-PL"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Art. 315a </a:t>
            </a:r>
            <a:r>
              <a:rPr lang="pl-PL" sz="2000" b="1" dirty="0" err="1">
                <a:effectLst>
                  <a:outerShdw blurRad="38100" dist="38100" dir="2700000" algn="tl">
                    <a:srgbClr val="000000">
                      <a:alpha val="43137"/>
                    </a:srgbClr>
                  </a:outerShdw>
                </a:effectLst>
                <a:latin typeface="Arial" panose="020B0604020202020204" pitchFamily="34" charset="0"/>
                <a:cs typeface="Arial" panose="020B0604020202020204" pitchFamily="34" charset="0"/>
              </a:rPr>
              <a:t>p.o.ś</a:t>
            </a:r>
            <a:endParaRPr lang="pl-PL"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644878"/>
            <a:ext cx="3072333" cy="2664388"/>
          </a:xfrm>
          <a:prstGeom prst="rect">
            <a:avLst/>
          </a:prstGeom>
        </p:spPr>
      </p:pic>
    </p:spTree>
    <p:extLst>
      <p:ext uri="{BB962C8B-B14F-4D97-AF65-F5344CB8AC3E}">
        <p14:creationId xmlns:p14="http://schemas.microsoft.com/office/powerpoint/2010/main" val="3531589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96860" y="373995"/>
            <a:ext cx="1983658" cy="1325563"/>
          </a:xfrm>
        </p:spPr>
        <p:txBody>
          <a:bodyPr>
            <a:normAutofit/>
          </a:bodyPr>
          <a:lstStyle/>
          <a:p>
            <a:r>
              <a:rPr lang="pl-PL"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C.D.</a:t>
            </a:r>
          </a:p>
        </p:txBody>
      </p:sp>
      <p:sp>
        <p:nvSpPr>
          <p:cNvPr id="3" name="Symbol zastępczy zawartości 2"/>
          <p:cNvSpPr>
            <a:spLocks noGrp="1"/>
          </p:cNvSpPr>
          <p:nvPr>
            <p:ph idx="1"/>
          </p:nvPr>
        </p:nvSpPr>
        <p:spPr/>
        <p:txBody>
          <a:bodyPr>
            <a:normAutofit/>
          </a:bodyPr>
          <a:lstStyle/>
          <a:p>
            <a:pPr algn="just"/>
            <a:r>
              <a:rPr lang="pl-PL" sz="2000" dirty="0">
                <a:latin typeface="Arial" panose="020B0604020202020204" pitchFamily="34" charset="0"/>
                <a:cs typeface="Arial" panose="020B0604020202020204" pitchFamily="34" charset="0"/>
              </a:rPr>
              <a:t>1. Od decyzji o wymierzeniu kary pieniężnej, o której mowa w art.315a, </a:t>
            </a:r>
            <a:r>
              <a:rPr lang="pl-PL" sz="2000" dirty="0">
                <a:solidFill>
                  <a:srgbClr val="FF0000"/>
                </a:solidFill>
                <a:latin typeface="Arial" panose="020B0604020202020204" pitchFamily="34" charset="0"/>
                <a:cs typeface="Arial" panose="020B0604020202020204" pitchFamily="34" charset="0"/>
              </a:rPr>
              <a:t>przysługuje odwołanie</a:t>
            </a:r>
            <a:r>
              <a:rPr lang="pl-PL" sz="2000" dirty="0">
                <a:latin typeface="Arial" panose="020B0604020202020204" pitchFamily="34" charset="0"/>
                <a:cs typeface="Arial" panose="020B0604020202020204" pitchFamily="34" charset="0"/>
              </a:rPr>
              <a:t> do Głównego Inspektora Ochrony Środowiska.</a:t>
            </a:r>
          </a:p>
          <a:p>
            <a:pPr algn="just"/>
            <a:r>
              <a:rPr lang="pl-PL" sz="2000" dirty="0">
                <a:latin typeface="Arial" panose="020B0604020202020204" pitchFamily="34" charset="0"/>
                <a:cs typeface="Arial" panose="020B0604020202020204" pitchFamily="34" charset="0"/>
              </a:rPr>
              <a:t>2. Karę pieniężną wnosi się na rachunek bankowy Narodowego Funduszu Ochrony Środowiska i Gospodarki Wodnej w terminie 7 dni od dnia, w którym decyzja o jej wymierzeniu stała się ostateczna.</a:t>
            </a:r>
          </a:p>
          <a:p>
            <a:pPr algn="just"/>
            <a:r>
              <a:rPr lang="pl-PL" sz="2000" dirty="0">
                <a:latin typeface="Arial" panose="020B0604020202020204" pitchFamily="34" charset="0"/>
                <a:cs typeface="Arial" panose="020B0604020202020204" pitchFamily="34" charset="0"/>
              </a:rPr>
              <a:t>3. Kara pieniężna podlega przymusowemu ściągnięciu w trybie określonym w przepisach o postępowaniu egzekucyjnym w administracji.</a:t>
            </a:r>
          </a:p>
          <a:p>
            <a:pPr algn="just"/>
            <a:endParaRPr lang="pl-PL" sz="2000" dirty="0">
              <a:latin typeface="Arial" panose="020B0604020202020204" pitchFamily="34" charset="0"/>
              <a:cs typeface="Arial" panose="020B0604020202020204" pitchFamily="34" charset="0"/>
            </a:endParaRPr>
          </a:p>
          <a:p>
            <a:pPr algn="just"/>
            <a:endParaRPr lang="pl-PL" sz="2000" dirty="0">
              <a:latin typeface="Arial" panose="020B0604020202020204" pitchFamily="34" charset="0"/>
              <a:cs typeface="Arial" panose="020B0604020202020204" pitchFamily="34" charset="0"/>
            </a:endParaRPr>
          </a:p>
          <a:p>
            <a:pPr marL="0" indent="0" algn="just">
              <a:buNone/>
            </a:pPr>
            <a:r>
              <a:rPr lang="pl-PL" sz="2000" dirty="0">
                <a:latin typeface="Arial" panose="020B0604020202020204" pitchFamily="34" charset="0"/>
                <a:cs typeface="Arial" panose="020B0604020202020204" pitchFamily="34" charset="0"/>
              </a:rPr>
              <a:t>Do kar pieniężnych stosuje się odpowiednio przepisy działu III ustawy z dnia 29 sierpnia 1997 r. –Ordynacja podatkowa, z tym że uprawnienia organów podatkowych przysługują wojewódzkiemu inspektorowi ochrony środowiska.</a:t>
            </a:r>
          </a:p>
        </p:txBody>
      </p:sp>
      <p:sp>
        <p:nvSpPr>
          <p:cNvPr id="5" name="Prostokąt 4"/>
          <p:cNvSpPr/>
          <p:nvPr/>
        </p:nvSpPr>
        <p:spPr>
          <a:xfrm>
            <a:off x="281536" y="1162427"/>
            <a:ext cx="1210588" cy="400110"/>
          </a:xfrm>
          <a:prstGeom prst="rect">
            <a:avLst/>
          </a:prstGeom>
        </p:spPr>
        <p:txBody>
          <a:bodyPr wrap="none">
            <a:spAutoFit/>
          </a:bodyPr>
          <a:lstStyle/>
          <a:p>
            <a:pPr algn="just"/>
            <a:r>
              <a:rPr lang="pl-PL"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Art.315b</a:t>
            </a:r>
          </a:p>
        </p:txBody>
      </p:sp>
      <p:sp>
        <p:nvSpPr>
          <p:cNvPr id="6" name="Prostokąt 5"/>
          <p:cNvSpPr/>
          <p:nvPr/>
        </p:nvSpPr>
        <p:spPr>
          <a:xfrm>
            <a:off x="313596" y="4394585"/>
            <a:ext cx="1196161" cy="400110"/>
          </a:xfrm>
          <a:prstGeom prst="rect">
            <a:avLst/>
          </a:prstGeom>
        </p:spPr>
        <p:txBody>
          <a:bodyPr wrap="none">
            <a:spAutoFit/>
          </a:bodyPr>
          <a:lstStyle/>
          <a:p>
            <a:pPr algn="just"/>
            <a:r>
              <a:rPr lang="pl-PL"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Art.315c</a:t>
            </a:r>
            <a:endParaRPr lang="pl-P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21464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96860" y="373995"/>
            <a:ext cx="1983658" cy="1325563"/>
          </a:xfrm>
        </p:spPr>
        <p:txBody>
          <a:bodyPr>
            <a:normAutofit/>
          </a:bodyPr>
          <a:lstStyle/>
          <a:p>
            <a:r>
              <a:rPr lang="pl-PL"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C.D.</a:t>
            </a:r>
          </a:p>
        </p:txBody>
      </p:sp>
      <p:sp>
        <p:nvSpPr>
          <p:cNvPr id="3" name="Symbol zastępczy zawartości 2"/>
          <p:cNvSpPr>
            <a:spLocks noGrp="1"/>
          </p:cNvSpPr>
          <p:nvPr>
            <p:ph idx="1"/>
          </p:nvPr>
        </p:nvSpPr>
        <p:spPr/>
        <p:txBody>
          <a:bodyPr>
            <a:normAutofit/>
          </a:bodyPr>
          <a:lstStyle/>
          <a:p>
            <a:pPr algn="just"/>
            <a:r>
              <a:rPr lang="pl-PL" sz="2000" dirty="0">
                <a:latin typeface="Arial" panose="020B0604020202020204" pitchFamily="34" charset="0"/>
                <a:cs typeface="Arial" panose="020B0604020202020204" pitchFamily="34" charset="0"/>
              </a:rPr>
              <a:t>1. Od decyzji o wymierzeniu kary pieniężnej, o której mowa wart.315a, </a:t>
            </a:r>
            <a:r>
              <a:rPr lang="pl-PL" sz="2000" dirty="0">
                <a:solidFill>
                  <a:srgbClr val="FF0000"/>
                </a:solidFill>
                <a:latin typeface="Arial" panose="020B0604020202020204" pitchFamily="34" charset="0"/>
                <a:cs typeface="Arial" panose="020B0604020202020204" pitchFamily="34" charset="0"/>
              </a:rPr>
              <a:t>przysługuje odwołanie</a:t>
            </a:r>
            <a:r>
              <a:rPr lang="pl-PL" sz="2000" dirty="0">
                <a:latin typeface="Arial" panose="020B0604020202020204" pitchFamily="34" charset="0"/>
                <a:cs typeface="Arial" panose="020B0604020202020204" pitchFamily="34" charset="0"/>
              </a:rPr>
              <a:t> do Głównego Inspektora Ochrony Środowiska.</a:t>
            </a:r>
          </a:p>
          <a:p>
            <a:pPr algn="just"/>
            <a:r>
              <a:rPr lang="pl-PL" sz="2000" dirty="0">
                <a:latin typeface="Arial" panose="020B0604020202020204" pitchFamily="34" charset="0"/>
                <a:cs typeface="Arial" panose="020B0604020202020204" pitchFamily="34" charset="0"/>
              </a:rPr>
              <a:t>2. Karę pieniężną wnosi się na rachunek bankowy Narodowego Funduszu Ochrony Środowiska i Gospodarki Wodnej w terminie 7dni od dnia, w którym decyzja o jej wymierzeniu stała się ostateczna.</a:t>
            </a:r>
          </a:p>
          <a:p>
            <a:pPr algn="just"/>
            <a:r>
              <a:rPr lang="pl-PL" sz="2000" dirty="0">
                <a:latin typeface="Arial" panose="020B0604020202020204" pitchFamily="34" charset="0"/>
                <a:cs typeface="Arial" panose="020B0604020202020204" pitchFamily="34" charset="0"/>
              </a:rPr>
              <a:t>3. Kara pieniężna podlega przymusowemu ściągnięciu w trybie określonym w przepisach o postępowaniu egzekucyjnym w administracji</a:t>
            </a:r>
          </a:p>
          <a:p>
            <a:pPr algn="just"/>
            <a:endParaRPr lang="pl-PL" sz="2000" dirty="0">
              <a:latin typeface="Arial" panose="020B0604020202020204" pitchFamily="34" charset="0"/>
              <a:cs typeface="Arial" panose="020B0604020202020204" pitchFamily="34" charset="0"/>
            </a:endParaRPr>
          </a:p>
          <a:p>
            <a:pPr algn="just"/>
            <a:endParaRPr lang="pl-PL" sz="2000" dirty="0">
              <a:latin typeface="Arial" panose="020B0604020202020204" pitchFamily="34" charset="0"/>
              <a:cs typeface="Arial" panose="020B0604020202020204" pitchFamily="34" charset="0"/>
            </a:endParaRPr>
          </a:p>
          <a:p>
            <a:pPr marL="0" indent="0" algn="just">
              <a:buNone/>
            </a:pPr>
            <a:r>
              <a:rPr lang="pl-PL" sz="2000" dirty="0">
                <a:latin typeface="Arial" panose="020B0604020202020204" pitchFamily="34" charset="0"/>
                <a:cs typeface="Arial" panose="020B0604020202020204" pitchFamily="34" charset="0"/>
              </a:rPr>
              <a:t>Do kar pieniężnych stosuje się odpowiednio przepisy działu III ustawy z dnia 29 sierpnia 1997 r. –Ordynacja podatkowa, </a:t>
            </a:r>
            <a:r>
              <a:rPr lang="pl-PL" sz="2000" dirty="0" err="1">
                <a:latin typeface="Arial" panose="020B0604020202020204" pitchFamily="34" charset="0"/>
                <a:cs typeface="Arial" panose="020B0604020202020204" pitchFamily="34" charset="0"/>
              </a:rPr>
              <a:t>ztym</a:t>
            </a:r>
            <a:r>
              <a:rPr lang="pl-PL" sz="2000" dirty="0">
                <a:latin typeface="Arial" panose="020B0604020202020204" pitchFamily="34" charset="0"/>
                <a:cs typeface="Arial" panose="020B0604020202020204" pitchFamily="34" charset="0"/>
              </a:rPr>
              <a:t> że uprawnienia organów podatkowych przysługują wojewódzkiemu inspektorowi ochrony środowiska.</a:t>
            </a:r>
          </a:p>
        </p:txBody>
      </p:sp>
      <p:sp>
        <p:nvSpPr>
          <p:cNvPr id="5" name="Prostokąt 4"/>
          <p:cNvSpPr/>
          <p:nvPr/>
        </p:nvSpPr>
        <p:spPr>
          <a:xfrm>
            <a:off x="281536" y="1162427"/>
            <a:ext cx="1210588" cy="400110"/>
          </a:xfrm>
          <a:prstGeom prst="rect">
            <a:avLst/>
          </a:prstGeom>
        </p:spPr>
        <p:txBody>
          <a:bodyPr wrap="none">
            <a:spAutoFit/>
          </a:bodyPr>
          <a:lstStyle/>
          <a:p>
            <a:pPr algn="just"/>
            <a:r>
              <a:rPr lang="pl-PL"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Art.315b</a:t>
            </a:r>
          </a:p>
        </p:txBody>
      </p:sp>
      <p:sp>
        <p:nvSpPr>
          <p:cNvPr id="6" name="Prostokąt 5"/>
          <p:cNvSpPr/>
          <p:nvPr/>
        </p:nvSpPr>
        <p:spPr>
          <a:xfrm>
            <a:off x="313596" y="4394585"/>
            <a:ext cx="1196161" cy="400110"/>
          </a:xfrm>
          <a:prstGeom prst="rect">
            <a:avLst/>
          </a:prstGeom>
        </p:spPr>
        <p:txBody>
          <a:bodyPr wrap="none">
            <a:spAutoFit/>
          </a:bodyPr>
          <a:lstStyle/>
          <a:p>
            <a:pPr algn="just"/>
            <a:r>
              <a:rPr lang="pl-PL" sz="20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Art.315c</a:t>
            </a:r>
            <a:endParaRPr lang="pl-P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85508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E29915-F9D8-4344-9AFB-7951DA7EBFBE}"/>
              </a:ext>
            </a:extLst>
          </p:cNvPr>
          <p:cNvSpPr>
            <a:spLocks noGrp="1"/>
          </p:cNvSpPr>
          <p:nvPr>
            <p:ph type="title"/>
          </p:nvPr>
        </p:nvSpPr>
        <p:spPr/>
        <p:txBody>
          <a:bodyPr>
            <a:normAutofit/>
          </a:bodyPr>
          <a:lstStyle/>
          <a:p>
            <a:r>
              <a:rPr lang="pl-PL" sz="4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Wykorzystane materiały</a:t>
            </a:r>
          </a:p>
        </p:txBody>
      </p:sp>
      <p:sp>
        <p:nvSpPr>
          <p:cNvPr id="3" name="Symbol zastępczy zawartości 2">
            <a:extLst>
              <a:ext uri="{FF2B5EF4-FFF2-40B4-BE49-F238E27FC236}">
                <a16:creationId xmlns:a16="http://schemas.microsoft.com/office/drawing/2014/main" id="{76DC9CA8-1C7B-4914-A05C-D3A2029B2EE7}"/>
              </a:ext>
            </a:extLst>
          </p:cNvPr>
          <p:cNvSpPr>
            <a:spLocks noGrp="1"/>
          </p:cNvSpPr>
          <p:nvPr>
            <p:ph idx="1"/>
          </p:nvPr>
        </p:nvSpPr>
        <p:spPr/>
        <p:txBody>
          <a:bodyPr>
            <a:normAutofit/>
          </a:bodyPr>
          <a:lstStyle/>
          <a:p>
            <a:pPr algn="just">
              <a:buFont typeface="Courier New" panose="02070309020205020404" pitchFamily="49" charset="0"/>
              <a:buChar char="o"/>
            </a:pPr>
            <a:r>
              <a:rPr lang="pl-PL" sz="2000" dirty="0">
                <a:latin typeface="Arial" panose="020B0604020202020204" pitchFamily="34" charset="0"/>
                <a:cs typeface="Arial" panose="020B0604020202020204" pitchFamily="34" charset="0"/>
              </a:rPr>
              <a:t>Ustawa z dnia 27 kwietnia 2001 r. Prawo ochrony środowiska (Dz. U. z 2020 r., poz. 1219)</a:t>
            </a:r>
          </a:p>
          <a:p>
            <a:pPr algn="just">
              <a:buFont typeface="Courier New" panose="02070309020205020404" pitchFamily="49" charset="0"/>
              <a:buChar char="o"/>
            </a:pPr>
            <a:r>
              <a:rPr lang="pl-PL" sz="2000" dirty="0">
                <a:latin typeface="Arial" panose="020B0604020202020204" pitchFamily="34" charset="0"/>
                <a:cs typeface="Arial" panose="020B0604020202020204" pitchFamily="34" charset="0"/>
              </a:rPr>
              <a:t>Ustawa z dnia 20 lipca 1991 r. o Inspekcji Ochrony Środowiska (Dz. U. z 2020 r., poz. 995)</a:t>
            </a:r>
          </a:p>
          <a:p>
            <a:pPr algn="just">
              <a:buFont typeface="Courier New" panose="02070309020205020404" pitchFamily="49" charset="0"/>
              <a:buChar char="o"/>
            </a:pPr>
            <a:r>
              <a:rPr lang="pl-PL" sz="2000" dirty="0">
                <a:latin typeface="Arial" panose="020B0604020202020204" pitchFamily="34" charset="0"/>
                <a:cs typeface="Arial" panose="020B0604020202020204" pitchFamily="34" charset="0"/>
              </a:rPr>
              <a:t>Uchwała nr 115/20 Sejmiku Województwa Mazowieckiego z dnia 8 września 2020 r. w sprawie programu ochrony powietrza dla stref w województwie mazowieckim, w których zostały przekroczone poziomy dopuszczalne i docelowe substancji w powietrzu (Dz. U. Woj. </a:t>
            </a:r>
            <a:r>
              <a:rPr lang="pl-PL" sz="2000" dirty="0" err="1">
                <a:latin typeface="Arial" panose="020B0604020202020204" pitchFamily="34" charset="0"/>
                <a:cs typeface="Arial" panose="020B0604020202020204" pitchFamily="34" charset="0"/>
              </a:rPr>
              <a:t>Maz</a:t>
            </a:r>
            <a:r>
              <a:rPr lang="pl-PL" sz="2000" dirty="0">
                <a:latin typeface="Arial" panose="020B0604020202020204" pitchFamily="34" charset="0"/>
                <a:cs typeface="Arial" panose="020B0604020202020204" pitchFamily="34" charset="0"/>
              </a:rPr>
              <a:t>. poz. 9595)</a:t>
            </a:r>
          </a:p>
        </p:txBody>
      </p:sp>
    </p:spTree>
    <p:extLst>
      <p:ext uri="{BB962C8B-B14F-4D97-AF65-F5344CB8AC3E}">
        <p14:creationId xmlns:p14="http://schemas.microsoft.com/office/powerpoint/2010/main" val="1018290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73F92C1-0F47-4B20-9DBA-EC900B7F4659}"/>
              </a:ext>
            </a:extLst>
          </p:cNvPr>
          <p:cNvSpPr>
            <a:spLocks noGrp="1"/>
          </p:cNvSpPr>
          <p:nvPr>
            <p:ph idx="1"/>
          </p:nvPr>
        </p:nvSpPr>
        <p:spPr>
          <a:xfrm>
            <a:off x="828368" y="2226956"/>
            <a:ext cx="10515600" cy="1222375"/>
          </a:xfrm>
        </p:spPr>
        <p:txBody>
          <a:bodyPr>
            <a:normAutofit/>
          </a:bodyPr>
          <a:lstStyle/>
          <a:p>
            <a:pPr marL="0" indent="0" algn="ctr">
              <a:buNone/>
            </a:pPr>
            <a:r>
              <a:rPr lang="pl-PL" sz="4000" b="1" dirty="0">
                <a:effectLst>
                  <a:outerShdw blurRad="38100" dist="38100" dir="2700000" algn="tl">
                    <a:srgbClr val="000000">
                      <a:alpha val="43137"/>
                    </a:srgbClr>
                  </a:outerShdw>
                </a:effectLst>
              </a:rPr>
              <a:t>Dziękuję za uwagę</a:t>
            </a:r>
          </a:p>
        </p:txBody>
      </p:sp>
    </p:spTree>
    <p:extLst>
      <p:ext uri="{BB962C8B-B14F-4D97-AF65-F5344CB8AC3E}">
        <p14:creationId xmlns:p14="http://schemas.microsoft.com/office/powerpoint/2010/main" val="633299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ymbol zastępczy zawartości 2"/>
          <p:cNvGraphicFramePr>
            <a:graphicFrameLocks noGrp="1"/>
          </p:cNvGraphicFramePr>
          <p:nvPr>
            <p:ph idx="1"/>
            <p:extLst>
              <p:ext uri="{D42A27DB-BD31-4B8C-83A1-F6EECF244321}">
                <p14:modId xmlns:p14="http://schemas.microsoft.com/office/powerpoint/2010/main" val="1767006573"/>
              </p:ext>
            </p:extLst>
          </p:nvPr>
        </p:nvGraphicFramePr>
        <p:xfrm>
          <a:off x="2403987" y="1176041"/>
          <a:ext cx="7801897" cy="45224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267" name="Symbol zastępczy numeru slajd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7B550D4-7047-427E-BFD7-44FD77FB6106}" type="slidenum">
              <a:rPr lang="pl-PL" altLang="pl-PL" sz="1000"/>
              <a:pPr/>
              <a:t>3</a:t>
            </a:fld>
            <a:endParaRPr lang="pl-PL" altLang="pl-PL" sz="1000"/>
          </a:p>
        </p:txBody>
      </p:sp>
      <p:sp>
        <p:nvSpPr>
          <p:cNvPr id="2" name="pole tekstowe 1"/>
          <p:cNvSpPr txBox="1"/>
          <p:nvPr/>
        </p:nvSpPr>
        <p:spPr>
          <a:xfrm>
            <a:off x="1205672" y="252711"/>
            <a:ext cx="1793167" cy="923330"/>
          </a:xfrm>
          <a:prstGeom prst="rect">
            <a:avLst/>
          </a:prstGeom>
          <a:noFill/>
        </p:spPr>
        <p:txBody>
          <a:bodyPr wrap="square" rtlCol="0">
            <a:spAutoFit/>
          </a:bodyPr>
          <a:lstStyle/>
          <a:p>
            <a:r>
              <a:rPr lang="pl-PL" sz="3600" b="1" dirty="0">
                <a:effectLst>
                  <a:outerShdw blurRad="38100" dist="38100" dir="2700000" algn="tl">
                    <a:srgbClr val="000000">
                      <a:alpha val="43137"/>
                    </a:srgbClr>
                  </a:outerShdw>
                </a:effectLst>
                <a:latin typeface="Arial" charset="0"/>
                <a:cs typeface="Arial" charset="0"/>
              </a:rPr>
              <a:t>Skróty:</a:t>
            </a:r>
          </a:p>
          <a:p>
            <a:endParaRPr lang="pl-PL" dirty="0"/>
          </a:p>
        </p:txBody>
      </p:sp>
      <p:grpSp>
        <p:nvGrpSpPr>
          <p:cNvPr id="6" name="Grupa 5"/>
          <p:cNvGrpSpPr/>
          <p:nvPr/>
        </p:nvGrpSpPr>
        <p:grpSpPr>
          <a:xfrm>
            <a:off x="2830453" y="5551289"/>
            <a:ext cx="7375431" cy="476121"/>
            <a:chOff x="364038" y="3808157"/>
            <a:chExt cx="7375431" cy="476121"/>
          </a:xfrm>
        </p:grpSpPr>
        <p:sp>
          <p:nvSpPr>
            <p:cNvPr id="7" name="Prostokąt 6"/>
            <p:cNvSpPr/>
            <p:nvPr/>
          </p:nvSpPr>
          <p:spPr>
            <a:xfrm>
              <a:off x="364038" y="3808157"/>
              <a:ext cx="7375431" cy="476121"/>
            </a:xfrm>
            <a:prstGeom prst="rect">
              <a:avLst/>
            </a:prstGeom>
            <a:solidFill>
              <a:schemeClr val="bg2">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Prostokąt 7"/>
            <p:cNvSpPr/>
            <p:nvPr/>
          </p:nvSpPr>
          <p:spPr>
            <a:xfrm>
              <a:off x="364038" y="3808157"/>
              <a:ext cx="7375431" cy="47612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77921" tIns="27940" rIns="27940" bIns="27940" numCol="1" spcCol="1270" anchor="ctr" anchorCtr="0">
              <a:noAutofit/>
            </a:bodyPr>
            <a:lstStyle/>
            <a:p>
              <a:pPr lvl="0" algn="l" defTabSz="488950" rtl="0">
                <a:lnSpc>
                  <a:spcPct val="90000"/>
                </a:lnSpc>
                <a:spcBef>
                  <a:spcPct val="0"/>
                </a:spcBef>
                <a:spcAft>
                  <a:spcPct val="35000"/>
                </a:spcAft>
              </a:pPr>
              <a:r>
                <a:rPr lang="pl-PL" sz="1100" i="1" kern="1200" dirty="0"/>
                <a:t>Zgodnie z art. 3 ust. 14b </a:t>
              </a:r>
              <a:r>
                <a:rPr lang="pl-PL" sz="1100" i="1" kern="1200" dirty="0" err="1"/>
                <a:t>p.o.ś</a:t>
              </a:r>
              <a:r>
                <a:rPr lang="pl-PL" sz="1100" i="1" kern="1200" dirty="0"/>
                <a:t>. przez organ administracji rozumie się także inne podmioty, gdy są one powołane z mocy prawa lub na podstawie porozumień do wykonywania zadań publicznych dotyczących środowiska i jego ochrony.</a:t>
              </a:r>
              <a:endParaRPr lang="pl-PL" sz="1100" kern="1200" dirty="0"/>
            </a:p>
          </p:txBody>
        </p:sp>
      </p:grpSp>
    </p:spTree>
    <p:extLst>
      <p:ext uri="{BB962C8B-B14F-4D97-AF65-F5344CB8AC3E}">
        <p14:creationId xmlns:p14="http://schemas.microsoft.com/office/powerpoint/2010/main" val="2059097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024AB9-6193-46AF-8D41-F2742999086B}"/>
              </a:ext>
            </a:extLst>
          </p:cNvPr>
          <p:cNvSpPr>
            <a:spLocks noGrp="1"/>
          </p:cNvSpPr>
          <p:nvPr>
            <p:ph type="title"/>
          </p:nvPr>
        </p:nvSpPr>
        <p:spPr>
          <a:xfrm>
            <a:off x="4148614" y="210421"/>
            <a:ext cx="3894772" cy="918528"/>
          </a:xfrm>
        </p:spPr>
        <p:txBody>
          <a:bodyPr/>
          <a:lstStyle/>
          <a:p>
            <a:r>
              <a:rPr lang="pl-PL" b="1" dirty="0">
                <a:effectLst>
                  <a:outerShdw blurRad="38100" dist="38100" dir="2700000" algn="tl">
                    <a:srgbClr val="000000">
                      <a:alpha val="43137"/>
                    </a:srgbClr>
                  </a:outerShdw>
                </a:effectLst>
              </a:rPr>
              <a:t>Kontrola IOŚ</a:t>
            </a:r>
          </a:p>
        </p:txBody>
      </p:sp>
      <p:sp>
        <p:nvSpPr>
          <p:cNvPr id="3" name="Symbol zastępczy zawartości 2">
            <a:extLst>
              <a:ext uri="{FF2B5EF4-FFF2-40B4-BE49-F238E27FC236}">
                <a16:creationId xmlns:a16="http://schemas.microsoft.com/office/drawing/2014/main" id="{524ABDAF-27F6-4A04-A109-177A071524AE}"/>
              </a:ext>
            </a:extLst>
          </p:cNvPr>
          <p:cNvSpPr>
            <a:spLocks noGrp="1"/>
          </p:cNvSpPr>
          <p:nvPr>
            <p:ph sz="half" idx="2"/>
          </p:nvPr>
        </p:nvSpPr>
        <p:spPr>
          <a:xfrm>
            <a:off x="8920480" y="5124529"/>
            <a:ext cx="3169920" cy="1219200"/>
          </a:xfrm>
        </p:spPr>
        <p:txBody>
          <a:bodyPr>
            <a:normAutofit/>
          </a:bodyPr>
          <a:lstStyle/>
          <a:p>
            <a:pPr marL="0" indent="0" algn="just">
              <a:buNone/>
            </a:pPr>
            <a:r>
              <a:rPr lang="pl-PL" sz="1800" dirty="0">
                <a:latin typeface="Arial" panose="020B0604020202020204" pitchFamily="34" charset="0"/>
                <a:cs typeface="Arial" panose="020B0604020202020204" pitchFamily="34" charset="0"/>
              </a:rPr>
              <a:t>Szczegółowy katalog zadań wykonywanych przez IOŚ został określony w art. 2 ust. 1 ustawy o IOŚ.</a:t>
            </a:r>
          </a:p>
          <a:p>
            <a:pPr algn="just"/>
            <a:endParaRPr lang="pl-PL" dirty="0"/>
          </a:p>
          <a:p>
            <a:pPr algn="just"/>
            <a:endParaRPr lang="pl-PL" dirty="0"/>
          </a:p>
          <a:p>
            <a:pPr algn="just"/>
            <a:endParaRPr lang="pl-PL" dirty="0"/>
          </a:p>
        </p:txBody>
      </p:sp>
      <p:graphicFrame>
        <p:nvGraphicFramePr>
          <p:cNvPr id="7" name="Symbol zastępczy zawartości 6">
            <a:extLst>
              <a:ext uri="{FF2B5EF4-FFF2-40B4-BE49-F238E27FC236}">
                <a16:creationId xmlns:a16="http://schemas.microsoft.com/office/drawing/2014/main" id="{5C6B8F21-666F-4FA9-BEED-FDD850364B80}"/>
              </a:ext>
            </a:extLst>
          </p:cNvPr>
          <p:cNvGraphicFramePr>
            <a:graphicFrameLocks noGrp="1"/>
          </p:cNvGraphicFramePr>
          <p:nvPr>
            <p:ph sz="quarter" idx="4"/>
            <p:extLst>
              <p:ext uri="{D42A27DB-BD31-4B8C-83A1-F6EECF244321}">
                <p14:modId xmlns:p14="http://schemas.microsoft.com/office/powerpoint/2010/main" val="2332663208"/>
              </p:ext>
            </p:extLst>
          </p:nvPr>
        </p:nvGraphicFramePr>
        <p:xfrm>
          <a:off x="1464707" y="1219200"/>
          <a:ext cx="9262586" cy="52464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8325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0C84BF-94C0-4728-8BE1-3C43ED0EADFF}"/>
              </a:ext>
            </a:extLst>
          </p:cNvPr>
          <p:cNvSpPr>
            <a:spLocks noGrp="1"/>
          </p:cNvSpPr>
          <p:nvPr>
            <p:ph type="title"/>
          </p:nvPr>
        </p:nvSpPr>
        <p:spPr>
          <a:xfrm>
            <a:off x="838200" y="314325"/>
            <a:ext cx="10515600" cy="1325563"/>
          </a:xfrm>
        </p:spPr>
        <p:txBody>
          <a:bodyPr/>
          <a:lstStyle/>
          <a:p>
            <a:r>
              <a:rPr lang="pl-PL" b="1" dirty="0">
                <a:effectLst>
                  <a:outerShdw blurRad="38100" dist="38100" dir="2700000" algn="tl">
                    <a:srgbClr val="000000">
                      <a:alpha val="43137"/>
                    </a:srgbClr>
                  </a:outerShdw>
                </a:effectLst>
              </a:rPr>
              <a:t>Kontrole dotyczą m.in.:</a:t>
            </a:r>
          </a:p>
        </p:txBody>
      </p:sp>
      <p:graphicFrame>
        <p:nvGraphicFramePr>
          <p:cNvPr id="4" name="Symbol zastępczy zawartości 3">
            <a:extLst>
              <a:ext uri="{FF2B5EF4-FFF2-40B4-BE49-F238E27FC236}">
                <a16:creationId xmlns:a16="http://schemas.microsoft.com/office/drawing/2014/main" id="{1080DBFF-83AE-4A75-9E8F-000CEE829D76}"/>
              </a:ext>
            </a:extLst>
          </p:cNvPr>
          <p:cNvGraphicFramePr>
            <a:graphicFrameLocks noGrp="1"/>
          </p:cNvGraphicFramePr>
          <p:nvPr>
            <p:ph idx="1"/>
            <p:extLst>
              <p:ext uri="{D42A27DB-BD31-4B8C-83A1-F6EECF244321}">
                <p14:modId xmlns:p14="http://schemas.microsoft.com/office/powerpoint/2010/main" val="66108459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458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ymbol zastępczy numeru slajd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B788313-006C-4176-B4F2-93170E99133E}" type="slidenum">
              <a:rPr lang="pl-PL" altLang="pl-PL" sz="1000"/>
              <a:pPr/>
              <a:t>6</a:t>
            </a:fld>
            <a:endParaRPr lang="pl-PL" altLang="pl-PL" sz="1000"/>
          </a:p>
        </p:txBody>
      </p:sp>
      <p:sp>
        <p:nvSpPr>
          <p:cNvPr id="3078" name="Podtytuł 6"/>
          <p:cNvSpPr>
            <a:spLocks noGrp="1"/>
          </p:cNvSpPr>
          <p:nvPr>
            <p:ph type="subTitle" idx="4294967295"/>
          </p:nvPr>
        </p:nvSpPr>
        <p:spPr>
          <a:xfrm>
            <a:off x="1616366" y="475901"/>
            <a:ext cx="9115424" cy="5500687"/>
          </a:xfrm>
        </p:spPr>
        <p:txBody>
          <a:bodyPr>
            <a:noAutofit/>
          </a:bodyPr>
          <a:lstStyle/>
          <a:p>
            <a:pPr marL="87313" indent="22225" algn="just">
              <a:buNone/>
              <a:defRPr/>
            </a:pPr>
            <a:r>
              <a:rPr lang="pl-PL" b="1" dirty="0">
                <a:solidFill>
                  <a:srgbClr val="000000"/>
                </a:solidFill>
                <a:effectLst>
                  <a:outerShdw blurRad="38100" dist="38100" dir="2700000" algn="tl">
                    <a:srgbClr val="000000">
                      <a:alpha val="43137"/>
                    </a:srgbClr>
                  </a:outerShdw>
                </a:effectLst>
                <a:latin typeface="Arial" pitchFamily="34" charset="0"/>
                <a:cs typeface="Arial" pitchFamily="34" charset="0"/>
              </a:rPr>
              <a:t>Zadania inspekcyjne dla wojewódzkich inspektorów ochrony środowiska:</a:t>
            </a:r>
          </a:p>
          <a:p>
            <a:pPr marL="87313" indent="22225" algn="just">
              <a:buNone/>
              <a:defRPr/>
            </a:pPr>
            <a:endParaRPr lang="pl-PL" b="1" dirty="0">
              <a:solidFill>
                <a:srgbClr val="000000"/>
              </a:solidFill>
              <a:latin typeface="Arial" pitchFamily="34" charset="0"/>
              <a:cs typeface="Arial" pitchFamily="34" charset="0"/>
            </a:endParaRPr>
          </a:p>
          <a:p>
            <a:pPr marL="87313" indent="22225" algn="just">
              <a:buNone/>
              <a:defRPr/>
            </a:pPr>
            <a:r>
              <a:rPr lang="pl-PL" sz="2000" dirty="0">
                <a:latin typeface="Arial" pitchFamily="34" charset="0"/>
                <a:cs typeface="Arial" pitchFamily="34" charset="0"/>
              </a:rPr>
              <a:t>Zgodnie z art. 96a ust. 1 ustawy – Prawo ochrony środowiska wojewoda przy pomocy wojewódzkiego inspektora ochrony środowiska sprawuje nadzór            w zakresie:</a:t>
            </a:r>
          </a:p>
          <a:p>
            <a:pPr marL="87313" indent="22225">
              <a:buNone/>
              <a:defRPr/>
            </a:pPr>
            <a:r>
              <a:rPr lang="pl-PL" dirty="0">
                <a:solidFill>
                  <a:srgbClr val="000000"/>
                </a:solidFill>
                <a:latin typeface="Arial" pitchFamily="34" charset="0"/>
                <a:cs typeface="Arial" pitchFamily="34" charset="0"/>
              </a:rPr>
              <a:t> </a:t>
            </a:r>
          </a:p>
        </p:txBody>
      </p:sp>
      <p:sp>
        <p:nvSpPr>
          <p:cNvPr id="10244" name="Rectangle 6"/>
          <p:cNvSpPr>
            <a:spLocks noChangeArrowheads="1"/>
          </p:cNvSpPr>
          <p:nvPr/>
        </p:nvSpPr>
        <p:spPr bwMode="auto">
          <a:xfrm>
            <a:off x="1524001" y="-23083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pl-PL" altLang="pl-PL"/>
          </a:p>
        </p:txBody>
      </p:sp>
      <p:graphicFrame>
        <p:nvGraphicFramePr>
          <p:cNvPr id="6" name="Diagram 5"/>
          <p:cNvGraphicFramePr/>
          <p:nvPr>
            <p:extLst>
              <p:ext uri="{D42A27DB-BD31-4B8C-83A1-F6EECF244321}">
                <p14:modId xmlns:p14="http://schemas.microsoft.com/office/powerpoint/2010/main" val="3762428278"/>
              </p:ext>
            </p:extLst>
          </p:nvPr>
        </p:nvGraphicFramePr>
        <p:xfrm>
          <a:off x="1708732" y="3068929"/>
          <a:ext cx="7433187" cy="27745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0943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ymbol zastępczy numeru slajd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90A5CD3-2C5A-4352-BBF9-D4FE846A7131}" type="slidenum">
              <a:rPr lang="pl-PL" altLang="pl-PL" sz="1000"/>
              <a:pPr/>
              <a:t>7</a:t>
            </a:fld>
            <a:endParaRPr lang="pl-PL" altLang="pl-PL" sz="1000"/>
          </a:p>
        </p:txBody>
      </p:sp>
      <p:sp>
        <p:nvSpPr>
          <p:cNvPr id="3" name="Prostokąt 2"/>
          <p:cNvSpPr/>
          <p:nvPr/>
        </p:nvSpPr>
        <p:spPr>
          <a:xfrm>
            <a:off x="1646212" y="360592"/>
            <a:ext cx="8545614" cy="1354217"/>
          </a:xfrm>
          <a:prstGeom prst="rect">
            <a:avLst/>
          </a:prstGeom>
        </p:spPr>
        <p:txBody>
          <a:bodyPr wrap="square">
            <a:spAutoFit/>
          </a:bodyPr>
          <a:lstStyle/>
          <a:p>
            <a:pPr>
              <a:defRPr/>
            </a:pPr>
            <a:r>
              <a:rPr lang="pl-PL" sz="2800" b="1" dirty="0">
                <a:solidFill>
                  <a:srgbClr val="000000"/>
                </a:solidFill>
                <a:effectLst>
                  <a:outerShdw blurRad="38100" dist="38100" dir="2700000" algn="tl">
                    <a:srgbClr val="000000">
                      <a:alpha val="43137"/>
                    </a:srgbClr>
                  </a:outerShdw>
                </a:effectLst>
                <a:latin typeface="Arial" pitchFamily="34" charset="0"/>
                <a:cs typeface="Arial" pitchFamily="34" charset="0"/>
              </a:rPr>
              <a:t>Zgodnie z ww.  zapisami IOŚ może kontrolować:</a:t>
            </a:r>
          </a:p>
          <a:p>
            <a:pPr>
              <a:defRPr/>
            </a:pPr>
            <a:endParaRPr lang="pl-PL" dirty="0">
              <a:solidFill>
                <a:srgbClr val="000000"/>
              </a:solidFill>
              <a:latin typeface="Arial" pitchFamily="34" charset="0"/>
              <a:cs typeface="Arial" pitchFamily="34" charset="0"/>
            </a:endParaRPr>
          </a:p>
          <a:p>
            <a:pPr>
              <a:defRPr/>
            </a:pPr>
            <a:endParaRPr lang="pl-PL" dirty="0">
              <a:solidFill>
                <a:srgbClr val="000000"/>
              </a:solidFill>
              <a:latin typeface="Arial" pitchFamily="34" charset="0"/>
              <a:cs typeface="Arial" pitchFamily="34" charset="0"/>
            </a:endParaRPr>
          </a:p>
          <a:p>
            <a:pPr>
              <a:defRPr/>
            </a:pPr>
            <a:endParaRPr lang="pl-PL" dirty="0">
              <a:solidFill>
                <a:srgbClr val="000000"/>
              </a:solidFill>
            </a:endParaRPr>
          </a:p>
        </p:txBody>
      </p:sp>
      <p:graphicFrame>
        <p:nvGraphicFramePr>
          <p:cNvPr id="4" name="Diagram 3"/>
          <p:cNvGraphicFramePr/>
          <p:nvPr>
            <p:extLst>
              <p:ext uri="{D42A27DB-BD31-4B8C-83A1-F6EECF244321}">
                <p14:modId xmlns:p14="http://schemas.microsoft.com/office/powerpoint/2010/main" val="3862824510"/>
              </p:ext>
            </p:extLst>
          </p:nvPr>
        </p:nvGraphicFramePr>
        <p:xfrm>
          <a:off x="1646212" y="1173138"/>
          <a:ext cx="8396748" cy="4424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1123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Obraz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804" y="561629"/>
            <a:ext cx="2758001" cy="2758001"/>
          </a:xfrm>
          <a:prstGeom prst="rect">
            <a:avLst/>
          </a:prstGeom>
        </p:spPr>
      </p:pic>
      <p:sp>
        <p:nvSpPr>
          <p:cNvPr id="13314" name="Symbol zastępczy numeru slajdu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820D745-B95C-440C-BE30-C2451BA495C6}" type="slidenum">
              <a:rPr lang="pl-PL" altLang="pl-PL" sz="1000"/>
              <a:pPr/>
              <a:t>8</a:t>
            </a:fld>
            <a:endParaRPr lang="pl-PL" altLang="pl-PL" sz="1000"/>
          </a:p>
        </p:txBody>
      </p:sp>
      <p:sp>
        <p:nvSpPr>
          <p:cNvPr id="24" name="Prostokąt 23"/>
          <p:cNvSpPr/>
          <p:nvPr/>
        </p:nvSpPr>
        <p:spPr>
          <a:xfrm>
            <a:off x="3698697" y="2540398"/>
            <a:ext cx="7655103" cy="2862322"/>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lvl="0" algn="just"/>
            <a:r>
              <a:rPr lang="pl-PL" dirty="0">
                <a:latin typeface="Arial" panose="020B0604020202020204" pitchFamily="34" charset="0"/>
                <a:cs typeface="Arial" panose="020B0604020202020204" pitchFamily="34" charset="0"/>
              </a:rPr>
              <a:t>Art. 96a ust. 2 </a:t>
            </a:r>
            <a:r>
              <a:rPr lang="pl-PL" dirty="0" err="1">
                <a:latin typeface="Arial" panose="020B0604020202020204" pitchFamily="34" charset="0"/>
                <a:cs typeface="Arial" panose="020B0604020202020204" pitchFamily="34" charset="0"/>
              </a:rPr>
              <a:t>p.o.ś</a:t>
            </a:r>
            <a:r>
              <a:rPr lang="pl-PL" dirty="0">
                <a:latin typeface="Arial" panose="020B0604020202020204" pitchFamily="34" charset="0"/>
                <a:cs typeface="Arial" panose="020B0604020202020204" pitchFamily="34" charset="0"/>
              </a:rPr>
              <a:t>. stanowi, że  do  wykonywania  zadań  kontrolnych  przez  wojewódzkiego  inspektora ochrony środowiska stosuje się przepisy ustawy o Inspekcji Ochrony Środowiska. </a:t>
            </a:r>
          </a:p>
          <a:p>
            <a:pPr lvl="0" algn="just"/>
            <a:endParaRPr lang="pl-PL" dirty="0">
              <a:latin typeface="Arial" panose="020B0604020202020204" pitchFamily="34" charset="0"/>
              <a:cs typeface="Arial" panose="020B0604020202020204" pitchFamily="34" charset="0"/>
            </a:endParaRPr>
          </a:p>
          <a:p>
            <a:pPr lvl="0" algn="just"/>
            <a:endParaRPr lang="pl-PL" dirty="0">
              <a:latin typeface="Arial" panose="020B0604020202020204" pitchFamily="34" charset="0"/>
              <a:cs typeface="Arial" panose="020B0604020202020204" pitchFamily="34" charset="0"/>
            </a:endParaRPr>
          </a:p>
          <a:p>
            <a:pPr lvl="0" algn="just"/>
            <a:r>
              <a:rPr lang="pl-PL" dirty="0">
                <a:latin typeface="Arial" panose="020B0604020202020204" pitchFamily="34" charset="0"/>
                <a:cs typeface="Arial" panose="020B0604020202020204" pitchFamily="34" charset="0"/>
              </a:rPr>
              <a:t>Zadania kontrolne w zakresie pop i </a:t>
            </a:r>
            <a:r>
              <a:rPr lang="pl-PL" dirty="0" err="1">
                <a:latin typeface="Arial" panose="020B0604020202020204" pitchFamily="34" charset="0"/>
                <a:cs typeface="Arial" panose="020B0604020202020204" pitchFamily="34" charset="0"/>
              </a:rPr>
              <a:t>pdk</a:t>
            </a:r>
            <a:r>
              <a:rPr lang="pl-PL" dirty="0">
                <a:latin typeface="Arial" panose="020B0604020202020204" pitchFamily="34" charset="0"/>
                <a:cs typeface="Arial" panose="020B0604020202020204" pitchFamily="34" charset="0"/>
              </a:rPr>
              <a:t> nie są wymienione wprost w art. 2 ustawy o Inspekcji Ochrony Środowiska. </a:t>
            </a:r>
          </a:p>
          <a:p>
            <a:pPr lvl="0" algn="just"/>
            <a:endParaRPr lang="pl-PL" dirty="0">
              <a:latin typeface="Arial" panose="020B0604020202020204" pitchFamily="34" charset="0"/>
              <a:cs typeface="Arial" panose="020B0604020202020204" pitchFamily="34" charset="0"/>
            </a:endParaRPr>
          </a:p>
          <a:p>
            <a:pPr lvl="0" algn="just"/>
            <a:r>
              <a:rPr lang="pl-PL" dirty="0">
                <a:latin typeface="Arial" panose="020B0604020202020204" pitchFamily="34" charset="0"/>
                <a:cs typeface="Arial" panose="020B0604020202020204" pitchFamily="34" charset="0"/>
              </a:rPr>
              <a:t>Zgodnie z pkt 18 art. 2 ust. 1 ustawy o IOŚ - wykonywanie innych zadań określonych odrębnymi przepisami</a:t>
            </a:r>
          </a:p>
        </p:txBody>
      </p:sp>
    </p:spTree>
    <p:extLst>
      <p:ext uri="{BB962C8B-B14F-4D97-AF65-F5344CB8AC3E}">
        <p14:creationId xmlns:p14="http://schemas.microsoft.com/office/powerpoint/2010/main" val="3187558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p:cNvSpPr>
          <p:nvPr/>
        </p:nvSpPr>
        <p:spPr>
          <a:xfrm>
            <a:off x="1981200" y="112984"/>
            <a:ext cx="8229600" cy="923833"/>
          </a:xfrm>
          <a:prstGeom prst="rect">
            <a:avLst/>
          </a:prstGeom>
          <a:solidFill>
            <a:schemeClr val="bg1"/>
          </a:solidFill>
        </p:spPr>
        <p:style>
          <a:lnRef idx="1">
            <a:schemeClr val="accent3"/>
          </a:lnRef>
          <a:fillRef idx="2">
            <a:schemeClr val="accent3"/>
          </a:fillRef>
          <a:effectRef idx="1">
            <a:schemeClr val="accent3"/>
          </a:effectRef>
          <a:fontRef idx="minor">
            <a:schemeClr val="dk1"/>
          </a:fontRef>
        </p:style>
        <p:txBody>
          <a:bodyPr>
            <a:noAutofit/>
          </a:bodyPr>
          <a:lstStyle/>
          <a:p>
            <a:pPr algn="ctr">
              <a:spcBef>
                <a:spcPct val="0"/>
              </a:spcBef>
              <a:defRPr/>
            </a:pPr>
            <a:r>
              <a:rPr lang="pl-PL" sz="2400" b="1" dirty="0">
                <a:ln w="10541" cmpd="sng">
                  <a:solidFill>
                    <a:schemeClr val="accent3">
                      <a:lumMod val="75000"/>
                    </a:schemeClr>
                  </a:solidFill>
                  <a:prstDash val="solid"/>
                </a:ln>
                <a:solidFill>
                  <a:schemeClr val="accent3">
                    <a:lumMod val="50000"/>
                  </a:schemeClr>
                </a:solidFill>
                <a:latin typeface="Times New Roman" pitchFamily="18" charset="0"/>
                <a:cs typeface="Times New Roman" pitchFamily="18" charset="0"/>
              </a:rPr>
              <a:t>PODSTAWY PRAWNE NADZOROWANIA REALIZACJI PROGRAMU OCHRONY POWIETRZA</a:t>
            </a:r>
            <a:endParaRPr lang="pl-PL" sz="1600" b="1" dirty="0">
              <a:ln w="10541" cmpd="sng">
                <a:solidFill>
                  <a:schemeClr val="accent3">
                    <a:lumMod val="75000"/>
                  </a:schemeClr>
                </a:solidFill>
                <a:prstDash val="solid"/>
              </a:ln>
              <a:solidFill>
                <a:schemeClr val="accent3">
                  <a:lumMod val="50000"/>
                </a:schemeClr>
              </a:solidFill>
              <a:latin typeface="Times New Roman" pitchFamily="18" charset="0"/>
              <a:cs typeface="Times New Roman" pitchFamily="18" charset="0"/>
            </a:endParaRPr>
          </a:p>
        </p:txBody>
      </p:sp>
      <p:sp>
        <p:nvSpPr>
          <p:cNvPr id="3" name="Symbol zastępczy zawartości 2"/>
          <p:cNvSpPr txBox="1">
            <a:spLocks/>
          </p:cNvSpPr>
          <p:nvPr/>
        </p:nvSpPr>
        <p:spPr>
          <a:xfrm>
            <a:off x="1981200" y="1828801"/>
            <a:ext cx="8229600" cy="4297363"/>
          </a:xfrm>
          <a:prstGeom prst="rect">
            <a:avLst/>
          </a:prstGeom>
        </p:spPr>
        <p:txBody>
          <a:bodyPr/>
          <a:lstStyle/>
          <a:p>
            <a:pPr marL="342900" indent="-342900">
              <a:spcBef>
                <a:spcPct val="20000"/>
              </a:spcBef>
              <a:buFont typeface="Arial" pitchFamily="34" charset="0"/>
              <a:buChar char="•"/>
              <a:defRPr/>
            </a:pPr>
            <a:endParaRPr lang="pl-PL" sz="3200" dirty="0"/>
          </a:p>
        </p:txBody>
      </p:sp>
      <p:graphicFrame>
        <p:nvGraphicFramePr>
          <p:cNvPr id="7" name="Diagram 6">
            <a:extLst>
              <a:ext uri="{FF2B5EF4-FFF2-40B4-BE49-F238E27FC236}">
                <a16:creationId xmlns:a16="http://schemas.microsoft.com/office/drawing/2014/main" id="{C0809F9C-A94D-492F-908D-612BED83392C}"/>
              </a:ext>
            </a:extLst>
          </p:cNvPr>
          <p:cNvGraphicFramePr/>
          <p:nvPr>
            <p:extLst>
              <p:ext uri="{D42A27DB-BD31-4B8C-83A1-F6EECF244321}">
                <p14:modId xmlns:p14="http://schemas.microsoft.com/office/powerpoint/2010/main" val="1517660314"/>
              </p:ext>
            </p:extLst>
          </p:nvPr>
        </p:nvGraphicFramePr>
        <p:xfrm>
          <a:off x="490440" y="1621592"/>
          <a:ext cx="11481284" cy="44157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pole tekstowe 4">
            <a:extLst>
              <a:ext uri="{FF2B5EF4-FFF2-40B4-BE49-F238E27FC236}">
                <a16:creationId xmlns:a16="http://schemas.microsoft.com/office/drawing/2014/main" id="{E0A84AFE-D45D-47DD-BD34-61945AD0907E}"/>
              </a:ext>
            </a:extLst>
          </p:cNvPr>
          <p:cNvSpPr txBox="1"/>
          <p:nvPr/>
        </p:nvSpPr>
        <p:spPr>
          <a:xfrm>
            <a:off x="3124970" y="1199854"/>
            <a:ext cx="2011270" cy="338554"/>
          </a:xfrm>
          <a:prstGeom prst="rect">
            <a:avLst/>
          </a:prstGeom>
          <a:noFill/>
        </p:spPr>
        <p:txBody>
          <a:bodyPr wrap="square" rtlCol="0">
            <a:spAutoFit/>
          </a:bodyPr>
          <a:lstStyle/>
          <a:p>
            <a:pPr algn="just"/>
            <a:r>
              <a:rPr lang="pl-PL" sz="1600" b="1" u="sng" dirty="0">
                <a:effectLst>
                  <a:outerShdw blurRad="38100" dist="38100" dir="2700000" algn="tl">
                    <a:srgbClr val="000000">
                      <a:alpha val="43137"/>
                    </a:srgbClr>
                  </a:outerShdw>
                </a:effectLst>
                <a:latin typeface="Times New Roman" pitchFamily="18" charset="0"/>
                <a:cs typeface="Times New Roman" pitchFamily="18" charset="0"/>
              </a:rPr>
              <a:t>Art.96a. </a:t>
            </a:r>
            <a:r>
              <a:rPr lang="pl-PL" sz="1600" b="1" u="sng" dirty="0" err="1">
                <a:effectLst>
                  <a:outerShdw blurRad="38100" dist="38100" dir="2700000" algn="tl">
                    <a:srgbClr val="000000">
                      <a:alpha val="43137"/>
                    </a:srgbClr>
                  </a:outerShdw>
                </a:effectLst>
                <a:latin typeface="Times New Roman" pitchFamily="18" charset="0"/>
                <a:cs typeface="Times New Roman" pitchFamily="18" charset="0"/>
              </a:rPr>
              <a:t>p.o.ś</a:t>
            </a:r>
            <a:endParaRPr lang="pl-PL" sz="1600" b="1" u="sng"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pole tekstowe 5">
            <a:extLst>
              <a:ext uri="{FF2B5EF4-FFF2-40B4-BE49-F238E27FC236}">
                <a16:creationId xmlns:a16="http://schemas.microsoft.com/office/drawing/2014/main" id="{648F2647-26A5-4958-9AEF-3E4192396A13}"/>
              </a:ext>
            </a:extLst>
          </p:cNvPr>
          <p:cNvSpPr txBox="1"/>
          <p:nvPr/>
        </p:nvSpPr>
        <p:spPr>
          <a:xfrm>
            <a:off x="231960" y="1036817"/>
            <a:ext cx="3256692" cy="584775"/>
          </a:xfrm>
          <a:prstGeom prst="rect">
            <a:avLst/>
          </a:prstGeom>
          <a:noFill/>
        </p:spPr>
        <p:txBody>
          <a:bodyPr wrap="square" rtlCol="0">
            <a:spAutoFit/>
          </a:bodyPr>
          <a:lstStyle/>
          <a:p>
            <a:r>
              <a:rPr lang="pl-PL" sz="1600" b="1" dirty="0">
                <a:effectLst>
                  <a:outerShdw blurRad="38100" dist="38100" dir="2700000" algn="tl">
                    <a:srgbClr val="000000">
                      <a:alpha val="43137"/>
                    </a:srgbClr>
                  </a:outerShdw>
                </a:effectLst>
              </a:rPr>
              <a:t>Zadania inspekcyjne (delegacja ustawy </a:t>
            </a:r>
            <a:r>
              <a:rPr lang="pl-PL" sz="1600" b="1" dirty="0" err="1">
                <a:effectLst>
                  <a:outerShdw blurRad="38100" dist="38100" dir="2700000" algn="tl">
                    <a:srgbClr val="000000">
                      <a:alpha val="43137"/>
                    </a:srgbClr>
                  </a:outerShdw>
                </a:effectLst>
              </a:rPr>
              <a:t>p.o.ś</a:t>
            </a:r>
            <a:r>
              <a:rPr lang="pl-PL" sz="1600" b="1" dirty="0">
                <a:effectLst>
                  <a:outerShdw blurRad="38100" dist="38100" dir="2700000" algn="tl">
                    <a:srgbClr val="000000">
                      <a:alpha val="43137"/>
                    </a:srgbClr>
                  </a:outerShdw>
                </a:effectLst>
              </a:rPr>
              <a:t>)</a:t>
            </a:r>
          </a:p>
        </p:txBody>
      </p:sp>
      <p:sp>
        <p:nvSpPr>
          <p:cNvPr id="8" name="Prostokąt 7"/>
          <p:cNvSpPr/>
          <p:nvPr/>
        </p:nvSpPr>
        <p:spPr>
          <a:xfrm>
            <a:off x="1457859" y="5914812"/>
            <a:ext cx="10465041" cy="738664"/>
          </a:xfrm>
          <a:prstGeom prst="rect">
            <a:avLst/>
          </a:prstGeom>
        </p:spPr>
        <p:txBody>
          <a:bodyPr wrap="square">
            <a:spAutoFit/>
          </a:bodyPr>
          <a:lstStyle/>
          <a:p>
            <a:pPr algn="just"/>
            <a:r>
              <a:rPr lang="pl-PL" sz="1400" i="1" dirty="0">
                <a:latin typeface="Arial" panose="020B0604020202020204" pitchFamily="34" charset="0"/>
                <a:cs typeface="Arial" panose="020B0604020202020204" pitchFamily="34" charset="0"/>
              </a:rPr>
              <a:t>Realizując to zadanie Mazowiecki Wojewódzki Inspektor Ochrony Środowiska przy pomocy upoważnionych inspektorów kontroluje na obszarze województwa mazowieckiego wybrane jednostki samorządu terytorialnego, zgodnie z planem pracy na dany rok, a także w miarę konieczności w trybie interwencyjnym. </a:t>
            </a:r>
          </a:p>
        </p:txBody>
      </p:sp>
    </p:spTree>
    <p:extLst>
      <p:ext uri="{BB962C8B-B14F-4D97-AF65-F5344CB8AC3E}">
        <p14:creationId xmlns:p14="http://schemas.microsoft.com/office/powerpoint/2010/main" val="740104622"/>
      </p:ext>
    </p:extLst>
  </p:cSld>
  <p:clrMapOvr>
    <a:masterClrMapping/>
  </p:clrMapOvr>
</p:sld>
</file>

<file path=ppt/theme/theme1.xml><?xml version="1.0" encoding="utf-8"?>
<a:theme xmlns:a="http://schemas.openxmlformats.org/drawingml/2006/main" name="Office Theme">
  <a:themeElements>
    <a:clrScheme name="Motyw pakietu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754</TotalTime>
  <Words>2453</Words>
  <Application>Microsoft Office PowerPoint</Application>
  <PresentationFormat>Panoramiczny</PresentationFormat>
  <Paragraphs>193</Paragraphs>
  <Slides>28</Slides>
  <Notes>5</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28</vt:i4>
      </vt:variant>
    </vt:vector>
  </HeadingPairs>
  <TitlesOfParts>
    <vt:vector size="36" baseType="lpstr">
      <vt:lpstr>Arial</vt:lpstr>
      <vt:lpstr>Calibri</vt:lpstr>
      <vt:lpstr>Calibri Light</vt:lpstr>
      <vt:lpstr>Courier New</vt:lpstr>
      <vt:lpstr>Times New Roman</vt:lpstr>
      <vt:lpstr>Wingdings</vt:lpstr>
      <vt:lpstr>Wingdings 3</vt:lpstr>
      <vt:lpstr>Office Theme</vt:lpstr>
      <vt:lpstr>Kontrola realizacji zadań określonych  w Programie ochrony powietrza  i Planie działań krótkoterminowych wykonywanych przez jednostki samorządu terytorialnego</vt:lpstr>
      <vt:lpstr>Agenda prezentacji</vt:lpstr>
      <vt:lpstr>Prezentacja programu PowerPoint</vt:lpstr>
      <vt:lpstr>Kontrola IOŚ</vt:lpstr>
      <vt:lpstr>Kontrole dotyczą m.in.:</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Dla aglomeracji warszawskiej</vt:lpstr>
      <vt:lpstr>Prezentacja programu PowerPoint</vt:lpstr>
      <vt:lpstr>Odpowiedzialność za realizację działań naprawczych</vt:lpstr>
      <vt:lpstr> </vt:lpstr>
      <vt:lpstr>Prezentacja programu PowerPoint</vt:lpstr>
      <vt:lpstr>Sprawozdawczość</vt:lpstr>
      <vt:lpstr>Prezentacja programu PowerPoint</vt:lpstr>
      <vt:lpstr>Doświadczenie Inspekcji Ochrony Środowiska w zakresie kontroli POP w gminach</vt:lpstr>
      <vt:lpstr>Dlaczego</vt:lpstr>
      <vt:lpstr>Prezentacja programu PowerPoint</vt:lpstr>
      <vt:lpstr> Uprawnienia mandatowe</vt:lpstr>
      <vt:lpstr>C.D.</vt:lpstr>
      <vt:lpstr> Kary</vt:lpstr>
      <vt:lpstr>C.D.</vt:lpstr>
      <vt:lpstr>C.D.</vt:lpstr>
      <vt:lpstr>Wykorzystane materiały</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Mateusz Soból</dc:creator>
  <cp:lastModifiedBy>Gadomska Anna</cp:lastModifiedBy>
  <cp:revision>90</cp:revision>
  <dcterms:created xsi:type="dcterms:W3CDTF">2021-02-14T16:53:11Z</dcterms:created>
  <dcterms:modified xsi:type="dcterms:W3CDTF">2021-02-24T06:08:07Z</dcterms:modified>
</cp:coreProperties>
</file>